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heme/theme5.xml" ContentType="application/vnd.openxmlformats-officedocument.them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heme/theme6.xml" ContentType="application/vnd.openxmlformats-officedocument.them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1.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2.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3.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5.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6.xml" ContentType="application/vnd.openxmlformats-officedocument.presentationml.notesSlide+xml"/>
  <Override PartName="/ppt/charts/chart2.xml" ContentType="application/vnd.openxmlformats-officedocument.drawingml.chart+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7.xml" ContentType="application/vnd.openxmlformats-officedocument.presentationml.notesSlide+xml"/>
  <Override PartName="/ppt/charts/chart3.xml" ContentType="application/vnd.openxmlformats-officedocument.drawingml.chart+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notesSlides/notesSlide8.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charts/chart6.xml" ContentType="application/vnd.openxmlformats-officedocument.drawingml.chart+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style2.xml" ContentType="application/vnd.ms-office.chartstyle+xml"/>
  <Override PartName="/ppt/charts/colors2.xml" ContentType="application/vnd.ms-office.chartcolorstyl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charts/chart10.xml" ContentType="application/vnd.openxmlformats-officedocument.drawingml.chart+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notesSlides/notesSlide11.xml" ContentType="application/vnd.openxmlformats-officedocument.presentationml.notesSlide+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notesSlides/notesSlide12.xml" ContentType="application/vnd.openxmlformats-officedocument.presentationml.notesSlide+xml"/>
  <Override PartName="/ppt/charts/chart11.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2.xml" ContentType="application/vnd.openxmlformats-officedocument.drawingml.chart+xml"/>
  <Override PartName="/ppt/charts/style4.xml" ContentType="application/vnd.ms-office.chartstyle+xml"/>
  <Override PartName="/ppt/charts/colors4.xml" ContentType="application/vnd.ms-office.chartcolorstyle+xml"/>
  <Override PartName="/ppt/charts/chart13.xml" ContentType="application/vnd.openxmlformats-officedocument.drawingml.chart+xml"/>
  <Override PartName="/ppt/charts/style5.xml" ContentType="application/vnd.ms-office.chartstyle+xml"/>
  <Override PartName="/ppt/charts/colors5.xml" ContentType="application/vnd.ms-office.chartcolorstyle+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notesSlides/notesSlide15.xml" ContentType="application/vnd.openxmlformats-officedocument.presentationml.notesSlide+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16.xml" ContentType="application/vnd.openxmlformats-officedocument.presentationml.notesSlid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17.xml" ContentType="application/vnd.openxmlformats-officedocument.presentationml.notesSlide+xml"/>
  <Override PartName="/ppt/charts/chart14.xml" ContentType="application/vnd.openxmlformats-officedocument.drawingml.chart+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notesSlides/notesSlide18.xml" ContentType="application/vnd.openxmlformats-officedocument.presentationml.notesSlide+xml"/>
  <Override PartName="/ppt/charts/chart15.xml" ContentType="application/vnd.openxmlformats-officedocument.drawingml.chart+xml"/>
  <Override PartName="/ppt/charts/style6.xml" ContentType="application/vnd.ms-office.chartstyle+xml"/>
  <Override PartName="/ppt/charts/colors6.xml" ContentType="application/vnd.ms-office.chartcolorstyle+xml"/>
  <Override PartName="/ppt/charts/chart16.xml" ContentType="application/vnd.openxmlformats-officedocument.drawingml.chart+xml"/>
  <Override PartName="/ppt/charts/style7.xml" ContentType="application/vnd.ms-office.chartstyle+xml"/>
  <Override PartName="/ppt/charts/colors7.xml" ContentType="application/vnd.ms-office.chartcolorstyle+xml"/>
  <Override PartName="/ppt/charts/chart17.xml" ContentType="application/vnd.openxmlformats-officedocument.drawingml.chart+xml"/>
  <Override PartName="/ppt/charts/style8.xml" ContentType="application/vnd.ms-office.chartstyle+xml"/>
  <Override PartName="/ppt/charts/colors8.xml" ContentType="application/vnd.ms-office.chartcolorstyle+xml"/>
  <Override PartName="/ppt/charts/chart18.xml" ContentType="application/vnd.openxmlformats-officedocument.drawingml.chart+xml"/>
  <Override PartName="/ppt/charts/style9.xml" ContentType="application/vnd.ms-office.chartstyle+xml"/>
  <Override PartName="/ppt/charts/colors9.xml" ContentType="application/vnd.ms-office.chartcolorstyle+xml"/>
  <Override PartName="/ppt/charts/chart1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0.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9.xml" ContentType="application/vnd.openxmlformats-officedocument.presentationml.notesSlide+xml"/>
  <Override PartName="/ppt/charts/chart21.xml" ContentType="application/vnd.openxmlformats-officedocument.drawingml.chart+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20.xml" ContentType="application/vnd.openxmlformats-officedocument.presentationml.notesSlid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notesSlides/notesSlide21.xml" ContentType="application/vnd.openxmlformats-officedocument.presentationml.notesSlide+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notesSlides/notesSlide22.xml" ContentType="application/vnd.openxmlformats-officedocument.presentationml.notesSlide+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7"/>
    <p:sldMasterId id="2147483732" r:id="rId8"/>
    <p:sldMasterId id="2147483797" r:id="rId9"/>
    <p:sldMasterId id="2147483799" r:id="rId10"/>
  </p:sldMasterIdLst>
  <p:notesMasterIdLst>
    <p:notesMasterId r:id="rId44"/>
  </p:notesMasterIdLst>
  <p:handoutMasterIdLst>
    <p:handoutMasterId r:id="rId45"/>
  </p:handoutMasterIdLst>
  <p:sldIdLst>
    <p:sldId id="256" r:id="rId11"/>
    <p:sldId id="2147197417" r:id="rId12"/>
    <p:sldId id="2147197431" r:id="rId13"/>
    <p:sldId id="257" r:id="rId14"/>
    <p:sldId id="2145706668" r:id="rId15"/>
    <p:sldId id="2145706673" r:id="rId16"/>
    <p:sldId id="2815" r:id="rId17"/>
    <p:sldId id="2817" r:id="rId18"/>
    <p:sldId id="2145706674" r:id="rId19"/>
    <p:sldId id="2611" r:id="rId20"/>
    <p:sldId id="2703" r:id="rId21"/>
    <p:sldId id="2612" r:id="rId22"/>
    <p:sldId id="2145706680" r:id="rId23"/>
    <p:sldId id="2145706681" r:id="rId24"/>
    <p:sldId id="2147197433" r:id="rId25"/>
    <p:sldId id="2147197434" r:id="rId26"/>
    <p:sldId id="2147197436" r:id="rId27"/>
    <p:sldId id="2147197435" r:id="rId28"/>
    <p:sldId id="291" r:id="rId29"/>
    <p:sldId id="2145706791" r:id="rId30"/>
    <p:sldId id="2642" r:id="rId31"/>
    <p:sldId id="293" r:id="rId32"/>
    <p:sldId id="2147197418" r:id="rId33"/>
    <p:sldId id="2631" r:id="rId34"/>
    <p:sldId id="2147197424" r:id="rId35"/>
    <p:sldId id="2147197426" r:id="rId36"/>
    <p:sldId id="2147197423" r:id="rId37"/>
    <p:sldId id="2147197427" r:id="rId38"/>
    <p:sldId id="294" r:id="rId39"/>
    <p:sldId id="259" r:id="rId40"/>
    <p:sldId id="2145706785" r:id="rId41"/>
    <p:sldId id="2147197437" r:id="rId42"/>
    <p:sldId id="214719742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09" userDrawn="1">
          <p15:clr>
            <a:srgbClr val="A4A3A4"/>
          </p15:clr>
        </p15:guide>
        <p15:guide id="2" pos="3840">
          <p15:clr>
            <a:srgbClr val="A4A3A4"/>
          </p15:clr>
        </p15:guide>
        <p15:guide id="3" pos="415" userDrawn="1">
          <p15:clr>
            <a:srgbClr val="A4A3A4"/>
          </p15:clr>
        </p15:guide>
        <p15:guide id="4" pos="7197" userDrawn="1">
          <p15:clr>
            <a:srgbClr val="A4A3A4"/>
          </p15:clr>
        </p15:guide>
        <p15:guide id="5" orient="horz" pos="2273" userDrawn="1">
          <p15:clr>
            <a:srgbClr val="A4A3A4"/>
          </p15:clr>
        </p15:guide>
        <p15:guide id="6" pos="2638" userDrawn="1">
          <p15:clr>
            <a:srgbClr val="A4A3A4"/>
          </p15:clr>
        </p15:guide>
        <p15:guide id="7" pos="2751" userDrawn="1">
          <p15:clr>
            <a:srgbClr val="A4A3A4"/>
          </p15:clr>
        </p15:guide>
        <p15:guide id="8" pos="4929" userDrawn="1">
          <p15:clr>
            <a:srgbClr val="A4A3A4"/>
          </p15:clr>
        </p15:guide>
        <p15:guide id="9" pos="504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303"/>
    <a:srgbClr val="FD9D67"/>
    <a:srgbClr val="2A2D88"/>
    <a:srgbClr val="59C7EB"/>
    <a:srgbClr val="96A8C9"/>
    <a:srgbClr val="2E5494"/>
    <a:srgbClr val="854091"/>
    <a:srgbClr val="555555"/>
    <a:srgbClr val="058245"/>
    <a:srgbClr val="E88FB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736101-89EC-48E7-816D-E1BE339BA2AF}" v="108" dt="2023-02-24T00:31:42.1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465" autoAdjust="0"/>
    <p:restoredTop sz="76500" autoAdjust="0"/>
  </p:normalViewPr>
  <p:slideViewPr>
    <p:cSldViewPr snapToGrid="0">
      <p:cViewPr varScale="1">
        <p:scale>
          <a:sx n="64" d="100"/>
          <a:sy n="64" d="100"/>
        </p:scale>
        <p:origin x="732" y="32"/>
      </p:cViewPr>
      <p:guideLst>
        <p:guide orient="horz" pos="709"/>
        <p:guide pos="3840"/>
        <p:guide pos="415"/>
        <p:guide pos="7197"/>
        <p:guide orient="horz" pos="2273"/>
        <p:guide pos="2638"/>
        <p:guide pos="2751"/>
        <p:guide pos="4929"/>
        <p:guide pos="5042"/>
      </p:guideLst>
    </p:cSldViewPr>
  </p:slideViewPr>
  <p:outlineViewPr>
    <p:cViewPr>
      <p:scale>
        <a:sx n="33" d="100"/>
        <a:sy n="33" d="100"/>
      </p:scale>
      <p:origin x="0" y="-150"/>
    </p:cViewPr>
  </p:outlineViewPr>
  <p:notesTextViewPr>
    <p:cViewPr>
      <p:scale>
        <a:sx n="1" d="1"/>
        <a:sy n="1" d="1"/>
      </p:scale>
      <p:origin x="0" y="0"/>
    </p:cViewPr>
  </p:notesTextViewPr>
  <p:sorterViewPr>
    <p:cViewPr varScale="1">
      <p:scale>
        <a:sx n="1" d="1"/>
        <a:sy n="1" d="1"/>
      </p:scale>
      <p:origin x="0" y="-8376"/>
    </p:cViewPr>
  </p:sorterViewPr>
  <p:notesViewPr>
    <p:cSldViewPr snapToGrid="0">
      <p:cViewPr varScale="1">
        <p:scale>
          <a:sx n="63" d="100"/>
          <a:sy n="63" d="100"/>
        </p:scale>
        <p:origin x="3134"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handoutMaster" Target="handoutMasters/handoutMaster1.xml"/><Relationship Id="rId53" Type="http://schemas.microsoft.com/office/2018/10/relationships/authors" Target="authors.xml"/><Relationship Id="rId5" Type="http://schemas.openxmlformats.org/officeDocument/2006/relationships/customXml" Target="../customXml/item5.xml"/><Relationship Id="rId10" Type="http://schemas.openxmlformats.org/officeDocument/2006/relationships/slideMaster" Target="slideMasters/slideMaster4.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3.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presProps" Target="presProps.xml"/><Relationship Id="rId8" Type="http://schemas.openxmlformats.org/officeDocument/2006/relationships/slideMaster" Target="slideMasters/slideMaster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gs" Target="tags/tag1.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3" Type="http://schemas.openxmlformats.org/officeDocument/2006/relationships/oleObject" Target="file:///C:\Users\Joanna\Downloads\chartexport%20-%202023-02-22T184011.489.xls" TargetMode="External"/><Relationship Id="rId2" Type="http://schemas.microsoft.com/office/2011/relationships/chartColorStyle" Target="colors3.xml"/><Relationship Id="rId1" Type="http://schemas.microsoft.com/office/2011/relationships/chartStyle" Target="style3.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Joanna\Downloads\chartexport%20-%202023-02-21T172528.560.xls" TargetMode="External"/><Relationship Id="rId2" Type="http://schemas.microsoft.com/office/2011/relationships/chartColorStyle" Target="colors4.xml"/><Relationship Id="rId1" Type="http://schemas.microsoft.com/office/2011/relationships/chartStyle" Target="style4.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Joanna\Downloads\chartexport%20-%202023-02-21T180251.980.xls" TargetMode="External"/><Relationship Id="rId2" Type="http://schemas.microsoft.com/office/2011/relationships/chartColorStyle" Target="colors5.xml"/><Relationship Id="rId1" Type="http://schemas.microsoft.com/office/2011/relationships/chartStyle" Target="style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5.xml.rels><?xml version="1.0" encoding="UTF-8" standalone="yes"?>
<Relationships xmlns="http://schemas.openxmlformats.org/package/2006/relationships"><Relationship Id="rId3" Type="http://schemas.openxmlformats.org/officeDocument/2006/relationships/oleObject" Target="https://innovami-my.sharepoint.com/personal/joanna_innovami_com/Documents/Documents/DESKTOP%20CONTENTS%20MOVED%20AUG%2018%202022/MIDWEST%20DAIRY%202023/MIDWEST%20DAIRY%20-%20WEBINAR%202023/US%20CONSUMER%20DATA%20-%20Copy%20of%20IMMUNITY%20DIGESTIVE%20HEALTH%252" TargetMode="External"/><Relationship Id="rId2" Type="http://schemas.microsoft.com/office/2011/relationships/chartColorStyle" Target="colors6.xml"/><Relationship Id="rId1" Type="http://schemas.microsoft.com/office/2011/relationships/chartStyle" Target="style6.xml"/></Relationships>
</file>

<file path=ppt/charts/_rels/chart16.xml.rels><?xml version="1.0" encoding="UTF-8" standalone="yes"?>
<Relationships xmlns="http://schemas.openxmlformats.org/package/2006/relationships"><Relationship Id="rId3" Type="http://schemas.openxmlformats.org/officeDocument/2006/relationships/oleObject" Target="https://innovami-my.sharepoint.com/personal/joanna_innovami_com/Documents/Documents/DESKTOP%20CONTENTS%20MOVED%20AUG%2018%202022/MIDWEST%20DAIRY%202023/MIDWEST%20DAIRY%20-%20WEBINAR%202023/US%20CONSUMER%20DATA%20-%20Copy%20of%20IMMUNITY%20DIGESTIVE%20HEALTH%252" TargetMode="External"/><Relationship Id="rId2" Type="http://schemas.microsoft.com/office/2011/relationships/chartColorStyle" Target="colors7.xml"/><Relationship Id="rId1" Type="http://schemas.microsoft.com/office/2011/relationships/chartStyle" Target="style7.xml"/></Relationships>
</file>

<file path=ppt/charts/_rels/chart17.xml.rels><?xml version="1.0" encoding="UTF-8" standalone="yes"?>
<Relationships xmlns="http://schemas.openxmlformats.org/package/2006/relationships"><Relationship Id="rId3" Type="http://schemas.openxmlformats.org/officeDocument/2006/relationships/oleObject" Target="https://innovami-my.sharepoint.com/personal/joanna_innovami_com/Documents/Documents/DESKTOP%20CONTENTS%20MOVED%20AUG%2018%202022/MIDWEST%20DAIRY%202023/MIDWEST%20DAIRY%20-%20WEBINAR%202023/US%20CONSUMER%20DATA%20-%20Copy%20of%20IMMUNITY%20DIGESTIVE%20HEALTH%252" TargetMode="External"/><Relationship Id="rId2" Type="http://schemas.microsoft.com/office/2011/relationships/chartColorStyle" Target="colors8.xml"/><Relationship Id="rId1" Type="http://schemas.microsoft.com/office/2011/relationships/chartStyle" Target="style8.xml"/></Relationships>
</file>

<file path=ppt/charts/_rels/chart18.xml.rels><?xml version="1.0" encoding="UTF-8" standalone="yes"?>
<Relationships xmlns="http://schemas.openxmlformats.org/package/2006/relationships"><Relationship Id="rId3" Type="http://schemas.openxmlformats.org/officeDocument/2006/relationships/oleObject" Target="https://innovami-my.sharepoint.com/personal/joanna_innovami_com/Documents/Documents/DESKTOP%20CONTENTS%20MOVED%20AUG%2018%202022/MIDWEST%20DAIRY%202023/MIDWEST%20DAIRY%20-%20WEBINAR%202023/US%20CONSUMER%20DATA%20-%20Copy%20of%20IMMUNITY%20DIGESTIVE%20HEALTH%252" TargetMode="External"/><Relationship Id="rId2" Type="http://schemas.microsoft.com/office/2011/relationships/chartColorStyle" Target="colors9.xml"/><Relationship Id="rId1" Type="http://schemas.microsoft.com/office/2011/relationships/chartStyle" Target="style9.xml"/></Relationships>
</file>

<file path=ppt/charts/_rels/chart19.xml.rels><?xml version="1.0" encoding="UTF-8" standalone="yes"?>
<Relationships xmlns="http://schemas.openxmlformats.org/package/2006/relationships"><Relationship Id="rId3" Type="http://schemas.openxmlformats.org/officeDocument/2006/relationships/oleObject" Target="https://innovami-my.sharepoint.com/personal/joanna_innovami_com/Documents/Documents/DESKTOP%20CONTENTS%20MOVED%20AUG%2018%202022/MIDWEST%20DAIRY%202023/MIDWEST%20DAIRY%20-%20WEBINAR%202023/US%20CONSUMER%20DATA%20-%20Copy%20of%20IMMUNITY%20DIGESTIVE%20HEALTH%252"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oleObject" Target="https://innovami-my.sharepoint.com/personal/joanna_innovami_com/Documents/Documents/DESKTOP%20CONTENTS%20MOVED%20AUG%2018%202022/MIDWEST%20DAIRY%202023/MIDWEST%20DAIRY%20-%20WEBINAR%202023/US%20CONSUMER%20DATA%20-%20Copy%20of%20IMMUNITY%20DIGESTIVE%20HEALTH%252" TargetMode="External"/><Relationship Id="rId2" Type="http://schemas.microsoft.com/office/2011/relationships/chartColorStyle" Target="colors11.xml"/><Relationship Id="rId1" Type="http://schemas.microsoft.com/office/2011/relationships/chartStyle" Target="style11.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oleObject" Target="Book5" TargetMode="External"/><Relationship Id="rId2" Type="http://schemas.microsoft.com/office/2011/relationships/chartColorStyle" Target="colors2.xml"/><Relationship Id="rId1" Type="http://schemas.microsoft.com/office/2011/relationships/chartStyle" Target="style2.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2015</c:v>
                </c:pt>
                <c:pt idx="1">
                  <c:v>2016</c:v>
                </c:pt>
                <c:pt idx="2">
                  <c:v>2017</c:v>
                </c:pt>
                <c:pt idx="3">
                  <c:v>2018</c:v>
                </c:pt>
                <c:pt idx="4">
                  <c:v>2019</c:v>
                </c:pt>
                <c:pt idx="5">
                  <c:v>2020</c:v>
                </c:pt>
                <c:pt idx="6">
                  <c:v>2021</c:v>
                </c:pt>
              </c:numCache>
            </c:numRef>
          </c:cat>
          <c:val>
            <c:numRef>
              <c:f>Sheet1!$B$2:$B$8</c:f>
              <c:numCache>
                <c:formatCode>#,##0.0</c:formatCode>
                <c:ptCount val="7"/>
                <c:pt idx="0">
                  <c:v>14.396797058036402</c:v>
                </c:pt>
                <c:pt idx="1">
                  <c:v>13.74745790820374</c:v>
                </c:pt>
                <c:pt idx="2">
                  <c:v>13.74184220933564</c:v>
                </c:pt>
                <c:pt idx="3">
                  <c:v>13.598259479300003</c:v>
                </c:pt>
                <c:pt idx="4">
                  <c:v>13.357820219895077</c:v>
                </c:pt>
                <c:pt idx="5">
                  <c:v>13.643231427713898</c:v>
                </c:pt>
                <c:pt idx="6">
                  <c:v>14.292812065271859</c:v>
                </c:pt>
              </c:numCache>
            </c:numRef>
          </c:val>
          <c:extLst>
            <c:ext xmlns:c16="http://schemas.microsoft.com/office/drawing/2014/chart" uri="{C3380CC4-5D6E-409C-BE32-E72D297353CC}">
              <c16:uniqueId val="{00000000-B7A5-45F5-A3E9-4F32BB5F53C3}"/>
            </c:ext>
          </c:extLst>
        </c:ser>
        <c:dLbls>
          <c:showLegendKey val="0"/>
          <c:showVal val="0"/>
          <c:showCatName val="0"/>
          <c:showSerName val="0"/>
          <c:showPercent val="0"/>
          <c:showBubbleSize val="0"/>
        </c:dLbls>
        <c:gapWidth val="219"/>
        <c:overlap val="-27"/>
        <c:axId val="730204223"/>
        <c:axId val="730206719"/>
      </c:barChart>
      <c:catAx>
        <c:axId val="730204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0206719"/>
        <c:crosses val="autoZero"/>
        <c:auto val="1"/>
        <c:lblAlgn val="ctr"/>
        <c:lblOffset val="100"/>
        <c:noMultiLvlLbl val="0"/>
      </c:catAx>
      <c:valAx>
        <c:axId val="730206719"/>
        <c:scaling>
          <c:orientation val="minMax"/>
        </c:scaling>
        <c:delete val="1"/>
        <c:axPos val="l"/>
        <c:numFmt formatCode="#,##0.0" sourceLinked="1"/>
        <c:majorTickMark val="none"/>
        <c:minorTickMark val="none"/>
        <c:tickLblPos val="nextTo"/>
        <c:crossAx val="7302042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86910092830658E-2"/>
          <c:y val="6.3411839306354523E-2"/>
          <c:w val="0.89320886135101318"/>
          <c:h val="0.750011146068573"/>
        </c:manualLayout>
      </c:layout>
      <c:barChart>
        <c:barDir val="col"/>
        <c:grouping val="percentStacked"/>
        <c:varyColors val="0"/>
        <c:ser>
          <c:idx val="0"/>
          <c:order val="0"/>
          <c:tx>
            <c:strRef>
              <c:f>Sheet1!$A$1</c:f>
              <c:strCache>
                <c:ptCount val="1"/>
                <c:pt idx="0">
                  <c:v>Column1</c:v>
                </c:pt>
              </c:strCache>
            </c:strRef>
          </c:tx>
          <c:spPr>
            <a:solidFill>
              <a:srgbClr val="2E5494"/>
            </a:solidFill>
            <a:ln>
              <a:noFill/>
            </a:ln>
            <a:effectLst/>
          </c:spPr>
          <c:invertIfNegative val="0"/>
          <c:dPt>
            <c:idx val="0"/>
            <c:invertIfNegative val="0"/>
            <c:bubble3D val="0"/>
            <c:extLst>
              <c:ext xmlns:c16="http://schemas.microsoft.com/office/drawing/2014/chart" uri="{C3380CC4-5D6E-409C-BE32-E72D297353CC}">
                <c16:uniqueId val="{00000000-B9F3-4890-8F3B-2BEE70CBC426}"/>
              </c:ext>
            </c:extLst>
          </c:dPt>
          <c:cat>
            <c:strRef>
              <c:f>Sheet1!$A$2:$A$12</c:f>
              <c:strCache>
                <c:ptCount val="11"/>
                <c:pt idx="0">
                  <c:v>Brazil</c:v>
                </c:pt>
                <c:pt idx="1">
                  <c:v>Canada</c:v>
                </c:pt>
                <c:pt idx="2">
                  <c:v>China</c:v>
                </c:pt>
                <c:pt idx="3">
                  <c:v>France</c:v>
                </c:pt>
                <c:pt idx="4">
                  <c:v>Germany</c:v>
                </c:pt>
                <c:pt idx="5">
                  <c:v>India</c:v>
                </c:pt>
                <c:pt idx="6">
                  <c:v>Indonesia</c:v>
                </c:pt>
                <c:pt idx="7">
                  <c:v>Mexico</c:v>
                </c:pt>
                <c:pt idx="8">
                  <c:v>Spain</c:v>
                </c:pt>
                <c:pt idx="9">
                  <c:v>UK</c:v>
                </c:pt>
                <c:pt idx="10">
                  <c:v>US</c:v>
                </c:pt>
              </c:strCache>
            </c:strRef>
          </c:cat>
          <c:val>
            <c:numRef>
              <c:f>Sheet1!$A$2:$A$12</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01-B9F3-4890-8F3B-2BEE70CBC426}"/>
            </c:ext>
          </c:extLst>
        </c:ser>
        <c:ser>
          <c:idx val="1"/>
          <c:order val="1"/>
          <c:tx>
            <c:strRef>
              <c:f>Sheet1!$B$1</c:f>
              <c:strCache>
                <c:ptCount val="1"/>
                <c:pt idx="0">
                  <c:v>Strongly agree</c:v>
                </c:pt>
              </c:strCache>
            </c:strRef>
          </c:tx>
          <c:spPr>
            <a:solidFill>
              <a:schemeClr val="accent1"/>
            </a:solidFill>
            <a:ln>
              <a:noFill/>
            </a:ln>
          </c:spPr>
          <c:invertIfNegative val="0"/>
          <c:dLbls>
            <c:spPr>
              <a:noFill/>
              <a:ln>
                <a:noFill/>
              </a:ln>
              <a:effectLst/>
            </c:spPr>
            <c:txPr>
              <a:bodyPr wrap="square" lIns="38100" tIns="19050" rIns="38100" bIns="19050" anchor="ctr">
                <a:spAutoFit/>
              </a:bodyPr>
              <a:lstStyle/>
              <a:p>
                <a:pPr>
                  <a:defRPr smtId="4294967295">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Brazil</c:v>
                </c:pt>
                <c:pt idx="1">
                  <c:v>Canada</c:v>
                </c:pt>
                <c:pt idx="2">
                  <c:v>China</c:v>
                </c:pt>
                <c:pt idx="3">
                  <c:v>France</c:v>
                </c:pt>
                <c:pt idx="4">
                  <c:v>Germany</c:v>
                </c:pt>
                <c:pt idx="5">
                  <c:v>India</c:v>
                </c:pt>
                <c:pt idx="6">
                  <c:v>Indonesia</c:v>
                </c:pt>
                <c:pt idx="7">
                  <c:v>Mexico</c:v>
                </c:pt>
                <c:pt idx="8">
                  <c:v>Spain</c:v>
                </c:pt>
                <c:pt idx="9">
                  <c:v>UK</c:v>
                </c:pt>
                <c:pt idx="10">
                  <c:v>US</c:v>
                </c:pt>
              </c:strCache>
            </c:strRef>
          </c:cat>
          <c:val>
            <c:numRef>
              <c:f>Sheet1!$B$2:$B$12</c:f>
              <c:numCache>
                <c:formatCode>0%</c:formatCode>
                <c:ptCount val="11"/>
                <c:pt idx="0">
                  <c:v>0.15</c:v>
                </c:pt>
                <c:pt idx="1">
                  <c:v>6.2314540059347202E-2</c:v>
                </c:pt>
                <c:pt idx="2">
                  <c:v>0.134920634920635</c:v>
                </c:pt>
                <c:pt idx="3">
                  <c:v>6.95134061569017E-2</c:v>
                </c:pt>
                <c:pt idx="4">
                  <c:v>8.3665338645418294E-2</c:v>
                </c:pt>
                <c:pt idx="5">
                  <c:v>0.26930693069306899</c:v>
                </c:pt>
                <c:pt idx="6">
                  <c:v>0.123015873015873</c:v>
                </c:pt>
                <c:pt idx="7">
                  <c:v>0.103960396039604</c:v>
                </c:pt>
                <c:pt idx="8">
                  <c:v>7.4775672981056807E-2</c:v>
                </c:pt>
                <c:pt idx="9">
                  <c:v>9.7609561752988003E-2</c:v>
                </c:pt>
                <c:pt idx="10">
                  <c:v>7.4494326591021204E-2</c:v>
                </c:pt>
              </c:numCache>
            </c:numRef>
          </c:val>
          <c:extLst>
            <c:ext xmlns:c16="http://schemas.microsoft.com/office/drawing/2014/chart" uri="{C3380CC4-5D6E-409C-BE32-E72D297353CC}">
              <c16:uniqueId val="{00000002-B9F3-4890-8F3B-2BEE70CBC426}"/>
            </c:ext>
          </c:extLst>
        </c:ser>
        <c:ser>
          <c:idx val="2"/>
          <c:order val="2"/>
          <c:tx>
            <c:strRef>
              <c:f>Sheet1!$C$1</c:f>
              <c:strCache>
                <c:ptCount val="1"/>
                <c:pt idx="0">
                  <c:v>Agree</c:v>
                </c:pt>
              </c:strCache>
            </c:strRef>
          </c:tx>
          <c:spPr>
            <a:solidFill>
              <a:schemeClr val="accent2"/>
            </a:solidFill>
            <a:ln>
              <a:noFill/>
            </a:ln>
          </c:spPr>
          <c:invertIfNegative val="0"/>
          <c:dLbls>
            <c:spPr>
              <a:noFill/>
              <a:ln>
                <a:noFill/>
              </a:ln>
              <a:effectLst/>
            </c:spPr>
            <c:txPr>
              <a:bodyPr wrap="square" lIns="38100" tIns="19050" rIns="38100" bIns="19050" anchor="ctr">
                <a:spAutoFit/>
              </a:bodyPr>
              <a:lstStyle/>
              <a:p>
                <a:pPr>
                  <a:defRPr smtId="4294967295">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Brazil</c:v>
                </c:pt>
                <c:pt idx="1">
                  <c:v>Canada</c:v>
                </c:pt>
                <c:pt idx="2">
                  <c:v>China</c:v>
                </c:pt>
                <c:pt idx="3">
                  <c:v>France</c:v>
                </c:pt>
                <c:pt idx="4">
                  <c:v>Germany</c:v>
                </c:pt>
                <c:pt idx="5">
                  <c:v>India</c:v>
                </c:pt>
                <c:pt idx="6">
                  <c:v>Indonesia</c:v>
                </c:pt>
                <c:pt idx="7">
                  <c:v>Mexico</c:v>
                </c:pt>
                <c:pt idx="8">
                  <c:v>Spain</c:v>
                </c:pt>
                <c:pt idx="9">
                  <c:v>UK</c:v>
                </c:pt>
                <c:pt idx="10">
                  <c:v>US</c:v>
                </c:pt>
              </c:strCache>
            </c:strRef>
          </c:cat>
          <c:val>
            <c:numRef>
              <c:f>Sheet1!$C$2:$C$12</c:f>
              <c:numCache>
                <c:formatCode>0%</c:formatCode>
                <c:ptCount val="11"/>
                <c:pt idx="0">
                  <c:v>0.4</c:v>
                </c:pt>
                <c:pt idx="1">
                  <c:v>0.165182987141444</c:v>
                </c:pt>
                <c:pt idx="2">
                  <c:v>0.422619047619048</c:v>
                </c:pt>
                <c:pt idx="3">
                  <c:v>0.23038728897715999</c:v>
                </c:pt>
                <c:pt idx="4">
                  <c:v>0.23904382470119501</c:v>
                </c:pt>
                <c:pt idx="5">
                  <c:v>0.35841584158415801</c:v>
                </c:pt>
                <c:pt idx="6">
                  <c:v>0.341269841269841</c:v>
                </c:pt>
                <c:pt idx="7">
                  <c:v>0.33861386138613903</c:v>
                </c:pt>
                <c:pt idx="8">
                  <c:v>0.265204386839482</c:v>
                </c:pt>
                <c:pt idx="9">
                  <c:v>0.18525896414342599</c:v>
                </c:pt>
                <c:pt idx="10">
                  <c:v>0.16477553034040501</c:v>
                </c:pt>
              </c:numCache>
            </c:numRef>
          </c:val>
          <c:extLst>
            <c:ext xmlns:c16="http://schemas.microsoft.com/office/drawing/2014/chart" uri="{C3380CC4-5D6E-409C-BE32-E72D297353CC}">
              <c16:uniqueId val="{00000003-B9F3-4890-8F3B-2BEE70CBC426}"/>
            </c:ext>
          </c:extLst>
        </c:ser>
        <c:ser>
          <c:idx val="3"/>
          <c:order val="3"/>
          <c:tx>
            <c:strRef>
              <c:f>Sheet1!$D$1</c:f>
              <c:strCache>
                <c:ptCount val="1"/>
                <c:pt idx="0">
                  <c:v>Neutral</c:v>
                </c:pt>
              </c:strCache>
            </c:strRef>
          </c:tx>
          <c:spPr>
            <a:solidFill>
              <a:schemeClr val="accent3"/>
            </a:solidFill>
            <a:ln>
              <a:noFill/>
            </a:ln>
          </c:spPr>
          <c:invertIfNegative val="0"/>
          <c:dLbls>
            <c:spPr>
              <a:noFill/>
              <a:ln>
                <a:noFill/>
              </a:ln>
              <a:effectLst/>
            </c:spPr>
            <c:txPr>
              <a:bodyPr wrap="square" lIns="38100" tIns="19050" rIns="38100" bIns="19050" anchor="ctr">
                <a:spAutoFit/>
              </a:bodyPr>
              <a:lstStyle/>
              <a:p>
                <a:pPr>
                  <a:defRPr smtId="4294967295">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Brazil</c:v>
                </c:pt>
                <c:pt idx="1">
                  <c:v>Canada</c:v>
                </c:pt>
                <c:pt idx="2">
                  <c:v>China</c:v>
                </c:pt>
                <c:pt idx="3">
                  <c:v>France</c:v>
                </c:pt>
                <c:pt idx="4">
                  <c:v>Germany</c:v>
                </c:pt>
                <c:pt idx="5">
                  <c:v>India</c:v>
                </c:pt>
                <c:pt idx="6">
                  <c:v>Indonesia</c:v>
                </c:pt>
                <c:pt idx="7">
                  <c:v>Mexico</c:v>
                </c:pt>
                <c:pt idx="8">
                  <c:v>Spain</c:v>
                </c:pt>
                <c:pt idx="9">
                  <c:v>UK</c:v>
                </c:pt>
                <c:pt idx="10">
                  <c:v>US</c:v>
                </c:pt>
              </c:strCache>
            </c:strRef>
          </c:cat>
          <c:val>
            <c:numRef>
              <c:f>Sheet1!$D$2:$D$12</c:f>
              <c:numCache>
                <c:formatCode>0%</c:formatCode>
                <c:ptCount val="11"/>
                <c:pt idx="0">
                  <c:v>0.23499999999999999</c:v>
                </c:pt>
                <c:pt idx="1">
                  <c:v>0.261127596439169</c:v>
                </c:pt>
                <c:pt idx="2">
                  <c:v>0.29662698412698402</c:v>
                </c:pt>
                <c:pt idx="3">
                  <c:v>0.266137040714995</c:v>
                </c:pt>
                <c:pt idx="4">
                  <c:v>0.30378486055776899</c:v>
                </c:pt>
                <c:pt idx="5">
                  <c:v>0.225742574257426</c:v>
                </c:pt>
                <c:pt idx="6">
                  <c:v>0.418650793650794</c:v>
                </c:pt>
                <c:pt idx="7">
                  <c:v>0.32475247524752499</c:v>
                </c:pt>
                <c:pt idx="8">
                  <c:v>0.324027916251246</c:v>
                </c:pt>
                <c:pt idx="9">
                  <c:v>0.25298804780876499</c:v>
                </c:pt>
                <c:pt idx="10">
                  <c:v>0.25949679329057701</c:v>
                </c:pt>
              </c:numCache>
            </c:numRef>
          </c:val>
          <c:extLst>
            <c:ext xmlns:c16="http://schemas.microsoft.com/office/drawing/2014/chart" uri="{C3380CC4-5D6E-409C-BE32-E72D297353CC}">
              <c16:uniqueId val="{00000004-B9F3-4890-8F3B-2BEE70CBC426}"/>
            </c:ext>
          </c:extLst>
        </c:ser>
        <c:ser>
          <c:idx val="4"/>
          <c:order val="4"/>
          <c:tx>
            <c:strRef>
              <c:f>Sheet1!$E$1</c:f>
              <c:strCache>
                <c:ptCount val="1"/>
                <c:pt idx="0">
                  <c:v>Disagree</c:v>
                </c:pt>
              </c:strCache>
            </c:strRef>
          </c:tx>
          <c:spPr>
            <a:solidFill>
              <a:schemeClr val="accent4"/>
            </a:solidFill>
            <a:ln>
              <a:noFill/>
            </a:ln>
          </c:spPr>
          <c:invertIfNegative val="0"/>
          <c:dLbls>
            <c:spPr>
              <a:noFill/>
              <a:ln>
                <a:noFill/>
              </a:ln>
              <a:effectLst/>
            </c:spPr>
            <c:txPr>
              <a:bodyPr wrap="square" lIns="38100" tIns="19050" rIns="38100" bIns="19050" anchor="ctr">
                <a:spAutoFit/>
              </a:bodyPr>
              <a:lstStyle/>
              <a:p>
                <a:pPr>
                  <a:defRPr smtId="4294967295">
                    <a:solidFill>
                      <a:srgbClr val="555555"/>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Brazil</c:v>
                </c:pt>
                <c:pt idx="1">
                  <c:v>Canada</c:v>
                </c:pt>
                <c:pt idx="2">
                  <c:v>China</c:v>
                </c:pt>
                <c:pt idx="3">
                  <c:v>France</c:v>
                </c:pt>
                <c:pt idx="4">
                  <c:v>Germany</c:v>
                </c:pt>
                <c:pt idx="5">
                  <c:v>India</c:v>
                </c:pt>
                <c:pt idx="6">
                  <c:v>Indonesia</c:v>
                </c:pt>
                <c:pt idx="7">
                  <c:v>Mexico</c:v>
                </c:pt>
                <c:pt idx="8">
                  <c:v>Spain</c:v>
                </c:pt>
                <c:pt idx="9">
                  <c:v>UK</c:v>
                </c:pt>
                <c:pt idx="10">
                  <c:v>US</c:v>
                </c:pt>
              </c:strCache>
            </c:strRef>
          </c:cat>
          <c:val>
            <c:numRef>
              <c:f>Sheet1!$E$2:$E$12</c:f>
              <c:numCache>
                <c:formatCode>0%</c:formatCode>
                <c:ptCount val="11"/>
                <c:pt idx="0">
                  <c:v>0.16600000000000001</c:v>
                </c:pt>
                <c:pt idx="1">
                  <c:v>0.28090999010880302</c:v>
                </c:pt>
                <c:pt idx="2">
                  <c:v>0.124007936507937</c:v>
                </c:pt>
                <c:pt idx="3">
                  <c:v>0.22840119165839101</c:v>
                </c:pt>
                <c:pt idx="4">
                  <c:v>0.218127490039841</c:v>
                </c:pt>
                <c:pt idx="5">
                  <c:v>8.81188118811881E-2</c:v>
                </c:pt>
                <c:pt idx="6">
                  <c:v>0.101190476190476</c:v>
                </c:pt>
                <c:pt idx="7">
                  <c:v>0.18217821782178201</c:v>
                </c:pt>
                <c:pt idx="8">
                  <c:v>0.23629112662014001</c:v>
                </c:pt>
                <c:pt idx="9">
                  <c:v>0.23406374501992</c:v>
                </c:pt>
                <c:pt idx="10">
                  <c:v>0.25061667488899902</c:v>
                </c:pt>
              </c:numCache>
            </c:numRef>
          </c:val>
          <c:extLst>
            <c:ext xmlns:c16="http://schemas.microsoft.com/office/drawing/2014/chart" uri="{C3380CC4-5D6E-409C-BE32-E72D297353CC}">
              <c16:uniqueId val="{00000005-B9F3-4890-8F3B-2BEE70CBC426}"/>
            </c:ext>
          </c:extLst>
        </c:ser>
        <c:ser>
          <c:idx val="5"/>
          <c:order val="5"/>
          <c:tx>
            <c:strRef>
              <c:f>Sheet1!$F$1</c:f>
              <c:strCache>
                <c:ptCount val="1"/>
                <c:pt idx="0">
                  <c:v>Strongly disagree</c:v>
                </c:pt>
              </c:strCache>
            </c:strRef>
          </c:tx>
          <c:spPr>
            <a:solidFill>
              <a:schemeClr val="accent5"/>
            </a:solidFill>
            <a:ln>
              <a:noFill/>
            </a:ln>
          </c:spPr>
          <c:invertIfNegative val="0"/>
          <c:dLbls>
            <c:dLbl>
              <c:idx val="6"/>
              <c:layout>
                <c:manualLayout>
                  <c:x val="-3.7645358592271805E-2"/>
                  <c:y val="-6.8842180925980858E-18"/>
                </c:manualLayout>
              </c:layout>
              <c:spPr>
                <a:noFill/>
                <a:ln>
                  <a:noFill/>
                </a:ln>
                <a:effectLst/>
              </c:spPr>
              <c:txPr>
                <a:bodyPr wrap="square" lIns="38100" tIns="19050" rIns="38100" bIns="19050" anchor="ctr">
                  <a:spAutoFit/>
                </a:bodyPr>
                <a:lstStyle/>
                <a:p>
                  <a:pPr>
                    <a:defRPr smtId="4294967295">
                      <a:solidFill>
                        <a:schemeClr val="tx1"/>
                      </a:solidFill>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B38-4154-A273-4D27D95E5CC0}"/>
                </c:ext>
              </c:extLst>
            </c:dLbl>
            <c:spPr>
              <a:noFill/>
              <a:ln>
                <a:noFill/>
              </a:ln>
              <a:effectLst/>
            </c:spPr>
            <c:txPr>
              <a:bodyPr wrap="square" lIns="38100" tIns="19050" rIns="38100" bIns="19050" anchor="ctr">
                <a:spAutoFit/>
              </a:bodyPr>
              <a:lstStyle/>
              <a:p>
                <a:pPr>
                  <a:defRPr smtId="4294967295">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Brazil</c:v>
                </c:pt>
                <c:pt idx="1">
                  <c:v>Canada</c:v>
                </c:pt>
                <c:pt idx="2">
                  <c:v>China</c:v>
                </c:pt>
                <c:pt idx="3">
                  <c:v>France</c:v>
                </c:pt>
                <c:pt idx="4">
                  <c:v>Germany</c:v>
                </c:pt>
                <c:pt idx="5">
                  <c:v>India</c:v>
                </c:pt>
                <c:pt idx="6">
                  <c:v>Indonesia</c:v>
                </c:pt>
                <c:pt idx="7">
                  <c:v>Mexico</c:v>
                </c:pt>
                <c:pt idx="8">
                  <c:v>Spain</c:v>
                </c:pt>
                <c:pt idx="9">
                  <c:v>UK</c:v>
                </c:pt>
                <c:pt idx="10">
                  <c:v>US</c:v>
                </c:pt>
              </c:strCache>
            </c:strRef>
          </c:cat>
          <c:val>
            <c:numRef>
              <c:f>Sheet1!$F$2:$F$12</c:f>
              <c:numCache>
                <c:formatCode>0%</c:formatCode>
                <c:ptCount val="11"/>
                <c:pt idx="0">
                  <c:v>4.9000000000000002E-2</c:v>
                </c:pt>
                <c:pt idx="1">
                  <c:v>0.23046488625123601</c:v>
                </c:pt>
                <c:pt idx="2">
                  <c:v>2.18253968253968E-2</c:v>
                </c:pt>
                <c:pt idx="3">
                  <c:v>0.20556107249255201</c:v>
                </c:pt>
                <c:pt idx="4">
                  <c:v>0.155378486055777</c:v>
                </c:pt>
                <c:pt idx="5">
                  <c:v>5.8415841584158398E-2</c:v>
                </c:pt>
                <c:pt idx="6">
                  <c:v>1.58730158730159E-2</c:v>
                </c:pt>
                <c:pt idx="7">
                  <c:v>5.0495049504950498E-2</c:v>
                </c:pt>
                <c:pt idx="8">
                  <c:v>9.9700897308075798E-2</c:v>
                </c:pt>
                <c:pt idx="9">
                  <c:v>0.2300796812749</c:v>
                </c:pt>
                <c:pt idx="10">
                  <c:v>0.25061667488899902</c:v>
                </c:pt>
              </c:numCache>
            </c:numRef>
          </c:val>
          <c:extLst>
            <c:ext xmlns:c16="http://schemas.microsoft.com/office/drawing/2014/chart" uri="{C3380CC4-5D6E-409C-BE32-E72D297353CC}">
              <c16:uniqueId val="{00000006-B9F3-4890-8F3B-2BEE70CBC426}"/>
            </c:ext>
          </c:extLst>
        </c:ser>
        <c:dLbls>
          <c:showLegendKey val="0"/>
          <c:showVal val="0"/>
          <c:showCatName val="0"/>
          <c:showSerName val="0"/>
          <c:showPercent val="0"/>
          <c:showBubbleSize val="0"/>
        </c:dLbls>
        <c:gapWidth val="92"/>
        <c:overlap val="100"/>
        <c:axId val="335930880"/>
        <c:axId val="335932416"/>
      </c:barChart>
      <c:catAx>
        <c:axId val="335930880"/>
        <c:scaling>
          <c:orientation val="minMax"/>
        </c:scaling>
        <c:delete val="0"/>
        <c:axPos val="b"/>
        <c:numFmt formatCode="General" sourceLinked="1"/>
        <c:majorTickMark val="none"/>
        <c:minorTickMark val="none"/>
        <c:tickLblPos val="nextTo"/>
        <c:spPr>
          <a:noFill/>
          <a:ln w="6350" cap="flat" cmpd="sng" algn="ctr">
            <a:solidFill>
              <a:schemeClr val="tx1">
                <a:lumMod val="20000"/>
                <a:lumOff val="80000"/>
              </a:schemeClr>
            </a:solidFill>
            <a:prstDash val="solid"/>
            <a:round/>
            <a:headEnd type="none" w="med" len="med"/>
            <a:tailEnd type="none" w="med" len="med"/>
          </a:ln>
          <a:effectLst/>
        </c:spPr>
        <c:txPr>
          <a:bodyPr rot="-60000000" vert="horz"/>
          <a:lstStyle/>
          <a:p>
            <a:pPr>
              <a:defRPr smtId="4294967295">
                <a:solidFill>
                  <a:srgbClr val="555555"/>
                </a:solidFill>
              </a:defRPr>
            </a:pPr>
            <a:endParaRPr lang="en-US"/>
          </a:p>
        </c:txPr>
        <c:crossAx val="335932416"/>
        <c:crosses val="autoZero"/>
        <c:auto val="0"/>
        <c:lblAlgn val="ctr"/>
        <c:lblOffset val="100"/>
        <c:noMultiLvlLbl val="0"/>
      </c:catAx>
      <c:valAx>
        <c:axId val="335932416"/>
        <c:scaling>
          <c:orientation val="minMax"/>
        </c:scaling>
        <c:delete val="0"/>
        <c:axPos val="l"/>
        <c:title>
          <c:tx>
            <c:rich>
              <a:bodyPr rot="-5400000" vert="horz"/>
              <a:lstStyle/>
              <a:p>
                <a:pPr>
                  <a:defRPr b="0">
                    <a:solidFill>
                      <a:srgbClr val="555555"/>
                    </a:solidFill>
                  </a:defRPr>
                </a:pPr>
                <a:r>
                  <a:rPr lang="en-US" b="0">
                    <a:solidFill>
                      <a:srgbClr val="555555"/>
                    </a:solidFill>
                  </a:rPr>
                  <a:t>% of respondents</a:t>
                </a:r>
              </a:p>
            </c:rich>
          </c:tx>
          <c:layout>
            <c:manualLayout>
              <c:xMode val="edge"/>
              <c:yMode val="edge"/>
              <c:x val="0"/>
              <c:y val="0.31142067909240723"/>
            </c:manualLayout>
          </c:layout>
          <c:overlay val="0"/>
          <c:spPr>
            <a:noFill/>
            <a:ln>
              <a:noFill/>
            </a:ln>
            <a:effectLst/>
          </c:spPr>
        </c:title>
        <c:numFmt formatCode="0%" sourceLinked="0"/>
        <c:majorTickMark val="none"/>
        <c:minorTickMark val="none"/>
        <c:tickLblPos val="nextTo"/>
        <c:spPr>
          <a:noFill/>
          <a:ln>
            <a:noFill/>
          </a:ln>
          <a:effectLst/>
        </c:spPr>
        <c:txPr>
          <a:bodyPr rot="-60000000" vert="horz"/>
          <a:lstStyle/>
          <a:p>
            <a:pPr>
              <a:defRPr smtId="4294967295">
                <a:solidFill>
                  <a:srgbClr val="555555"/>
                </a:solidFill>
              </a:defRPr>
            </a:pPr>
            <a:endParaRPr lang="en-US"/>
          </a:p>
        </c:txPr>
        <c:crossAx val="335930880"/>
        <c:crosses val="autoZero"/>
        <c:crossBetween val="between"/>
      </c:valAx>
      <c:spPr>
        <a:noFill/>
        <a:ln>
          <a:noFill/>
        </a:ln>
        <a:effectLst/>
      </c:spPr>
    </c:plotArea>
    <c:legend>
      <c:legendPos val="b"/>
      <c:legendEntry>
        <c:idx val="0"/>
        <c:delete val="1"/>
      </c:legendEntry>
      <c:layout>
        <c:manualLayout>
          <c:xMode val="edge"/>
          <c:yMode val="edge"/>
          <c:x val="6.8967796862125397E-2"/>
          <c:y val="0.88822275400161743"/>
          <c:w val="0.91977250576019287"/>
          <c:h val="9.3767769634723663E-2"/>
        </c:manualLayout>
      </c:layout>
      <c:overlay val="0"/>
      <c:txPr>
        <a:bodyPr/>
        <a:lstStyle/>
        <a:p>
          <a:pPr>
            <a:defRPr smtId="4294967295">
              <a:solidFill>
                <a:srgbClr val="555555"/>
              </a:solidFill>
            </a:defRPr>
          </a:pPr>
          <a:endParaRPr lang="en-US"/>
        </a:p>
      </c:txPr>
    </c:legend>
    <c:plotVisOnly val="1"/>
    <c:dispBlanksAs val="gap"/>
    <c:showDLblsOverMax val="0"/>
  </c:chart>
  <c:spPr>
    <a:noFill/>
    <a:ln>
      <a:noFill/>
    </a:ln>
    <a:effectLst/>
  </c:spPr>
  <c:txPr>
    <a:bodyPr/>
    <a:lstStyle/>
    <a:p>
      <a:pPr>
        <a:defRPr smtId="4294967295">
          <a:solidFill>
            <a:srgbClr val="555555"/>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988385826771654"/>
          <c:y val="0.1583154709827938"/>
          <c:w val="0.49689895013123359"/>
          <c:h val="0.82816491688538929"/>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9A3-454A-9C05-1CFEF5C1D8C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9A3-454A-9C05-1CFEF5C1D8CD}"/>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F9A3-454A-9C05-1CFEF5C1D8CD}"/>
                </c:ext>
              </c:extLst>
            </c:dLbl>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F9A3-454A-9C05-1CFEF5C1D8C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 Data'!$A$5:$A$6</c:f>
              <c:strCache>
                <c:ptCount val="2"/>
                <c:pt idx="0">
                  <c:v>Dairy</c:v>
                </c:pt>
                <c:pt idx="1">
                  <c:v>Non-Dairy</c:v>
                </c:pt>
              </c:strCache>
            </c:strRef>
          </c:cat>
          <c:val>
            <c:numRef>
              <c:f>'Chart Data'!$B$5:$B$6</c:f>
              <c:numCache>
                <c:formatCode>0%</c:formatCode>
                <c:ptCount val="2"/>
                <c:pt idx="0">
                  <c:v>0.8</c:v>
                </c:pt>
                <c:pt idx="1">
                  <c:v>0.2</c:v>
                </c:pt>
              </c:numCache>
            </c:numRef>
          </c:val>
          <c:extLst>
            <c:ext xmlns:c16="http://schemas.microsoft.com/office/drawing/2014/chart" uri="{C3380CC4-5D6E-409C-BE32-E72D297353CC}">
              <c16:uniqueId val="{00000004-F9A3-454A-9C05-1CFEF5C1D8CD}"/>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rgbClr val="2A2D88"/>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1" i="0" u="none" strike="noStrike" kern="1200" spc="0" baseline="0">
                <a:solidFill>
                  <a:srgbClr val="2A2D88"/>
                </a:solidFill>
                <a:latin typeface="+mn-lt"/>
                <a:ea typeface="+mn-ea"/>
                <a:cs typeface="+mn-cs"/>
              </a:defRPr>
            </a:pPr>
            <a:r>
              <a:rPr lang="en-US" b="1" dirty="0">
                <a:solidFill>
                  <a:srgbClr val="2A2D88"/>
                </a:solidFill>
              </a:rPr>
              <a:t>US dairy yogurt 2018-2023 YTD</a:t>
            </a:r>
          </a:p>
        </c:rich>
      </c:tx>
      <c:overlay val="0"/>
      <c:spPr>
        <a:noFill/>
        <a:ln>
          <a:noFill/>
        </a:ln>
        <a:effectLst/>
      </c:spPr>
      <c:txPr>
        <a:bodyPr rot="0" spcFirstLastPara="1" vertOverflow="ellipsis" vert="horz" wrap="square" anchor="ctr" anchorCtr="1"/>
        <a:lstStyle/>
        <a:p>
          <a:pPr>
            <a:defRPr sz="1260" b="1" i="0" u="none" strike="noStrike" kern="1200" spc="0" baseline="0">
              <a:solidFill>
                <a:srgbClr val="2A2D88"/>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Data'!$A$5:$A$16</c:f>
              <c:strCache>
                <c:ptCount val="12"/>
                <c:pt idx="0">
                  <c:v>Honey</c:v>
                </c:pt>
                <c:pt idx="1">
                  <c:v>Milk Chocolate</c:v>
                </c:pt>
                <c:pt idx="2">
                  <c:v>Cherry</c:v>
                </c:pt>
                <c:pt idx="3">
                  <c:v>Coconut</c:v>
                </c:pt>
                <c:pt idx="4">
                  <c:v>Red Raspberry</c:v>
                </c:pt>
                <c:pt idx="5">
                  <c:v>Mango</c:v>
                </c:pt>
                <c:pt idx="6">
                  <c:v>Mixed Berry</c:v>
                </c:pt>
                <c:pt idx="7">
                  <c:v>Banana</c:v>
                </c:pt>
                <c:pt idx="8">
                  <c:v>Peach</c:v>
                </c:pt>
                <c:pt idx="9">
                  <c:v>Blueberry</c:v>
                </c:pt>
                <c:pt idx="10">
                  <c:v>Vanilla</c:v>
                </c:pt>
                <c:pt idx="11">
                  <c:v>Strawberry</c:v>
                </c:pt>
              </c:strCache>
            </c:strRef>
          </c:cat>
          <c:val>
            <c:numRef>
              <c:f>'Chart Data'!$B$5:$B$16</c:f>
              <c:numCache>
                <c:formatCode>#,##0.0%</c:formatCode>
                <c:ptCount val="12"/>
                <c:pt idx="0">
                  <c:v>2.3099999999999999E-2</c:v>
                </c:pt>
                <c:pt idx="1">
                  <c:v>2.5499999999999998E-2</c:v>
                </c:pt>
                <c:pt idx="2">
                  <c:v>2.7199999999999998E-2</c:v>
                </c:pt>
                <c:pt idx="3">
                  <c:v>2.9700000000000001E-2</c:v>
                </c:pt>
                <c:pt idx="4">
                  <c:v>3.7100000000000001E-2</c:v>
                </c:pt>
                <c:pt idx="5">
                  <c:v>3.8300000000000001E-2</c:v>
                </c:pt>
                <c:pt idx="6">
                  <c:v>4.1599999999999998E-2</c:v>
                </c:pt>
                <c:pt idx="7">
                  <c:v>5.9299999999999999E-2</c:v>
                </c:pt>
                <c:pt idx="8">
                  <c:v>6.1400000000000003E-2</c:v>
                </c:pt>
                <c:pt idx="9">
                  <c:v>8.2000000000000003E-2</c:v>
                </c:pt>
                <c:pt idx="10">
                  <c:v>0.12529999999999999</c:v>
                </c:pt>
                <c:pt idx="11">
                  <c:v>0.2011</c:v>
                </c:pt>
              </c:numCache>
            </c:numRef>
          </c:val>
          <c:extLst>
            <c:ext xmlns:c16="http://schemas.microsoft.com/office/drawing/2014/chart" uri="{C3380CC4-5D6E-409C-BE32-E72D297353CC}">
              <c16:uniqueId val="{00000000-CF09-47AA-B0A5-143246308C6D}"/>
            </c:ext>
          </c:extLst>
        </c:ser>
        <c:dLbls>
          <c:dLblPos val="outEnd"/>
          <c:showLegendKey val="0"/>
          <c:showVal val="1"/>
          <c:showCatName val="0"/>
          <c:showSerName val="0"/>
          <c:showPercent val="0"/>
          <c:showBubbleSize val="0"/>
        </c:dLbls>
        <c:gapWidth val="182"/>
        <c:axId val="79035599"/>
        <c:axId val="79039759"/>
      </c:barChart>
      <c:catAx>
        <c:axId val="790355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9039759"/>
        <c:crosses val="autoZero"/>
        <c:auto val="1"/>
        <c:lblAlgn val="ctr"/>
        <c:lblOffset val="100"/>
        <c:noMultiLvlLbl val="0"/>
      </c:catAx>
      <c:valAx>
        <c:axId val="7903975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dirty="0"/>
                  <a:t>% product launches</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9035599"/>
        <c:crosses val="autoZero"/>
        <c:crossBetween val="between"/>
      </c:valAx>
      <c:spPr>
        <a:noFill/>
        <a:ln>
          <a:noFill/>
        </a:ln>
        <a:effectLst/>
      </c:spPr>
    </c:plotArea>
    <c:plotVisOnly val="1"/>
    <c:dispBlanksAs val="gap"/>
    <c:showDLblsOverMax val="0"/>
  </c:chart>
  <c:spPr>
    <a:noFill/>
    <a:ln>
      <a:noFill/>
    </a:ln>
    <a:effectLst/>
  </c:spPr>
  <c:txPr>
    <a:bodyPr/>
    <a:lstStyle/>
    <a:p>
      <a:pPr>
        <a:defRPr sz="105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1" i="0" u="none" strike="noStrike" kern="1200" spc="0" baseline="0">
                <a:solidFill>
                  <a:srgbClr val="2A2D88"/>
                </a:solidFill>
                <a:latin typeface="+mn-lt"/>
                <a:ea typeface="+mn-ea"/>
                <a:cs typeface="+mn-cs"/>
              </a:defRPr>
            </a:pPr>
            <a:r>
              <a:rPr lang="en-US" b="1">
                <a:solidFill>
                  <a:srgbClr val="2A2D88"/>
                </a:solidFill>
              </a:rPr>
              <a:t>US dairy yogurt 2018-2023 YTD</a:t>
            </a:r>
          </a:p>
        </c:rich>
      </c:tx>
      <c:overlay val="0"/>
      <c:spPr>
        <a:noFill/>
        <a:ln>
          <a:noFill/>
        </a:ln>
        <a:effectLst/>
      </c:spPr>
      <c:txPr>
        <a:bodyPr rot="0" spcFirstLastPara="1" vertOverflow="ellipsis" vert="horz" wrap="square" anchor="ctr" anchorCtr="1"/>
        <a:lstStyle/>
        <a:p>
          <a:pPr>
            <a:defRPr sz="1260" b="1" i="0" u="none" strike="noStrike" kern="1200" spc="0" baseline="0">
              <a:solidFill>
                <a:srgbClr val="2A2D88"/>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Data'!$A$2:$A$11</c:f>
              <c:strCache>
                <c:ptCount val="10"/>
                <c:pt idx="0">
                  <c:v>Almond;Coconut</c:v>
                </c:pt>
                <c:pt idx="1">
                  <c:v>Honey;Vanilla</c:v>
                </c:pt>
                <c:pt idx="2">
                  <c:v>Coconut;Vanilla</c:v>
                </c:pt>
                <c:pt idx="3">
                  <c:v>Mango;Peach</c:v>
                </c:pt>
                <c:pt idx="4">
                  <c:v>Cheesecake;Strawberry</c:v>
                </c:pt>
                <c:pt idx="5">
                  <c:v>Strawberry;Vanilla</c:v>
                </c:pt>
                <c:pt idx="6">
                  <c:v>Cherry;Vanilla</c:v>
                </c:pt>
                <c:pt idx="7">
                  <c:v>Blueberry;Strawberry</c:v>
                </c:pt>
                <c:pt idx="8">
                  <c:v>Milk Chocolate;Vanilla</c:v>
                </c:pt>
                <c:pt idx="9">
                  <c:v>Banana;Strawberry</c:v>
                </c:pt>
              </c:strCache>
            </c:strRef>
          </c:cat>
          <c:val>
            <c:numRef>
              <c:f>'Chart Data'!$B$2:$B$11</c:f>
              <c:numCache>
                <c:formatCode>#,##0.0%</c:formatCode>
                <c:ptCount val="10"/>
                <c:pt idx="0">
                  <c:v>3.3E-3</c:v>
                </c:pt>
                <c:pt idx="1">
                  <c:v>3.3E-3</c:v>
                </c:pt>
                <c:pt idx="2">
                  <c:v>3.7000000000000002E-3</c:v>
                </c:pt>
                <c:pt idx="3">
                  <c:v>4.1000000000000003E-3</c:v>
                </c:pt>
                <c:pt idx="4">
                  <c:v>5.4000000000000003E-3</c:v>
                </c:pt>
                <c:pt idx="5">
                  <c:v>5.4000000000000003E-3</c:v>
                </c:pt>
                <c:pt idx="6">
                  <c:v>5.7999999999999996E-3</c:v>
                </c:pt>
                <c:pt idx="7">
                  <c:v>6.6E-3</c:v>
                </c:pt>
                <c:pt idx="8">
                  <c:v>6.6E-3</c:v>
                </c:pt>
                <c:pt idx="9">
                  <c:v>4.8599999999999997E-2</c:v>
                </c:pt>
              </c:numCache>
            </c:numRef>
          </c:val>
          <c:extLst>
            <c:ext xmlns:c16="http://schemas.microsoft.com/office/drawing/2014/chart" uri="{C3380CC4-5D6E-409C-BE32-E72D297353CC}">
              <c16:uniqueId val="{00000000-2D6F-4D18-ABAF-55C252D6D615}"/>
            </c:ext>
          </c:extLst>
        </c:ser>
        <c:dLbls>
          <c:showLegendKey val="0"/>
          <c:showVal val="0"/>
          <c:showCatName val="0"/>
          <c:showSerName val="0"/>
          <c:showPercent val="0"/>
          <c:showBubbleSize val="0"/>
        </c:dLbls>
        <c:gapWidth val="182"/>
        <c:axId val="2105599536"/>
        <c:axId val="2105586640"/>
      </c:barChart>
      <c:catAx>
        <c:axId val="2105599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105586640"/>
        <c:crosses val="autoZero"/>
        <c:auto val="1"/>
        <c:lblAlgn val="ctr"/>
        <c:lblOffset val="100"/>
        <c:noMultiLvlLbl val="0"/>
      </c:catAx>
      <c:valAx>
        <c:axId val="210558664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dirty="0"/>
                  <a:t>% product launches</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105599536"/>
        <c:crosses val="autoZero"/>
        <c:crossBetween val="between"/>
      </c:valAx>
      <c:spPr>
        <a:noFill/>
        <a:ln>
          <a:noFill/>
        </a:ln>
        <a:effectLst/>
      </c:spPr>
    </c:plotArea>
    <c:plotVisOnly val="1"/>
    <c:dispBlanksAs val="gap"/>
    <c:showDLblsOverMax val="0"/>
  </c:chart>
  <c:spPr>
    <a:noFill/>
    <a:ln>
      <a:noFill/>
    </a:ln>
    <a:effectLst/>
  </c:spPr>
  <c:txPr>
    <a:bodyPr/>
    <a:lstStyle/>
    <a:p>
      <a:pPr>
        <a:defRPr sz="105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695971250534058E-2"/>
          <c:y val="3.2738097012042999E-2"/>
          <c:w val="0.92131030559539795"/>
          <c:h val="0.78165531158447266"/>
        </c:manualLayout>
      </c:layout>
      <c:barChart>
        <c:barDir val="col"/>
        <c:grouping val="clustered"/>
        <c:varyColors val="0"/>
        <c:ser>
          <c:idx val="0"/>
          <c:order val="0"/>
          <c:tx>
            <c:strRef>
              <c:f>Sheet1!$D$1</c:f>
              <c:strCache>
                <c:ptCount val="1"/>
                <c:pt idx="0">
                  <c:v>More concerned</c:v>
                </c:pt>
              </c:strCache>
            </c:strRef>
          </c:tx>
          <c:spPr>
            <a:solidFill>
              <a:schemeClr val="accent1"/>
            </a:solidFill>
            <a:ln>
              <a:noFill/>
            </a:ln>
            <a:effectLst/>
          </c:spPr>
          <c:invertIfNegative val="0"/>
          <c:dPt>
            <c:idx val="6"/>
            <c:invertIfNegative val="0"/>
            <c:bubble3D val="0"/>
            <c:spPr>
              <a:solidFill>
                <a:srgbClr val="E25303"/>
              </a:solidFill>
              <a:ln>
                <a:noFill/>
              </a:ln>
              <a:effectLst/>
            </c:spPr>
            <c:extLst>
              <c:ext xmlns:c16="http://schemas.microsoft.com/office/drawing/2014/chart" uri="{C3380CC4-5D6E-409C-BE32-E72D297353CC}">
                <c16:uniqueId val="{00000006-445D-48C9-BBCC-5346C0A93296}"/>
              </c:ext>
            </c:extLst>
          </c:dPt>
          <c:dLbls>
            <c:numFmt formatCode="0%" sourceLinked="0"/>
            <c:spPr>
              <a:noFill/>
              <a:ln>
                <a:noFill/>
              </a:ln>
              <a:effectLst/>
            </c:spPr>
            <c:txPr>
              <a:bodyPr rot="0" spcFirstLastPara="1" vertOverflow="ellipsis" vert="horz" wrap="square" anchor="ctr" anchorCtr="1"/>
              <a:lstStyle/>
              <a:p>
                <a:pPr>
                  <a:defRPr sz="1000" b="0" i="0" u="none" strike="noStrike" kern="1200" baseline="0" smtId="4294967295">
                    <a:solidFill>
                      <a:srgbClr val="555555"/>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strRef>
              <c:f>Sheet1!$A$2:$A$13</c:f>
              <c:strCache>
                <c:ptCount val="12"/>
                <c:pt idx="0">
                  <c:v>Brazil</c:v>
                </c:pt>
                <c:pt idx="1">
                  <c:v>Mexico</c:v>
                </c:pt>
                <c:pt idx="2">
                  <c:v>China</c:v>
                </c:pt>
                <c:pt idx="3">
                  <c:v>India</c:v>
                </c:pt>
                <c:pt idx="4">
                  <c:v>Indonesia</c:v>
                </c:pt>
                <c:pt idx="5">
                  <c:v>Canada</c:v>
                </c:pt>
                <c:pt idx="6">
                  <c:v>US</c:v>
                </c:pt>
                <c:pt idx="7">
                  <c:v>France</c:v>
                </c:pt>
                <c:pt idx="8">
                  <c:v>Germany</c:v>
                </c:pt>
                <c:pt idx="9">
                  <c:v>Spain</c:v>
                </c:pt>
                <c:pt idx="10">
                  <c:v>UK</c:v>
                </c:pt>
                <c:pt idx="11">
                  <c:v>Global</c:v>
                </c:pt>
              </c:strCache>
            </c:strRef>
          </c:cat>
          <c:val>
            <c:numRef>
              <c:f>Sheet1!$D$2:$D$13</c:f>
              <c:numCache>
                <c:formatCode>0.00%</c:formatCode>
                <c:ptCount val="12"/>
                <c:pt idx="0">
                  <c:v>0.31845238095238099</c:v>
                </c:pt>
                <c:pt idx="1">
                  <c:v>0.32111000991080302</c:v>
                </c:pt>
                <c:pt idx="2">
                  <c:v>0.51632047477744802</c:v>
                </c:pt>
                <c:pt idx="3">
                  <c:v>0.36763236763236801</c:v>
                </c:pt>
                <c:pt idx="4">
                  <c:v>0.40119165839126097</c:v>
                </c:pt>
                <c:pt idx="5">
                  <c:v>0.39324726911618701</c:v>
                </c:pt>
                <c:pt idx="6">
                  <c:v>0.35594059405940598</c:v>
                </c:pt>
                <c:pt idx="7">
                  <c:v>0.36570862239841401</c:v>
                </c:pt>
                <c:pt idx="8">
                  <c:v>0.35849056603773599</c:v>
                </c:pt>
                <c:pt idx="9">
                  <c:v>0.40674603174603202</c:v>
                </c:pt>
                <c:pt idx="10">
                  <c:v>0.42985074626865699</c:v>
                </c:pt>
                <c:pt idx="11">
                  <c:v>0.38256698643731402</c:v>
                </c:pt>
              </c:numCache>
            </c:numRef>
          </c:val>
          <c:extLst>
            <c:ext xmlns:c16="http://schemas.microsoft.com/office/drawing/2014/chart" uri="{C3380CC4-5D6E-409C-BE32-E72D297353CC}">
              <c16:uniqueId val="{00000000-5802-462C-95BC-27830A6DA12E}"/>
            </c:ext>
          </c:extLst>
        </c:ser>
        <c:ser>
          <c:idx val="1"/>
          <c:order val="1"/>
          <c:tx>
            <c:strRef>
              <c:f>Sheet1!$E$1</c:f>
              <c:strCache>
                <c:ptCount val="1"/>
                <c:pt idx="0">
                  <c:v>Extremely concerned</c:v>
                </c:pt>
              </c:strCache>
            </c:strRef>
          </c:tx>
          <c:spPr>
            <a:solidFill>
              <a:schemeClr val="accent2"/>
            </a:solidFill>
            <a:ln>
              <a:noFill/>
            </a:ln>
            <a:effectLst/>
          </c:spPr>
          <c:invertIfNegative val="0"/>
          <c:dPt>
            <c:idx val="6"/>
            <c:invertIfNegative val="0"/>
            <c:bubble3D val="0"/>
            <c:spPr>
              <a:solidFill>
                <a:srgbClr val="FD9D67"/>
              </a:solidFill>
              <a:ln>
                <a:noFill/>
              </a:ln>
              <a:effectLst/>
            </c:spPr>
            <c:extLst>
              <c:ext xmlns:c16="http://schemas.microsoft.com/office/drawing/2014/chart" uri="{C3380CC4-5D6E-409C-BE32-E72D297353CC}">
                <c16:uniqueId val="{00000012-445D-48C9-BBCC-5346C0A93296}"/>
              </c:ext>
            </c:extLst>
          </c:dPt>
          <c:dLbls>
            <c:numFmt formatCode="0%" sourceLinked="0"/>
            <c:spPr>
              <a:noFill/>
              <a:ln>
                <a:noFill/>
              </a:ln>
              <a:effectLst/>
            </c:spPr>
            <c:txPr>
              <a:bodyPr rot="0" spcFirstLastPara="1" vertOverflow="ellipsis" vert="horz" wrap="square" anchor="ctr" anchorCtr="1"/>
              <a:lstStyle/>
              <a:p>
                <a:pPr>
                  <a:defRPr sz="1000" b="0" i="0" u="none" strike="noStrike" kern="1200" baseline="0" smtId="4294967295">
                    <a:solidFill>
                      <a:srgbClr val="555555"/>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strRef>
              <c:f>Sheet1!$A$2:$A$13</c:f>
              <c:strCache>
                <c:ptCount val="12"/>
                <c:pt idx="0">
                  <c:v>Brazil</c:v>
                </c:pt>
                <c:pt idx="1">
                  <c:v>Mexico</c:v>
                </c:pt>
                <c:pt idx="2">
                  <c:v>China</c:v>
                </c:pt>
                <c:pt idx="3">
                  <c:v>India</c:v>
                </c:pt>
                <c:pt idx="4">
                  <c:v>Indonesia</c:v>
                </c:pt>
                <c:pt idx="5">
                  <c:v>Canada</c:v>
                </c:pt>
                <c:pt idx="6">
                  <c:v>US</c:v>
                </c:pt>
                <c:pt idx="7">
                  <c:v>France</c:v>
                </c:pt>
                <c:pt idx="8">
                  <c:v>Germany</c:v>
                </c:pt>
                <c:pt idx="9">
                  <c:v>Spain</c:v>
                </c:pt>
                <c:pt idx="10">
                  <c:v>UK</c:v>
                </c:pt>
                <c:pt idx="11">
                  <c:v>Global</c:v>
                </c:pt>
              </c:strCache>
            </c:strRef>
          </c:cat>
          <c:val>
            <c:numRef>
              <c:f>Sheet1!$E$2:$E$13</c:f>
              <c:numCache>
                <c:formatCode>0.00%</c:formatCode>
                <c:ptCount val="12"/>
                <c:pt idx="0">
                  <c:v>0.4375</c:v>
                </c:pt>
                <c:pt idx="1">
                  <c:v>0.54509415262636296</c:v>
                </c:pt>
                <c:pt idx="2">
                  <c:v>0.137487636003956</c:v>
                </c:pt>
                <c:pt idx="3">
                  <c:v>0.42957042957043001</c:v>
                </c:pt>
                <c:pt idx="4">
                  <c:v>0.36345580933465699</c:v>
                </c:pt>
                <c:pt idx="5">
                  <c:v>0.199602780536246</c:v>
                </c:pt>
                <c:pt idx="6">
                  <c:v>0.23564356435643599</c:v>
                </c:pt>
                <c:pt idx="7">
                  <c:v>9.7125867195242799E-2</c:v>
                </c:pt>
                <c:pt idx="8">
                  <c:v>0.11420059582919601</c:v>
                </c:pt>
                <c:pt idx="9">
                  <c:v>0.384920634920635</c:v>
                </c:pt>
                <c:pt idx="10">
                  <c:v>0.177114427860697</c:v>
                </c:pt>
                <c:pt idx="11">
                  <c:v>0.27968905061197502</c:v>
                </c:pt>
              </c:numCache>
            </c:numRef>
          </c:val>
          <c:extLst>
            <c:ext xmlns:c16="http://schemas.microsoft.com/office/drawing/2014/chart" uri="{C3380CC4-5D6E-409C-BE32-E72D297353CC}">
              <c16:uniqueId val="{00000001-5802-462C-95BC-27830A6DA12E}"/>
            </c:ext>
          </c:extLst>
        </c:ser>
        <c:dLbls>
          <c:showLegendKey val="0"/>
          <c:showVal val="0"/>
          <c:showCatName val="0"/>
          <c:showSerName val="0"/>
          <c:showPercent val="0"/>
          <c:showBubbleSize val="0"/>
        </c:dLbls>
        <c:gapWidth val="219"/>
        <c:overlap val="-27"/>
        <c:axId val="2105549551"/>
        <c:axId val="2112732287"/>
      </c:barChart>
      <c:catAx>
        <c:axId val="2105549551"/>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000" b="0" i="0" u="none" strike="noStrike" kern="1200" baseline="0" smtId="4294967295">
                <a:solidFill>
                  <a:srgbClr val="555555"/>
                </a:solidFill>
                <a:latin typeface="Arial" panose="020B0604020202020204" pitchFamily="34" charset="0"/>
                <a:ea typeface="+mn-ea"/>
                <a:cs typeface="Arial" panose="020B0604020202020204" pitchFamily="34" charset="0"/>
              </a:defRPr>
            </a:pPr>
            <a:endParaRPr lang="en-US"/>
          </a:p>
        </c:txPr>
        <c:crossAx val="2112732287"/>
        <c:crosses val="autoZero"/>
        <c:auto val="0"/>
        <c:lblAlgn val="ctr"/>
        <c:lblOffset val="100"/>
        <c:noMultiLvlLbl val="0"/>
      </c:catAx>
      <c:valAx>
        <c:axId val="2112732287"/>
        <c:scaling>
          <c:orientation val="minMax"/>
        </c:scaling>
        <c:delete val="0"/>
        <c:axPos val="l"/>
        <c:title>
          <c:tx>
            <c:rich>
              <a:bodyPr rot="-5400000" spcFirstLastPara="1" vertOverflow="ellipsis" vert="horz" wrap="square" anchor="ctr" anchorCtr="1"/>
              <a:lstStyle/>
              <a:p>
                <a:pPr>
                  <a:defRPr sz="1000" b="0" i="0" u="none" strike="noStrike" kern="1200" baseline="0">
                    <a:solidFill>
                      <a:srgbClr val="555555"/>
                    </a:solidFill>
                    <a:latin typeface="Arial" panose="020B0604020202020204" pitchFamily="34" charset="0"/>
                    <a:ea typeface="+mn-ea"/>
                    <a:cs typeface="Arial" panose="020B0604020202020204" pitchFamily="34" charset="0"/>
                  </a:defRPr>
                </a:pPr>
                <a:r>
                  <a:rPr lang="nl-NL">
                    <a:solidFill>
                      <a:srgbClr val="555555"/>
                    </a:solidFill>
                    <a:latin typeface="Arial" panose="020B0604020202020204" pitchFamily="34" charset="0"/>
                    <a:cs typeface="Arial" panose="020B0604020202020204" pitchFamily="34" charset="0"/>
                  </a:rPr>
                  <a:t>% of</a:t>
                </a:r>
                <a:r>
                  <a:rPr lang="nl-NL" baseline="0">
                    <a:solidFill>
                      <a:srgbClr val="555555"/>
                    </a:solidFill>
                    <a:latin typeface="Arial" panose="020B0604020202020204" pitchFamily="34" charset="0"/>
                    <a:cs typeface="Arial" panose="020B0604020202020204" pitchFamily="34" charset="0"/>
                  </a:rPr>
                  <a:t> respondents</a:t>
                </a:r>
                <a:endParaRPr lang="nl-NL">
                  <a:solidFill>
                    <a:srgbClr val="555555"/>
                  </a:solidFill>
                  <a:latin typeface="Arial" panose="020B0604020202020204" pitchFamily="34" charset="0"/>
                  <a:cs typeface="Arial" panose="020B0604020202020204" pitchFamily="34" charset="0"/>
                </a:endParaRPr>
              </a:p>
            </c:rich>
          </c:tx>
          <c:layout>
            <c:manualLayout>
              <c:xMode val="edge"/>
              <c:yMode val="edge"/>
              <c:x val="9.4499671831727028E-3"/>
              <c:y val="0.27588483691215515"/>
            </c:manualLayout>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smtId="4294967295">
                <a:solidFill>
                  <a:srgbClr val="555555"/>
                </a:solidFill>
                <a:latin typeface="Arial" panose="020B0604020202020204" pitchFamily="34" charset="0"/>
                <a:ea typeface="+mn-ea"/>
                <a:cs typeface="Arial" panose="020B0604020202020204" pitchFamily="34" charset="0"/>
              </a:defRPr>
            </a:pPr>
            <a:endParaRPr lang="en-US"/>
          </a:p>
        </c:txPr>
        <c:crossAx val="2105549551"/>
        <c:crosses val="autoZero"/>
        <c:crossBetween val="between"/>
      </c:valAx>
      <c:spPr>
        <a:noFill/>
        <a:ln>
          <a:noFill/>
        </a:ln>
        <a:effectLst/>
      </c:spPr>
    </c:plotArea>
    <c:legend>
      <c:legendPos val="b"/>
      <c:layout>
        <c:manualLayout>
          <c:xMode val="edge"/>
          <c:yMode val="edge"/>
          <c:x val="0.3679710328578949"/>
          <c:y val="0.92368900775909424"/>
          <c:w val="0.26405793428421021"/>
          <c:h val="7.2086319327354431E-2"/>
        </c:manualLayout>
      </c:layout>
      <c:overlay val="0"/>
      <c:spPr>
        <a:noFill/>
        <a:ln>
          <a:noFill/>
        </a:ln>
        <a:effectLst/>
      </c:spPr>
      <c:txPr>
        <a:bodyPr rot="0" spcFirstLastPara="1" vertOverflow="ellipsis" vert="horz" wrap="square" anchor="ctr" anchorCtr="1"/>
        <a:lstStyle/>
        <a:p>
          <a:pPr>
            <a:defRPr sz="1100" b="0" i="0" u="none" strike="noStrike" kern="1200" baseline="0" smtId="4294967295">
              <a:solidFill>
                <a:srgbClr val="555555"/>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smtId="4294967295">
          <a:solidFill>
            <a:schemeClr val="tx1"/>
          </a:solidFill>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1"/>
            <c:invertIfNegative val="0"/>
            <c:bubble3D val="0"/>
            <c:spPr>
              <a:solidFill>
                <a:srgbClr val="E25303"/>
              </a:solidFill>
              <a:ln>
                <a:noFill/>
              </a:ln>
              <a:effectLst/>
            </c:spPr>
            <c:extLst>
              <c:ext xmlns:c16="http://schemas.microsoft.com/office/drawing/2014/chart" uri="{C3380CC4-5D6E-409C-BE32-E72D297353CC}">
                <c16:uniqueId val="{00000002-0F10-4865-B825-301780FC857E}"/>
              </c:ext>
            </c:extLst>
          </c:dPt>
          <c:dPt>
            <c:idx val="2"/>
            <c:invertIfNegative val="0"/>
            <c:bubble3D val="0"/>
            <c:spPr>
              <a:solidFill>
                <a:srgbClr val="E25303"/>
              </a:solidFill>
              <a:ln>
                <a:noFill/>
              </a:ln>
              <a:effectLst/>
            </c:spPr>
            <c:extLst>
              <c:ext xmlns:c16="http://schemas.microsoft.com/office/drawing/2014/chart" uri="{C3380CC4-5D6E-409C-BE32-E72D297353CC}">
                <c16:uniqueId val="{00000001-0F10-4865-B825-301780FC857E}"/>
              </c:ext>
            </c:extLst>
          </c:dPt>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'[US CONSUMER DATA - Copy of IMMUNITY DIGESTIVE HEALTH consumer data (003).xlsx]Sheet1'!$D$103:$D$107</c:f>
              <c:strCache>
                <c:ptCount val="5"/>
                <c:pt idx="0">
                  <c:v>Improving sleep</c:v>
                </c:pt>
                <c:pt idx="1">
                  <c:v>Improving gut/digestive health</c:v>
                </c:pt>
                <c:pt idx="2">
                  <c:v>Boosting immunity (e.g. to viruses (colds etc.)</c:v>
                </c:pt>
                <c:pt idx="3">
                  <c:v>Giving me long lasting energy</c:v>
                </c:pt>
                <c:pt idx="4">
                  <c:v>Hydrating/re-hydrating</c:v>
                </c:pt>
              </c:strCache>
            </c:strRef>
          </c:cat>
          <c:val>
            <c:numRef>
              <c:f>'[US CONSUMER DATA - Copy of IMMUNITY DIGESTIVE HEALTH consumer data (003).xlsx]Sheet1'!$E$103:$E$107</c:f>
              <c:numCache>
                <c:formatCode>0.0%</c:formatCode>
                <c:ptCount val="5"/>
                <c:pt idx="0">
                  <c:v>0.13073852295409183</c:v>
                </c:pt>
                <c:pt idx="1">
                  <c:v>0.16367265469061876</c:v>
                </c:pt>
                <c:pt idx="2">
                  <c:v>0.17564870259481039</c:v>
                </c:pt>
                <c:pt idx="3">
                  <c:v>0.18463073852295409</c:v>
                </c:pt>
                <c:pt idx="4">
                  <c:v>0.24550898203592814</c:v>
                </c:pt>
              </c:numCache>
            </c:numRef>
          </c:val>
          <c:extLst>
            <c:ext xmlns:c16="http://schemas.microsoft.com/office/drawing/2014/chart" uri="{C3380CC4-5D6E-409C-BE32-E72D297353CC}">
              <c16:uniqueId val="{00000000-0F10-4865-B825-301780FC857E}"/>
            </c:ext>
          </c:extLst>
        </c:ser>
        <c:dLbls>
          <c:dLblPos val="outEnd"/>
          <c:showLegendKey val="0"/>
          <c:showVal val="1"/>
          <c:showCatName val="0"/>
          <c:showSerName val="0"/>
          <c:showPercent val="0"/>
          <c:showBubbleSize val="0"/>
        </c:dLbls>
        <c:gapWidth val="182"/>
        <c:axId val="989997167"/>
        <c:axId val="989997583"/>
      </c:barChart>
      <c:catAx>
        <c:axId val="98999716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989997583"/>
        <c:crosses val="autoZero"/>
        <c:auto val="1"/>
        <c:lblAlgn val="ctr"/>
        <c:lblOffset val="100"/>
        <c:noMultiLvlLbl val="0"/>
      </c:catAx>
      <c:valAx>
        <c:axId val="989997583"/>
        <c:scaling>
          <c:orientation val="minMax"/>
        </c:scaling>
        <c:delete val="0"/>
        <c:axPos val="b"/>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989997167"/>
        <c:crosses val="autoZero"/>
        <c:crossBetween val="between"/>
      </c:valAx>
      <c:spPr>
        <a:noFill/>
        <a:ln>
          <a:noFill/>
        </a:ln>
        <a:effectLst/>
      </c:spPr>
    </c:plotArea>
    <c:plotVisOnly val="1"/>
    <c:dispBlanksAs val="gap"/>
    <c:showDLblsOverMax val="0"/>
  </c:chart>
  <c:spPr>
    <a:noFill/>
    <a:ln>
      <a:noFill/>
    </a:ln>
    <a:effectLst/>
  </c:spPr>
  <c:txPr>
    <a:bodyPr/>
    <a:lstStyle/>
    <a:p>
      <a:pPr>
        <a:defRPr sz="105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1"/>
            <c:invertIfNegative val="0"/>
            <c:bubble3D val="0"/>
            <c:spPr>
              <a:solidFill>
                <a:srgbClr val="E25303"/>
              </a:solidFill>
              <a:ln>
                <a:noFill/>
              </a:ln>
              <a:effectLst/>
            </c:spPr>
            <c:extLst>
              <c:ext xmlns:c16="http://schemas.microsoft.com/office/drawing/2014/chart" uri="{C3380CC4-5D6E-409C-BE32-E72D297353CC}">
                <c16:uniqueId val="{00000001-491F-4228-9547-DE4C3F7F8D4D}"/>
              </c:ext>
            </c:extLst>
          </c:dPt>
          <c:dPt>
            <c:idx val="2"/>
            <c:invertIfNegative val="0"/>
            <c:bubble3D val="0"/>
            <c:spPr>
              <a:solidFill>
                <a:srgbClr val="E25303"/>
              </a:solidFill>
              <a:ln>
                <a:noFill/>
              </a:ln>
              <a:effectLst/>
            </c:spPr>
            <c:extLst>
              <c:ext xmlns:c16="http://schemas.microsoft.com/office/drawing/2014/chart" uri="{C3380CC4-5D6E-409C-BE32-E72D297353CC}">
                <c16:uniqueId val="{00000002-491F-4228-9547-DE4C3F7F8D4D}"/>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'[US CONSUMER DATA - Copy of IMMUNITY DIGESTIVE HEALTH consumer data (003).xlsx]Sheet1'!$D$122:$D$126</c:f>
              <c:strCache>
                <c:ptCount val="5"/>
                <c:pt idx="0">
                  <c:v>Improving sleep</c:v>
                </c:pt>
                <c:pt idx="1">
                  <c:v>Improving gut/digestive health</c:v>
                </c:pt>
                <c:pt idx="2">
                  <c:v>Boosting immunity (e.g. to viruses (colds etc.)</c:v>
                </c:pt>
                <c:pt idx="3">
                  <c:v>Hydrating/re-hydrating</c:v>
                </c:pt>
                <c:pt idx="4">
                  <c:v>Giving me long lasting energy</c:v>
                </c:pt>
              </c:strCache>
            </c:strRef>
          </c:cat>
          <c:val>
            <c:numRef>
              <c:f>'[US CONSUMER DATA - Copy of IMMUNITY DIGESTIVE HEALTH consumer data (003).xlsx]Sheet1'!$E$122:$E$126</c:f>
              <c:numCache>
                <c:formatCode>0.00%</c:formatCode>
                <c:ptCount val="5"/>
                <c:pt idx="0">
                  <c:v>0.19061876247504991</c:v>
                </c:pt>
                <c:pt idx="1">
                  <c:v>0.23053892215568864</c:v>
                </c:pt>
                <c:pt idx="2">
                  <c:v>0.25848303393213573</c:v>
                </c:pt>
                <c:pt idx="3">
                  <c:v>0.26447105788423153</c:v>
                </c:pt>
                <c:pt idx="4">
                  <c:v>0.27145708582834333</c:v>
                </c:pt>
              </c:numCache>
            </c:numRef>
          </c:val>
          <c:extLst>
            <c:ext xmlns:c16="http://schemas.microsoft.com/office/drawing/2014/chart" uri="{C3380CC4-5D6E-409C-BE32-E72D297353CC}">
              <c16:uniqueId val="{00000000-491F-4228-9547-DE4C3F7F8D4D}"/>
            </c:ext>
          </c:extLst>
        </c:ser>
        <c:dLbls>
          <c:dLblPos val="outEnd"/>
          <c:showLegendKey val="0"/>
          <c:showVal val="1"/>
          <c:showCatName val="0"/>
          <c:showSerName val="0"/>
          <c:showPercent val="0"/>
          <c:showBubbleSize val="0"/>
        </c:dLbls>
        <c:gapWidth val="182"/>
        <c:axId val="817957855"/>
        <c:axId val="817956607"/>
      </c:barChart>
      <c:catAx>
        <c:axId val="81795785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817956607"/>
        <c:crosses val="autoZero"/>
        <c:auto val="1"/>
        <c:lblAlgn val="ctr"/>
        <c:lblOffset val="100"/>
        <c:noMultiLvlLbl val="0"/>
      </c:catAx>
      <c:valAx>
        <c:axId val="817956607"/>
        <c:scaling>
          <c:orientation val="minMax"/>
        </c:scaling>
        <c:delete val="0"/>
        <c:axPos val="b"/>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817957855"/>
        <c:crosses val="autoZero"/>
        <c:crossBetween val="between"/>
      </c:valAx>
      <c:spPr>
        <a:noFill/>
        <a:ln>
          <a:noFill/>
        </a:ln>
        <a:effectLst/>
      </c:spPr>
    </c:plotArea>
    <c:plotVisOnly val="1"/>
    <c:dispBlanksAs val="gap"/>
    <c:showDLblsOverMax val="0"/>
  </c:chart>
  <c:spPr>
    <a:noFill/>
    <a:ln>
      <a:noFill/>
    </a:ln>
    <a:effectLst/>
  </c:spPr>
  <c:txPr>
    <a:bodyPr/>
    <a:lstStyle/>
    <a:p>
      <a:pPr>
        <a:defRPr sz="1050"/>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2"/>
            <c:invertIfNegative val="0"/>
            <c:bubble3D val="0"/>
            <c:spPr>
              <a:solidFill>
                <a:srgbClr val="E25303"/>
              </a:solidFill>
              <a:ln>
                <a:noFill/>
              </a:ln>
              <a:effectLst/>
            </c:spPr>
            <c:extLst>
              <c:ext xmlns:c16="http://schemas.microsoft.com/office/drawing/2014/chart" uri="{C3380CC4-5D6E-409C-BE32-E72D297353CC}">
                <c16:uniqueId val="{00000000-EB25-4420-A572-EA322BB52922}"/>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'[US CONSUMER DATA - Copy of IMMUNITY DIGESTIVE HEALTH consumer data (003).xlsx]Sheet1'!$D$235:$D$244</c:f>
              <c:strCache>
                <c:ptCount val="10"/>
                <c:pt idx="0">
                  <c:v>Incorporated beneficial bacteria (e.g. probiotics, fermented foods)</c:v>
                </c:pt>
                <c:pt idx="1">
                  <c:v>Eaten more healthy fats (e.g. Omega 3)</c:v>
                </c:pt>
                <c:pt idx="2">
                  <c:v>Eaten food or beverages that support immunity</c:v>
                </c:pt>
                <c:pt idx="3">
                  <c:v>Eaten more whole plant foods (e.g. fruit, veg, nuts)</c:v>
                </c:pt>
                <c:pt idx="4">
                  <c:v>Limited added sugars</c:v>
                </c:pt>
                <c:pt idx="5">
                  <c:v>Managed stress levels</c:v>
                </c:pt>
                <c:pt idx="6">
                  <c:v>Improved sleep patterns</c:v>
                </c:pt>
                <c:pt idx="7">
                  <c:v>Taken regular exercise</c:v>
                </c:pt>
                <c:pt idx="8">
                  <c:v>Taken supplements/remedies</c:v>
                </c:pt>
                <c:pt idx="9">
                  <c:v>Stayed hydrated</c:v>
                </c:pt>
              </c:strCache>
            </c:strRef>
          </c:cat>
          <c:val>
            <c:numRef>
              <c:f>'[US CONSUMER DATA - Copy of IMMUNITY DIGESTIVE HEALTH consumer data (003).xlsx]Sheet1'!$E$235:$E$244</c:f>
              <c:numCache>
                <c:formatCode>0.00%</c:formatCode>
                <c:ptCount val="10"/>
                <c:pt idx="0">
                  <c:v>0.14228855721393036</c:v>
                </c:pt>
                <c:pt idx="1">
                  <c:v>0.17014925373134329</c:v>
                </c:pt>
                <c:pt idx="2">
                  <c:v>0.18855721393034827</c:v>
                </c:pt>
                <c:pt idx="3">
                  <c:v>0.21442786069651742</c:v>
                </c:pt>
                <c:pt idx="4">
                  <c:v>0.21990049751243781</c:v>
                </c:pt>
                <c:pt idx="5">
                  <c:v>0.22288557213930349</c:v>
                </c:pt>
                <c:pt idx="6">
                  <c:v>0.22388059701492538</c:v>
                </c:pt>
                <c:pt idx="7">
                  <c:v>0.26368159203980102</c:v>
                </c:pt>
                <c:pt idx="8">
                  <c:v>0.29701492537313434</c:v>
                </c:pt>
                <c:pt idx="9">
                  <c:v>0.37014925373134328</c:v>
                </c:pt>
              </c:numCache>
            </c:numRef>
          </c:val>
          <c:extLst>
            <c:ext xmlns:c16="http://schemas.microsoft.com/office/drawing/2014/chart" uri="{C3380CC4-5D6E-409C-BE32-E72D297353CC}">
              <c16:uniqueId val="{00000000-2503-4271-9AA7-F3E866EEC74B}"/>
            </c:ext>
          </c:extLst>
        </c:ser>
        <c:dLbls>
          <c:dLblPos val="outEnd"/>
          <c:showLegendKey val="0"/>
          <c:showVal val="1"/>
          <c:showCatName val="0"/>
          <c:showSerName val="0"/>
          <c:showPercent val="0"/>
          <c:showBubbleSize val="0"/>
        </c:dLbls>
        <c:gapWidth val="182"/>
        <c:axId val="1828815007"/>
        <c:axId val="1828819583"/>
      </c:barChart>
      <c:catAx>
        <c:axId val="18288150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828819583"/>
        <c:crosses val="autoZero"/>
        <c:auto val="1"/>
        <c:lblAlgn val="ctr"/>
        <c:lblOffset val="100"/>
        <c:noMultiLvlLbl val="0"/>
      </c:catAx>
      <c:valAx>
        <c:axId val="1828819583"/>
        <c:scaling>
          <c:orientation val="minMax"/>
        </c:scaling>
        <c:delete val="0"/>
        <c:axPos val="b"/>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828815007"/>
        <c:crosses val="autoZero"/>
        <c:crossBetween val="between"/>
      </c:valAx>
      <c:spPr>
        <a:noFill/>
        <a:ln>
          <a:noFill/>
        </a:ln>
        <a:effectLst/>
      </c:spPr>
    </c:plotArea>
    <c:plotVisOnly val="1"/>
    <c:dispBlanksAs val="gap"/>
    <c:showDLblsOverMax val="0"/>
  </c:chart>
  <c:spPr>
    <a:noFill/>
    <a:ln>
      <a:noFill/>
    </a:ln>
    <a:effectLst/>
  </c:spPr>
  <c:txPr>
    <a:bodyPr/>
    <a:lstStyle/>
    <a:p>
      <a:pPr>
        <a:defRPr sz="1050"/>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855534869297518"/>
          <c:y val="3.8690476190476192E-2"/>
          <c:w val="0.62882605295148708"/>
          <c:h val="0.89414651293588299"/>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'[US CONSUMER DATA - Copy of IMMUNITY DIGESTIVE HEALTH consumer data (003).xlsx]Sheet1'!$D$262:$D$271</c:f>
              <c:strCache>
                <c:ptCount val="10"/>
                <c:pt idx="0">
                  <c:v>Citrus fruits (e.g. lemon)</c:v>
                </c:pt>
                <c:pt idx="1">
                  <c:v>Almonds</c:v>
                </c:pt>
                <c:pt idx="2">
                  <c:v>Spinach</c:v>
                </c:pt>
                <c:pt idx="3">
                  <c:v>Honey</c:v>
                </c:pt>
                <c:pt idx="4">
                  <c:v>Tea</c:v>
                </c:pt>
                <c:pt idx="5">
                  <c:v>Garlic</c:v>
                </c:pt>
                <c:pt idx="6">
                  <c:v>Brocolli</c:v>
                </c:pt>
                <c:pt idx="7">
                  <c:v>B vitamins</c:v>
                </c:pt>
                <c:pt idx="8">
                  <c:v>Vitamin D</c:v>
                </c:pt>
                <c:pt idx="9">
                  <c:v>Vitamin C</c:v>
                </c:pt>
              </c:strCache>
            </c:strRef>
          </c:cat>
          <c:val>
            <c:numRef>
              <c:f>'[US CONSUMER DATA - Copy of IMMUNITY DIGESTIVE HEALTH consumer data (003).xlsx]Sheet1'!$E$262:$E$271</c:f>
              <c:numCache>
                <c:formatCode>0.0%</c:formatCode>
                <c:ptCount val="10"/>
                <c:pt idx="0">
                  <c:v>0.16368159203980098</c:v>
                </c:pt>
                <c:pt idx="1">
                  <c:v>0.17164179104477612</c:v>
                </c:pt>
                <c:pt idx="2">
                  <c:v>0.17462686567164179</c:v>
                </c:pt>
                <c:pt idx="3">
                  <c:v>0.19054726368159203</c:v>
                </c:pt>
                <c:pt idx="4">
                  <c:v>0.20845771144278608</c:v>
                </c:pt>
                <c:pt idx="5">
                  <c:v>0.21343283582089553</c:v>
                </c:pt>
                <c:pt idx="6">
                  <c:v>0.21791044776119403</c:v>
                </c:pt>
                <c:pt idx="7">
                  <c:v>0.28557213930348258</c:v>
                </c:pt>
                <c:pt idx="8">
                  <c:v>0.36218905472636814</c:v>
                </c:pt>
                <c:pt idx="9">
                  <c:v>0.36915422885572141</c:v>
                </c:pt>
              </c:numCache>
            </c:numRef>
          </c:val>
          <c:extLst>
            <c:ext xmlns:c16="http://schemas.microsoft.com/office/drawing/2014/chart" uri="{C3380CC4-5D6E-409C-BE32-E72D297353CC}">
              <c16:uniqueId val="{00000000-1A9B-45A5-B768-CABAF5379DE8}"/>
            </c:ext>
          </c:extLst>
        </c:ser>
        <c:dLbls>
          <c:dLblPos val="outEnd"/>
          <c:showLegendKey val="0"/>
          <c:showVal val="1"/>
          <c:showCatName val="0"/>
          <c:showSerName val="0"/>
          <c:showPercent val="0"/>
          <c:showBubbleSize val="0"/>
        </c:dLbls>
        <c:gapWidth val="219"/>
        <c:axId val="1907993263"/>
        <c:axId val="1908008239"/>
      </c:barChart>
      <c:catAx>
        <c:axId val="19079932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908008239"/>
        <c:crosses val="autoZero"/>
        <c:auto val="1"/>
        <c:lblAlgn val="ctr"/>
        <c:lblOffset val="100"/>
        <c:noMultiLvlLbl val="0"/>
      </c:catAx>
      <c:valAx>
        <c:axId val="1908008239"/>
        <c:scaling>
          <c:orientation val="minMax"/>
        </c:scaling>
        <c:delete val="0"/>
        <c:axPos val="b"/>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907993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'[US CONSUMER DATA - Copy of IMMUNITY DIGESTIVE HEALTH consumer data (003).xlsx]Sheet1'!$E$13</c:f>
              <c:strCache>
                <c:ptCount val="1"/>
                <c:pt idx="0">
                  <c:v>US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'[US CONSUMER DATA - Copy of IMMUNITY DIGESTIVE HEALTH consumer data (003).xlsx]Sheet1'!$D$14:$D$19</c:f>
              <c:strCache>
                <c:ptCount val="6"/>
                <c:pt idx="0">
                  <c:v>Vegetable</c:v>
                </c:pt>
                <c:pt idx="1">
                  <c:v>Honey</c:v>
                </c:pt>
                <c:pt idx="2">
                  <c:v>Tea (Matcha, green, black)</c:v>
                </c:pt>
                <c:pt idx="3">
                  <c:v>Ginger</c:v>
                </c:pt>
                <c:pt idx="4">
                  <c:v>Turmeric</c:v>
                </c:pt>
                <c:pt idx="5">
                  <c:v>Grapefruit</c:v>
                </c:pt>
              </c:strCache>
            </c:strRef>
          </c:cat>
          <c:val>
            <c:numRef>
              <c:f>'[US CONSUMER DATA - Copy of IMMUNITY DIGESTIVE HEALTH consumer data (003).xlsx]Sheet1'!$E$14:$E$19</c:f>
              <c:numCache>
                <c:formatCode>0.0%</c:formatCode>
                <c:ptCount val="6"/>
                <c:pt idx="0">
                  <c:v>0.42799999999999999</c:v>
                </c:pt>
                <c:pt idx="1">
                  <c:v>0.37930000000000003</c:v>
                </c:pt>
                <c:pt idx="2">
                  <c:v>0.35549999999999998</c:v>
                </c:pt>
                <c:pt idx="3">
                  <c:v>0.31380000000000002</c:v>
                </c:pt>
                <c:pt idx="4">
                  <c:v>0.26319999999999999</c:v>
                </c:pt>
                <c:pt idx="5">
                  <c:v>0.26019999999999999</c:v>
                </c:pt>
              </c:numCache>
            </c:numRef>
          </c:val>
          <c:extLst>
            <c:ext xmlns:c16="http://schemas.microsoft.com/office/drawing/2014/chart" uri="{C3380CC4-5D6E-409C-BE32-E72D297353CC}">
              <c16:uniqueId val="{00000000-ECA3-4DB5-B914-E27CBF7739DE}"/>
            </c:ext>
          </c:extLst>
        </c:ser>
        <c:dLbls>
          <c:dLblPos val="outEnd"/>
          <c:showLegendKey val="0"/>
          <c:showVal val="1"/>
          <c:showCatName val="0"/>
          <c:showSerName val="0"/>
          <c:showPercent val="0"/>
          <c:showBubbleSize val="0"/>
        </c:dLbls>
        <c:gapWidth val="219"/>
        <c:overlap val="-27"/>
        <c:axId val="1907841839"/>
        <c:axId val="1907851823"/>
      </c:barChart>
      <c:catAx>
        <c:axId val="19078418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907851823"/>
        <c:crosses val="autoZero"/>
        <c:auto val="1"/>
        <c:lblAlgn val="ctr"/>
        <c:lblOffset val="100"/>
        <c:noMultiLvlLbl val="0"/>
      </c:catAx>
      <c:valAx>
        <c:axId val="1907851823"/>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907841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61223983764648"/>
          <c:y val="0.17524193227291107"/>
          <c:w val="0.8207249641418457"/>
          <c:h val="0.66542035341262817"/>
        </c:manualLayout>
      </c:layout>
      <c:barChart>
        <c:barDir val="bar"/>
        <c:grouping val="percentStacked"/>
        <c:varyColors val="0"/>
        <c:ser>
          <c:idx val="0"/>
          <c:order val="0"/>
          <c:tx>
            <c:strRef>
              <c:f>Sheet1!$B$1</c:f>
              <c:strCache>
                <c:ptCount val="1"/>
                <c:pt idx="0">
                  <c:v>Decreased</c:v>
                </c:pt>
              </c:strCache>
            </c:strRef>
          </c:tx>
          <c:spPr>
            <a:solidFill>
              <a:srgbClr val="2E5494"/>
            </a:solidFill>
            <a:ln>
              <a:noFill/>
            </a:ln>
            <a:effectLst/>
          </c:spPr>
          <c:invertIfNegative val="0"/>
          <c:dPt>
            <c:idx val="0"/>
            <c:invertIfNegative val="0"/>
            <c:bubble3D val="0"/>
            <c:extLst>
              <c:ext xmlns:c16="http://schemas.microsoft.com/office/drawing/2014/chart" uri="{C3380CC4-5D6E-409C-BE32-E72D297353CC}">
                <c16:uniqueId val="{00000000-29E8-4986-841F-654E86FAFBE9}"/>
              </c:ext>
            </c:extLst>
          </c:dPt>
          <c:dLbls>
            <c:spPr>
              <a:noFill/>
              <a:ln>
                <a:noFill/>
              </a:ln>
              <a:effectLst/>
            </c:spPr>
            <c:txPr>
              <a:bodyPr rot="0" vert="horz"/>
              <a:lstStyle/>
              <a:p>
                <a:pPr>
                  <a:defRPr smtId="4294967295">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Global average</c:v>
                </c:pt>
                <c:pt idx="1">
                  <c:v>US</c:v>
                </c:pt>
                <c:pt idx="2">
                  <c:v>Canada</c:v>
                </c:pt>
              </c:strCache>
            </c:strRef>
          </c:cat>
          <c:val>
            <c:numRef>
              <c:f>Sheet1!$B$2:$B$4</c:f>
              <c:numCache>
                <c:formatCode>0%</c:formatCode>
                <c:ptCount val="3"/>
                <c:pt idx="0">
                  <c:v>0.110861639590757</c:v>
                </c:pt>
                <c:pt idx="1">
                  <c:v>0.11020408163265299</c:v>
                </c:pt>
                <c:pt idx="2">
                  <c:v>0.102076124567474</c:v>
                </c:pt>
              </c:numCache>
            </c:numRef>
          </c:val>
          <c:extLst>
            <c:ext xmlns:c16="http://schemas.microsoft.com/office/drawing/2014/chart" uri="{C3380CC4-5D6E-409C-BE32-E72D297353CC}">
              <c16:uniqueId val="{00000001-29E8-4986-841F-654E86FAFBE9}"/>
            </c:ext>
          </c:extLst>
        </c:ser>
        <c:ser>
          <c:idx val="1"/>
          <c:order val="1"/>
          <c:tx>
            <c:strRef>
              <c:f>Sheet1!$C$1</c:f>
              <c:strCache>
                <c:ptCount val="1"/>
                <c:pt idx="0">
                  <c:v>Stayed the same</c:v>
                </c:pt>
              </c:strCache>
            </c:strRef>
          </c:tx>
          <c:spPr>
            <a:solidFill>
              <a:srgbClr val="96A8C9"/>
            </a:solidFill>
          </c:spPr>
          <c:invertIfNegative val="0"/>
          <c:dLbls>
            <c:spPr>
              <a:noFill/>
              <a:ln>
                <a:noFill/>
              </a:ln>
              <a:effectLst/>
            </c:spPr>
            <c:txPr>
              <a:bodyPr rot="0" vert="horz"/>
              <a:lstStyle/>
              <a:p>
                <a:pPr>
                  <a:defRPr smtId="4294967295">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Global average</c:v>
                </c:pt>
                <c:pt idx="1">
                  <c:v>US</c:v>
                </c:pt>
                <c:pt idx="2">
                  <c:v>Canada</c:v>
                </c:pt>
              </c:strCache>
            </c:strRef>
          </c:cat>
          <c:val>
            <c:numRef>
              <c:f>Sheet1!$C$2:$C$4</c:f>
              <c:numCache>
                <c:formatCode>0%</c:formatCode>
                <c:ptCount val="3"/>
                <c:pt idx="0">
                  <c:v>0.69630764060266503</c:v>
                </c:pt>
                <c:pt idx="1">
                  <c:v>0.70408163265306101</c:v>
                </c:pt>
                <c:pt idx="2">
                  <c:v>0.76643598615916997</c:v>
                </c:pt>
              </c:numCache>
            </c:numRef>
          </c:val>
          <c:extLst>
            <c:ext xmlns:c16="http://schemas.microsoft.com/office/drawing/2014/chart" uri="{C3380CC4-5D6E-409C-BE32-E72D297353CC}">
              <c16:uniqueId val="{00000002-29E8-4986-841F-654E86FAFBE9}"/>
            </c:ext>
          </c:extLst>
        </c:ser>
        <c:ser>
          <c:idx val="2"/>
          <c:order val="2"/>
          <c:tx>
            <c:strRef>
              <c:f>Sheet1!$D$1</c:f>
              <c:strCache>
                <c:ptCount val="1"/>
                <c:pt idx="0">
                  <c:v>Increased</c:v>
                </c:pt>
              </c:strCache>
            </c:strRef>
          </c:tx>
          <c:spPr>
            <a:solidFill>
              <a:srgbClr val="59C7EB"/>
            </a:solidFill>
            <a:ln>
              <a:noFill/>
            </a:ln>
          </c:spPr>
          <c:invertIfNegative val="0"/>
          <c:dLbls>
            <c:spPr>
              <a:noFill/>
              <a:ln>
                <a:noFill/>
              </a:ln>
              <a:effectLst/>
            </c:spPr>
            <c:txPr>
              <a:bodyPr/>
              <a:lstStyle/>
              <a:p>
                <a:pPr>
                  <a:defRPr smtId="4294967295">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Global average</c:v>
                </c:pt>
                <c:pt idx="1">
                  <c:v>US</c:v>
                </c:pt>
                <c:pt idx="2">
                  <c:v>Canada</c:v>
                </c:pt>
              </c:strCache>
            </c:strRef>
          </c:cat>
          <c:val>
            <c:numRef>
              <c:f>Sheet1!$D$2:$D$4</c:f>
              <c:numCache>
                <c:formatCode>0%</c:formatCode>
                <c:ptCount val="3"/>
                <c:pt idx="0">
                  <c:v>0.19283071980657901</c:v>
                </c:pt>
                <c:pt idx="1">
                  <c:v>0.185714285714286</c:v>
                </c:pt>
                <c:pt idx="2">
                  <c:v>0.131487889273356</c:v>
                </c:pt>
              </c:numCache>
            </c:numRef>
          </c:val>
          <c:extLst>
            <c:ext xmlns:c16="http://schemas.microsoft.com/office/drawing/2014/chart" uri="{C3380CC4-5D6E-409C-BE32-E72D297353CC}">
              <c16:uniqueId val="{00000003-29E8-4986-841F-654E86FAFBE9}"/>
            </c:ext>
          </c:extLst>
        </c:ser>
        <c:dLbls>
          <c:showLegendKey val="0"/>
          <c:showVal val="0"/>
          <c:showCatName val="0"/>
          <c:showSerName val="0"/>
          <c:showPercent val="0"/>
          <c:showBubbleSize val="0"/>
        </c:dLbls>
        <c:gapWidth val="98"/>
        <c:overlap val="100"/>
        <c:axId val="252626816"/>
        <c:axId val="252628352"/>
      </c:barChart>
      <c:catAx>
        <c:axId val="252626816"/>
        <c:scaling>
          <c:orientation val="maxMin"/>
        </c:scaling>
        <c:delete val="0"/>
        <c:axPos val="l"/>
        <c:numFmt formatCode="General" sourceLinked="1"/>
        <c:majorTickMark val="none"/>
        <c:minorTickMark val="none"/>
        <c:tickLblPos val="nextTo"/>
        <c:spPr>
          <a:noFill/>
          <a:ln w="6350" cap="flat" cmpd="sng" algn="ctr">
            <a:solidFill>
              <a:schemeClr val="tx1">
                <a:lumMod val="20000"/>
                <a:lumOff val="80000"/>
              </a:schemeClr>
            </a:solidFill>
            <a:prstDash val="solid"/>
            <a:round/>
            <a:headEnd type="none" w="med" len="med"/>
            <a:tailEnd type="none" w="med" len="med"/>
          </a:ln>
          <a:effectLst/>
        </c:spPr>
        <c:txPr>
          <a:bodyPr rot="-60000000" vert="horz"/>
          <a:lstStyle/>
          <a:p>
            <a:pPr>
              <a:defRPr smtId="4294967295">
                <a:solidFill>
                  <a:srgbClr val="555555"/>
                </a:solidFill>
              </a:defRPr>
            </a:pPr>
            <a:endParaRPr lang="en-US"/>
          </a:p>
        </c:txPr>
        <c:crossAx val="252628352"/>
        <c:crosses val="autoZero"/>
        <c:auto val="0"/>
        <c:lblAlgn val="ctr"/>
        <c:lblOffset val="100"/>
        <c:noMultiLvlLbl val="0"/>
      </c:catAx>
      <c:valAx>
        <c:axId val="252628352"/>
        <c:scaling>
          <c:orientation val="minMax"/>
        </c:scaling>
        <c:delete val="0"/>
        <c:axPos val="t"/>
        <c:title>
          <c:tx>
            <c:rich>
              <a:bodyPr rot="0" vert="horz"/>
              <a:lstStyle/>
              <a:p>
                <a:pPr>
                  <a:defRPr b="0">
                    <a:solidFill>
                      <a:srgbClr val="555555"/>
                    </a:solidFill>
                  </a:defRPr>
                </a:pPr>
                <a:r>
                  <a:rPr lang="en-US" b="0">
                    <a:solidFill>
                      <a:srgbClr val="555555"/>
                    </a:solidFill>
                  </a:rPr>
                  <a:t>% of respondents</a:t>
                </a:r>
              </a:p>
            </c:rich>
          </c:tx>
          <c:layout>
            <c:manualLayout>
              <c:xMode val="edge"/>
              <c:yMode val="edge"/>
              <c:x val="0.48857396841049194"/>
              <c:y val="1.6365734860301018E-2"/>
            </c:manualLayout>
          </c:layout>
          <c:overlay val="0"/>
          <c:spPr>
            <a:noFill/>
            <a:ln>
              <a:noFill/>
            </a:ln>
            <a:effectLst/>
          </c:spPr>
        </c:title>
        <c:numFmt formatCode="0%" sourceLinked="0"/>
        <c:majorTickMark val="none"/>
        <c:minorTickMark val="none"/>
        <c:tickLblPos val="nextTo"/>
        <c:spPr>
          <a:noFill/>
          <a:ln>
            <a:noFill/>
          </a:ln>
          <a:effectLst/>
        </c:spPr>
        <c:txPr>
          <a:bodyPr rot="-60000000" vert="horz"/>
          <a:lstStyle/>
          <a:p>
            <a:pPr>
              <a:defRPr smtId="4294967295">
                <a:solidFill>
                  <a:srgbClr val="555555"/>
                </a:solidFill>
              </a:defRPr>
            </a:pPr>
            <a:endParaRPr lang="en-US"/>
          </a:p>
        </c:txPr>
        <c:crossAx val="252626816"/>
        <c:crosses val="autoZero"/>
        <c:crossBetween val="between"/>
      </c:valAx>
      <c:spPr>
        <a:noFill/>
        <a:ln>
          <a:noFill/>
        </a:ln>
        <a:effectLst/>
      </c:spPr>
    </c:plotArea>
    <c:legend>
      <c:legendPos val="b"/>
      <c:layout>
        <c:manualLayout>
          <c:xMode val="edge"/>
          <c:yMode val="edge"/>
          <c:x val="0.3575613796710968"/>
          <c:y val="0.86455357074737549"/>
          <c:w val="0.42823776602745056"/>
          <c:h val="0.11031575500965118"/>
        </c:manualLayout>
      </c:layout>
      <c:overlay val="0"/>
      <c:txPr>
        <a:bodyPr/>
        <a:lstStyle/>
        <a:p>
          <a:pPr>
            <a:defRPr smtId="4294967295">
              <a:solidFill>
                <a:srgbClr val="555555"/>
              </a:solidFill>
            </a:defRPr>
          </a:pPr>
          <a:endParaRPr lang="en-US"/>
        </a:p>
      </c:txPr>
    </c:legend>
    <c:plotVisOnly val="1"/>
    <c:dispBlanksAs val="gap"/>
    <c:showDLblsOverMax val="0"/>
  </c:chart>
  <c:spPr>
    <a:noFill/>
    <a:ln>
      <a:noFill/>
    </a:ln>
    <a:effectLst/>
  </c:spPr>
  <c:txPr>
    <a:bodyPr/>
    <a:lstStyle/>
    <a:p>
      <a:pPr>
        <a:defRPr smtId="4294967295">
          <a:solidFill>
            <a:srgbClr val="555555"/>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'[US CONSUMER DATA - Copy of IMMUNITY DIGESTIVE HEALTH consumer data (003).xlsx]Sheet1'!$D$141:$D$145</c:f>
              <c:strCache>
                <c:ptCount val="5"/>
                <c:pt idx="0">
                  <c:v>Tropical fruits (e.g. passion fruit, banana, pineapple, mango, coconut...)</c:v>
                </c:pt>
                <c:pt idx="1">
                  <c:v>Warm spices (e.g. cardamom, cinnamon, allspice, cloves, nutmeg, turmeric, saffron...)</c:v>
                </c:pt>
                <c:pt idx="2">
                  <c:v>Orchard fruits (e.g. apple, pear, apricot, plum, nectarine, peach...)</c:v>
                </c:pt>
                <c:pt idx="3">
                  <c:v>Berries and summer fruits (e.g. strawberry, raspberry, cherry, grapes, elderberry...)</c:v>
                </c:pt>
                <c:pt idx="4">
                  <c:v>Citrus (e.g. orange, lemon, lime, yuzu...)</c:v>
                </c:pt>
              </c:strCache>
            </c:strRef>
          </c:cat>
          <c:val>
            <c:numRef>
              <c:f>'[US CONSUMER DATA - Copy of IMMUNITY DIGESTIVE HEALTH consumer data (003).xlsx]Sheet1'!$E$141:$E$145</c:f>
              <c:numCache>
                <c:formatCode>0.0%</c:formatCode>
                <c:ptCount val="5"/>
                <c:pt idx="0">
                  <c:v>0.23499999999999999</c:v>
                </c:pt>
                <c:pt idx="1">
                  <c:v>0.24</c:v>
                </c:pt>
                <c:pt idx="2">
                  <c:v>0.25700000000000001</c:v>
                </c:pt>
                <c:pt idx="3">
                  <c:v>0.30299999999999999</c:v>
                </c:pt>
                <c:pt idx="4">
                  <c:v>0.33700000000000002</c:v>
                </c:pt>
              </c:numCache>
            </c:numRef>
          </c:val>
          <c:extLst>
            <c:ext xmlns:c16="http://schemas.microsoft.com/office/drawing/2014/chart" uri="{C3380CC4-5D6E-409C-BE32-E72D297353CC}">
              <c16:uniqueId val="{00000000-9F78-471A-86DF-08E3609BACD7}"/>
            </c:ext>
          </c:extLst>
        </c:ser>
        <c:dLbls>
          <c:dLblPos val="outEnd"/>
          <c:showLegendKey val="0"/>
          <c:showVal val="1"/>
          <c:showCatName val="0"/>
          <c:showSerName val="0"/>
          <c:showPercent val="0"/>
          <c:showBubbleSize val="0"/>
        </c:dLbls>
        <c:gapWidth val="219"/>
        <c:axId val="1907880111"/>
        <c:axId val="1907880527"/>
      </c:barChart>
      <c:catAx>
        <c:axId val="190788011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907880527"/>
        <c:crosses val="autoZero"/>
        <c:auto val="1"/>
        <c:lblAlgn val="ctr"/>
        <c:lblOffset val="100"/>
        <c:noMultiLvlLbl val="0"/>
      </c:catAx>
      <c:valAx>
        <c:axId val="1907880527"/>
        <c:scaling>
          <c:orientation val="minMax"/>
        </c:scaling>
        <c:delete val="0"/>
        <c:axPos val="b"/>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9078801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Soft</a:t>
            </a:r>
            <a:r>
              <a:rPr lang="en-US" baseline="0" dirty="0"/>
              <a:t> Drinks with Immune Health positioning: US 2018-2022</a:t>
            </a:r>
            <a:endParaRPr lang="en-US" dirty="0"/>
          </a:p>
        </c:rich>
      </c:tx>
      <c:overlay val="0"/>
    </c:title>
    <c:autoTitleDeleted val="0"/>
    <c:plotArea>
      <c:layout>
        <c:manualLayout>
          <c:xMode val="edge"/>
          <c:yMode val="edge"/>
          <c:x val="1.9999999552965164E-2"/>
          <c:y val="0.10999999940395355"/>
          <c:w val="0.89999997615814209"/>
          <c:h val="0.80000001192092896"/>
        </c:manualLayout>
      </c:layout>
      <c:barChart>
        <c:barDir val="col"/>
        <c:grouping val="clustered"/>
        <c:varyColors val="0"/>
        <c:ser>
          <c:idx val="0"/>
          <c:order val="0"/>
          <c:tx>
            <c:strRef>
              <c:f>Sheet1!$D$6</c:f>
              <c:strCache>
                <c:ptCount val="1"/>
                <c:pt idx="0">
                  <c:v>Product Count</c:v>
                </c:pt>
              </c:strCache>
            </c:strRef>
          </c:tx>
          <c:spPr>
            <a:solidFill>
              <a:srgbClr val="2A2D88"/>
            </a:solidFill>
          </c:spPr>
          <c:invertIfNegative val="1"/>
          <c:dPt>
            <c:idx val="0"/>
            <c:invertIfNegative val="1"/>
            <c:bubble3D val="0"/>
            <c:spPr>
              <a:solidFill>
                <a:srgbClr val="2E5494"/>
              </a:solidFill>
              <a:ln>
                <a:solidFill>
                  <a:srgbClr val="2E5494"/>
                </a:solidFill>
              </a:ln>
            </c:spPr>
            <c:extLst>
              <c:ext xmlns:c16="http://schemas.microsoft.com/office/drawing/2014/chart" uri="{C3380CC4-5D6E-409C-BE32-E72D297353CC}">
                <c16:uniqueId val="{00000001-0D75-45EF-BD36-E720DB7E1DD2}"/>
              </c:ext>
            </c:extLst>
          </c:dPt>
          <c:dLbls>
            <c:dLbl>
              <c:idx val="0"/>
              <c:numFmt formatCode="###,##0" sourceLinked="0"/>
              <c:spPr/>
              <c:txPr>
                <a:bodyPr vert="vert270"/>
                <a:lstStyle/>
                <a:p>
                  <a:pPr>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D75-45EF-BD36-E720DB7E1DD2}"/>
                </c:ext>
              </c:extLst>
            </c:dLbl>
            <c:dLbl>
              <c:idx val="1"/>
              <c:numFmt formatCode="###,##0" sourceLinked="0"/>
              <c:spPr/>
              <c:txPr>
                <a:bodyPr vert="vert270"/>
                <a:lstStyle/>
                <a:p>
                  <a:pPr>
                    <a:defRPr/>
                  </a:pPr>
                  <a:endParaRPr lang="en-US"/>
                </a:p>
              </c:txPr>
              <c:showLegendKey val="0"/>
              <c:showVal val="1"/>
              <c:showCatName val="0"/>
              <c:showSerName val="0"/>
              <c:showPercent val="0"/>
              <c:showBubbleSize val="0"/>
              <c:extLst>
                <c:ext xmlns:c16="http://schemas.microsoft.com/office/drawing/2014/chart" uri="{C3380CC4-5D6E-409C-BE32-E72D297353CC}">
                  <c16:uniqueId val="{00000002-0D75-45EF-BD36-E720DB7E1DD2}"/>
                </c:ext>
              </c:extLst>
            </c:dLbl>
            <c:dLbl>
              <c:idx val="2"/>
              <c:numFmt formatCode="###,##0" sourceLinked="0"/>
              <c:spPr/>
              <c:txPr>
                <a:bodyPr vert="vert270"/>
                <a:lstStyle/>
                <a:p>
                  <a:pPr>
                    <a:defRPr/>
                  </a:pPr>
                  <a:endParaRPr lang="en-US"/>
                </a:p>
              </c:txPr>
              <c:showLegendKey val="0"/>
              <c:showVal val="1"/>
              <c:showCatName val="0"/>
              <c:showSerName val="0"/>
              <c:showPercent val="0"/>
              <c:showBubbleSize val="0"/>
              <c:extLst>
                <c:ext xmlns:c16="http://schemas.microsoft.com/office/drawing/2014/chart" uri="{C3380CC4-5D6E-409C-BE32-E72D297353CC}">
                  <c16:uniqueId val="{00000003-0D75-45EF-BD36-E720DB7E1DD2}"/>
                </c:ext>
              </c:extLst>
            </c:dLbl>
            <c:dLbl>
              <c:idx val="3"/>
              <c:numFmt formatCode="###,##0" sourceLinked="0"/>
              <c:spPr/>
              <c:txPr>
                <a:bodyPr vert="vert270"/>
                <a:lstStyle/>
                <a:p>
                  <a:pPr>
                    <a:defRPr/>
                  </a:pPr>
                  <a:endParaRPr lang="en-US"/>
                </a:p>
              </c:txPr>
              <c:showLegendKey val="0"/>
              <c:showVal val="1"/>
              <c:showCatName val="0"/>
              <c:showSerName val="0"/>
              <c:showPercent val="0"/>
              <c:showBubbleSize val="0"/>
              <c:extLst>
                <c:ext xmlns:c16="http://schemas.microsoft.com/office/drawing/2014/chart" uri="{C3380CC4-5D6E-409C-BE32-E72D297353CC}">
                  <c16:uniqueId val="{00000004-0D75-45EF-BD36-E720DB7E1DD2}"/>
                </c:ext>
              </c:extLst>
            </c:dLbl>
            <c:dLbl>
              <c:idx val="4"/>
              <c:numFmt formatCode="###,##0" sourceLinked="0"/>
              <c:spPr/>
              <c:txPr>
                <a:bodyPr vert="vert270"/>
                <a:lstStyle/>
                <a:p>
                  <a:pPr>
                    <a:defRPr/>
                  </a:pPr>
                  <a:endParaRPr lang="en-US"/>
                </a:p>
              </c:txPr>
              <c:showLegendKey val="0"/>
              <c:showVal val="1"/>
              <c:showCatName val="0"/>
              <c:showSerName val="0"/>
              <c:showPercent val="0"/>
              <c:showBubbleSize val="0"/>
              <c:extLst>
                <c:ext xmlns:c16="http://schemas.microsoft.com/office/drawing/2014/chart" uri="{C3380CC4-5D6E-409C-BE32-E72D297353CC}">
                  <c16:uniqueId val="{00000005-0D75-45EF-BD36-E720DB7E1DD2}"/>
                </c:ext>
              </c:extLst>
            </c:dLbl>
            <c:dLbl>
              <c:idx val="5"/>
              <c:numFmt formatCode="###,##0" sourceLinked="0"/>
              <c:spPr/>
              <c:txPr>
                <a:bodyPr vert="vert270"/>
                <a:lstStyle/>
                <a:p>
                  <a:pPr>
                    <a:defRPr/>
                  </a:pPr>
                  <a:endParaRPr lang="en-US"/>
                </a:p>
              </c:txPr>
              <c:showLegendKey val="0"/>
              <c:showVal val="1"/>
              <c:showCatName val="0"/>
              <c:showSerName val="0"/>
              <c:showPercent val="0"/>
              <c:showBubbleSize val="0"/>
              <c:extLst>
                <c:ext xmlns:c16="http://schemas.microsoft.com/office/drawing/2014/chart" uri="{C3380CC4-5D6E-409C-BE32-E72D297353CC}">
                  <c16:uniqueId val="{00000006-0D75-45EF-BD36-E720DB7E1DD2}"/>
                </c:ext>
              </c:extLst>
            </c:dLbl>
            <c:numFmt formatCode="###,##0" sourceLinked="0"/>
            <c:spPr>
              <a:noFill/>
              <a:ln>
                <a:noFill/>
              </a:ln>
              <a:effectLst/>
            </c:spPr>
            <c:txPr>
              <a:bodyPr vert="vert270"/>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Sheet1!$C$7:$C$12</c:f>
              <c:numCache>
                <c:formatCode>General</c:formatCode>
                <c:ptCount val="6"/>
                <c:pt idx="0">
                  <c:v>2018</c:v>
                </c:pt>
                <c:pt idx="1">
                  <c:v>2019</c:v>
                </c:pt>
                <c:pt idx="2">
                  <c:v>2020</c:v>
                </c:pt>
                <c:pt idx="3">
                  <c:v>2021</c:v>
                </c:pt>
                <c:pt idx="4">
                  <c:v>2022</c:v>
                </c:pt>
                <c:pt idx="5">
                  <c:v>2023</c:v>
                </c:pt>
              </c:numCache>
            </c:numRef>
          </c:cat>
          <c:val>
            <c:numRef>
              <c:f>Sheet1!$D$7:$D$12</c:f>
              <c:numCache>
                <c:formatCode>General</c:formatCode>
                <c:ptCount val="6"/>
                <c:pt idx="0">
                  <c:v>75</c:v>
                </c:pt>
                <c:pt idx="1">
                  <c:v>58</c:v>
                </c:pt>
                <c:pt idx="2">
                  <c:v>140</c:v>
                </c:pt>
                <c:pt idx="3">
                  <c:v>229</c:v>
                </c:pt>
                <c:pt idx="4">
                  <c:v>199</c:v>
                </c:pt>
                <c:pt idx="5">
                  <c:v>44</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7-0D75-45EF-BD36-E720DB7E1DD2}"/>
            </c:ext>
          </c:extLst>
        </c:ser>
        <c:dLbls>
          <c:showLegendKey val="0"/>
          <c:showVal val="0"/>
          <c:showCatName val="0"/>
          <c:showSerName val="0"/>
          <c:showPercent val="0"/>
          <c:showBubbleSize val="0"/>
        </c:dLbls>
        <c:gapWidth val="150"/>
        <c:axId val="67451136"/>
        <c:axId val="66437120"/>
      </c:barChart>
      <c:catAx>
        <c:axId val="67451136"/>
        <c:scaling>
          <c:orientation val="minMax"/>
        </c:scaling>
        <c:delete val="0"/>
        <c:axPos val="b"/>
        <c:numFmt formatCode="General" sourceLinked="1"/>
        <c:majorTickMark val="out"/>
        <c:minorTickMark val="none"/>
        <c:tickLblPos val="nextTo"/>
        <c:txPr>
          <a:bodyPr/>
          <a:lstStyle/>
          <a:p>
            <a:pPr>
              <a:defRPr smtId="4294967295">
                <a:latin typeface="Arial" pitchFamily="34" charset="0"/>
              </a:defRPr>
            </a:pPr>
            <a:endParaRPr lang="en-US"/>
          </a:p>
        </c:txPr>
        <c:crossAx val="66437120"/>
        <c:crosses val="autoZero"/>
        <c:auto val="0"/>
        <c:lblAlgn val="ctr"/>
        <c:lblOffset val="100"/>
        <c:noMultiLvlLbl val="0"/>
      </c:catAx>
      <c:valAx>
        <c:axId val="66437120"/>
        <c:scaling>
          <c:orientation val="minMax"/>
        </c:scaling>
        <c:delete val="0"/>
        <c:axPos val="l"/>
        <c:majorGridlines>
          <c:spPr>
            <a:ln>
              <a:solidFill>
                <a:srgbClr val="D8D8D8"/>
              </a:solidFill>
            </a:ln>
          </c:spPr>
        </c:majorGridlines>
        <c:title>
          <c:tx>
            <c:rich>
              <a:bodyPr/>
              <a:lstStyle/>
              <a:p>
                <a:pPr>
                  <a:defRPr/>
                </a:pPr>
                <a:r>
                  <a:rPr lang="en-US"/>
                  <a:t># of product launches</a:t>
                </a:r>
              </a:p>
            </c:rich>
          </c:tx>
          <c:overlay val="1"/>
        </c:title>
        <c:numFmt formatCode="###,##0" sourceLinked="0"/>
        <c:majorTickMark val="out"/>
        <c:minorTickMark val="none"/>
        <c:tickLblPos val="nextTo"/>
        <c:spPr>
          <a:ln>
            <a:noFill/>
          </a:ln>
        </c:spPr>
        <c:txPr>
          <a:bodyPr/>
          <a:lstStyle/>
          <a:p>
            <a:pPr>
              <a:defRPr smtId="4294967295">
                <a:latin typeface="Arial" pitchFamily="34" charset="0"/>
              </a:defRPr>
            </a:pPr>
            <a:endParaRPr lang="en-US"/>
          </a:p>
        </c:txPr>
        <c:crossAx val="67451136"/>
        <c:crosses val="autoZero"/>
        <c:crossBetween val="between"/>
      </c:valAx>
    </c:plotArea>
    <c:plotVisOnly val="1"/>
    <c:dispBlanksAs val="zero"/>
    <c:showDLblsOverMax val="1"/>
  </c:chart>
  <c:txPr>
    <a:bodyPr/>
    <a:lstStyle/>
    <a:p>
      <a:pPr>
        <a:defRPr sz="1000" smtId="4294967295">
          <a:latin typeface="Arial"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29088139533997"/>
          <c:y val="0.16121092438697815"/>
          <c:w val="0.69465357065200806"/>
          <c:h val="0.82070845365524292"/>
        </c:manualLayout>
      </c:layout>
      <c:barChart>
        <c:barDir val="bar"/>
        <c:grouping val="clustered"/>
        <c:varyColors val="0"/>
        <c:ser>
          <c:idx val="0"/>
          <c:order val="0"/>
          <c:tx>
            <c:strRef>
              <c:f>Sheet1!$B$1</c:f>
              <c:strCache>
                <c:ptCount val="1"/>
                <c:pt idx="0">
                  <c:v>Series 1</c:v>
                </c:pt>
              </c:strCache>
            </c:strRef>
          </c:tx>
          <c:spPr>
            <a:solidFill>
              <a:srgbClr val="2E5494"/>
            </a:solidFill>
            <a:ln>
              <a:noFill/>
            </a:ln>
            <a:effectLst/>
          </c:spPr>
          <c:invertIfNegative val="0"/>
          <c:dPt>
            <c:idx val="0"/>
            <c:invertIfNegative val="0"/>
            <c:bubble3D val="0"/>
            <c:extLst>
              <c:ext xmlns:c16="http://schemas.microsoft.com/office/drawing/2014/chart" uri="{C3380CC4-5D6E-409C-BE32-E72D297353CC}">
                <c16:uniqueId val="{00000000-F843-49DD-B047-4582567BE776}"/>
              </c:ext>
            </c:extLst>
          </c:dPt>
          <c:dPt>
            <c:idx val="1"/>
            <c:invertIfNegative val="0"/>
            <c:bubble3D val="0"/>
            <c:extLst>
              <c:ext xmlns:c16="http://schemas.microsoft.com/office/drawing/2014/chart" uri="{C3380CC4-5D6E-409C-BE32-E72D297353CC}">
                <c16:uniqueId val="{00000001-F843-49DD-B047-4582567BE776}"/>
              </c:ext>
            </c:extLst>
          </c:dPt>
          <c:dPt>
            <c:idx val="6"/>
            <c:invertIfNegative val="0"/>
            <c:bubble3D val="0"/>
            <c:extLst>
              <c:ext xmlns:c16="http://schemas.microsoft.com/office/drawing/2014/chart" uri="{C3380CC4-5D6E-409C-BE32-E72D297353CC}">
                <c16:uniqueId val="{00000002-F843-49DD-B047-4582567BE776}"/>
              </c:ext>
            </c:extLst>
          </c:dPt>
          <c:dPt>
            <c:idx val="15"/>
            <c:invertIfNegative val="0"/>
            <c:bubble3D val="0"/>
            <c:extLst>
              <c:ext xmlns:c16="http://schemas.microsoft.com/office/drawing/2014/chart" uri="{C3380CC4-5D6E-409C-BE32-E72D297353CC}">
                <c16:uniqueId val="{00000003-F843-49DD-B047-4582567BE776}"/>
              </c:ext>
            </c:extLst>
          </c:dPt>
          <c:dPt>
            <c:idx val="16"/>
            <c:invertIfNegative val="0"/>
            <c:bubble3D val="0"/>
            <c:extLst>
              <c:ext xmlns:c16="http://schemas.microsoft.com/office/drawing/2014/chart" uri="{C3380CC4-5D6E-409C-BE32-E72D297353CC}">
                <c16:uniqueId val="{00000004-F843-49DD-B047-4582567BE776}"/>
              </c:ext>
            </c:extLst>
          </c:dPt>
          <c:dLbls>
            <c:spPr>
              <a:noFill/>
              <a:ln>
                <a:noFill/>
              </a:ln>
              <a:effectLst/>
            </c:spPr>
            <c:txPr>
              <a:bodyPr rot="0" vert="horz"/>
              <a:lstStyle/>
              <a:p>
                <a:pPr>
                  <a:defRPr smtId="4294967295">
                    <a:solidFill>
                      <a:srgbClr val="555555"/>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strRef>
              <c:f>Sheet1!$A$2:$A$11</c:f>
              <c:strCache>
                <c:ptCount val="10"/>
                <c:pt idx="0">
                  <c:v> It's healthy</c:v>
                </c:pt>
                <c:pt idx="1">
                  <c:v> It's tasty</c:v>
                </c:pt>
                <c:pt idx="2">
                  <c:v> It's convenient</c:v>
                </c:pt>
                <c:pt idx="3">
                  <c:v> It's a staple food/drink</c:v>
                </c:pt>
                <c:pt idx="4">
                  <c:v> To give me energy/to keep me going</c:v>
                </c:pt>
                <c:pt idx="5">
                  <c:v> To make myself happy</c:v>
                </c:pt>
                <c:pt idx="6">
                  <c:v> To fill me up/quench my thirst</c:v>
                </c:pt>
                <c:pt idx="7">
                  <c:v> To indulge/treat or reward myself</c:v>
                </c:pt>
                <c:pt idx="8">
                  <c:v> To relax and wind down</c:v>
                </c:pt>
                <c:pt idx="9">
                  <c:v> It's a value for money solution</c:v>
                </c:pt>
              </c:strCache>
            </c:strRef>
          </c:cat>
          <c:val>
            <c:numRef>
              <c:f>Sheet1!$B$2:$B$11</c:f>
              <c:numCache>
                <c:formatCode>0%</c:formatCode>
                <c:ptCount val="10"/>
                <c:pt idx="0">
                  <c:v>0.51133099634479595</c:v>
                </c:pt>
                <c:pt idx="1">
                  <c:v>0.47520632843465599</c:v>
                </c:pt>
                <c:pt idx="2">
                  <c:v>0.27597204845888001</c:v>
                </c:pt>
                <c:pt idx="3">
                  <c:v>0.24445534382752801</c:v>
                </c:pt>
                <c:pt idx="4">
                  <c:v>0.20808757079936099</c:v>
                </c:pt>
                <c:pt idx="5">
                  <c:v>0.16200240068448801</c:v>
                </c:pt>
                <c:pt idx="6">
                  <c:v>0.15438016122381401</c:v>
                </c:pt>
                <c:pt idx="7">
                  <c:v>0.152160701384045</c:v>
                </c:pt>
                <c:pt idx="8">
                  <c:v>0.146953105993161</c:v>
                </c:pt>
                <c:pt idx="9">
                  <c:v>0.13778960640336299</c:v>
                </c:pt>
              </c:numCache>
            </c:numRef>
          </c:val>
          <c:extLst>
            <c:ext xmlns:c16="http://schemas.microsoft.com/office/drawing/2014/chart" uri="{C3380CC4-5D6E-409C-BE32-E72D297353CC}">
              <c16:uniqueId val="{00000005-F843-49DD-B047-4582567BE776}"/>
            </c:ext>
          </c:extLst>
        </c:ser>
        <c:dLbls>
          <c:showLegendKey val="0"/>
          <c:showVal val="0"/>
          <c:showCatName val="0"/>
          <c:showSerName val="0"/>
          <c:showPercent val="0"/>
          <c:showBubbleSize val="0"/>
        </c:dLbls>
        <c:gapWidth val="100"/>
        <c:axId val="385766144"/>
        <c:axId val="385767680"/>
      </c:barChart>
      <c:catAx>
        <c:axId val="385766144"/>
        <c:scaling>
          <c:orientation val="maxMin"/>
        </c:scaling>
        <c:delete val="0"/>
        <c:axPos val="l"/>
        <c:numFmt formatCode="General" sourceLinked="1"/>
        <c:majorTickMark val="none"/>
        <c:minorTickMark val="none"/>
        <c:tickLblPos val="nextTo"/>
        <c:spPr>
          <a:noFill/>
          <a:ln w="6350" cap="flat" cmpd="sng" algn="ctr">
            <a:solidFill>
              <a:schemeClr val="tx1">
                <a:lumMod val="20000"/>
                <a:lumOff val="80000"/>
              </a:schemeClr>
            </a:solidFill>
            <a:prstDash val="solid"/>
            <a:round/>
            <a:headEnd type="none" w="med" len="med"/>
            <a:tailEnd type="none" w="med" len="med"/>
          </a:ln>
          <a:effectLst/>
        </c:spPr>
        <c:txPr>
          <a:bodyPr rot="-60000000" vert="horz"/>
          <a:lstStyle/>
          <a:p>
            <a:pPr>
              <a:defRPr smtId="4294967295">
                <a:solidFill>
                  <a:srgbClr val="555555"/>
                </a:solidFill>
              </a:defRPr>
            </a:pPr>
            <a:endParaRPr lang="en-US"/>
          </a:p>
        </c:txPr>
        <c:crossAx val="385767680"/>
        <c:crosses val="autoZero"/>
        <c:auto val="0"/>
        <c:lblAlgn val="ctr"/>
        <c:lblOffset val="100"/>
        <c:noMultiLvlLbl val="0"/>
      </c:catAx>
      <c:valAx>
        <c:axId val="385767680"/>
        <c:scaling>
          <c:orientation val="minMax"/>
        </c:scaling>
        <c:delete val="0"/>
        <c:axPos val="t"/>
        <c:title>
          <c:tx>
            <c:rich>
              <a:bodyPr/>
              <a:lstStyle/>
              <a:p>
                <a:pPr>
                  <a:defRPr b="0">
                    <a:solidFill>
                      <a:srgbClr val="555555"/>
                    </a:solidFill>
                  </a:defRPr>
                </a:pPr>
                <a:r>
                  <a:rPr lang="en-US" b="0">
                    <a:solidFill>
                      <a:srgbClr val="555555"/>
                    </a:solidFill>
                  </a:rPr>
                  <a:t>Average % response rate</a:t>
                </a:r>
              </a:p>
            </c:rich>
          </c:tx>
          <c:layout>
            <c:manualLayout>
              <c:xMode val="edge"/>
              <c:yMode val="edge"/>
              <c:x val="0.55025869607925415"/>
              <c:y val="2.853909507393837E-2"/>
            </c:manualLayout>
          </c:layout>
          <c:overlay val="0"/>
        </c:title>
        <c:numFmt formatCode="0%" sourceLinked="0"/>
        <c:majorTickMark val="out"/>
        <c:minorTickMark val="none"/>
        <c:tickLblPos val="nextTo"/>
        <c:spPr>
          <a:ln>
            <a:noFill/>
          </a:ln>
        </c:spPr>
        <c:txPr>
          <a:bodyPr/>
          <a:lstStyle/>
          <a:p>
            <a:pPr>
              <a:defRPr smtId="4294967295">
                <a:solidFill>
                  <a:srgbClr val="555555"/>
                </a:solidFill>
              </a:defRPr>
            </a:pPr>
            <a:endParaRPr lang="en-US"/>
          </a:p>
        </c:txPr>
        <c:crossAx val="385766144"/>
        <c:crosses val="autoZero"/>
        <c:crossBetween val="between"/>
      </c:valAx>
      <c:spPr>
        <a:noFill/>
        <a:ln>
          <a:noFill/>
        </a:ln>
        <a:effectLst/>
      </c:spPr>
    </c:plotArea>
    <c:plotVisOnly val="1"/>
    <c:dispBlanksAs val="gap"/>
    <c:showDLblsOverMax val="0"/>
  </c:chart>
  <c:spPr>
    <a:noFill/>
    <a:ln>
      <a:noFill/>
    </a:ln>
    <a:effectLst/>
  </c:spPr>
  <c:txPr>
    <a:bodyPr/>
    <a:lstStyle/>
    <a:p>
      <a:pPr>
        <a:defRPr smtId="4294967295">
          <a:solidFill>
            <a:srgbClr val="555555"/>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24653440713882"/>
          <c:y val="0.13835862278938293"/>
          <c:w val="0.86182576417922974"/>
          <c:h val="0.72420996427536011"/>
        </c:manualLayout>
      </c:layout>
      <c:barChart>
        <c:barDir val="col"/>
        <c:grouping val="clustered"/>
        <c:varyColors val="0"/>
        <c:ser>
          <c:idx val="0"/>
          <c:order val="0"/>
          <c:tx>
            <c:strRef>
              <c:f>Sheet1!$B$1</c:f>
              <c:strCache>
                <c:ptCount val="1"/>
                <c:pt idx="0">
                  <c:v>% of respondents</c:v>
                </c:pt>
              </c:strCache>
            </c:strRef>
          </c:tx>
          <c:spPr>
            <a:solidFill>
              <a:srgbClr val="2E5494"/>
            </a:solidFill>
            <a:ln w="28575">
              <a:noFill/>
            </a:ln>
            <a:effectLst/>
          </c:spPr>
          <c:invertIfNegative val="0"/>
          <c:dPt>
            <c:idx val="0"/>
            <c:invertIfNegative val="0"/>
            <c:bubble3D val="0"/>
            <c:extLst>
              <c:ext xmlns:c16="http://schemas.microsoft.com/office/drawing/2014/chart" uri="{C3380CC4-5D6E-409C-BE32-E72D297353CC}">
                <c16:uniqueId val="{00000000-3558-4876-9B98-001362E160E6}"/>
              </c:ext>
            </c:extLst>
          </c:dPt>
          <c:dPt>
            <c:idx val="1"/>
            <c:invertIfNegative val="0"/>
            <c:bubble3D val="0"/>
            <c:extLst>
              <c:ext xmlns:c16="http://schemas.microsoft.com/office/drawing/2014/chart" uri="{C3380CC4-5D6E-409C-BE32-E72D297353CC}">
                <c16:uniqueId val="{00000001-3558-4876-9B98-001362E160E6}"/>
              </c:ext>
            </c:extLst>
          </c:dPt>
          <c:dPt>
            <c:idx val="2"/>
            <c:invertIfNegative val="0"/>
            <c:bubble3D val="0"/>
            <c:spPr>
              <a:solidFill>
                <a:srgbClr val="59C7EB"/>
              </a:solidFill>
              <a:ln w="28575">
                <a:noFill/>
              </a:ln>
              <a:effectLst/>
            </c:spPr>
            <c:extLst>
              <c:ext xmlns:c16="http://schemas.microsoft.com/office/drawing/2014/chart" uri="{C3380CC4-5D6E-409C-BE32-E72D297353CC}">
                <c16:uniqueId val="{00000002-3558-4876-9B98-001362E160E6}"/>
              </c:ext>
            </c:extLst>
          </c:dPt>
          <c:dPt>
            <c:idx val="3"/>
            <c:invertIfNegative val="0"/>
            <c:bubble3D val="0"/>
            <c:spPr>
              <a:solidFill>
                <a:srgbClr val="59C7EB"/>
              </a:solidFill>
              <a:ln w="28575">
                <a:noFill/>
              </a:ln>
              <a:effectLst/>
            </c:spPr>
            <c:extLst>
              <c:ext xmlns:c16="http://schemas.microsoft.com/office/drawing/2014/chart" uri="{C3380CC4-5D6E-409C-BE32-E72D297353CC}">
                <c16:uniqueId val="{00000004-3558-4876-9B98-001362E160E6}"/>
              </c:ext>
            </c:extLst>
          </c:dPt>
          <c:dPt>
            <c:idx val="4"/>
            <c:invertIfNegative val="0"/>
            <c:bubble3D val="0"/>
            <c:spPr>
              <a:solidFill>
                <a:srgbClr val="ABE3F5"/>
              </a:solidFill>
              <a:ln w="28575">
                <a:noFill/>
              </a:ln>
              <a:effectLst/>
            </c:spPr>
            <c:extLst>
              <c:ext xmlns:c16="http://schemas.microsoft.com/office/drawing/2014/chart" uri="{C3380CC4-5D6E-409C-BE32-E72D297353CC}">
                <c16:uniqueId val="{00000006-3558-4876-9B98-001362E160E6}"/>
              </c:ext>
            </c:extLst>
          </c:dPt>
          <c:dPt>
            <c:idx val="5"/>
            <c:invertIfNegative val="0"/>
            <c:bubble3D val="0"/>
            <c:spPr>
              <a:solidFill>
                <a:srgbClr val="ABE3F5"/>
              </a:solidFill>
              <a:ln w="28575">
                <a:noFill/>
              </a:ln>
              <a:effectLst/>
            </c:spPr>
            <c:extLst>
              <c:ext xmlns:c16="http://schemas.microsoft.com/office/drawing/2014/chart" uri="{C3380CC4-5D6E-409C-BE32-E72D297353CC}">
                <c16:uniqueId val="{00000008-3558-4876-9B98-001362E160E6}"/>
              </c:ext>
            </c:extLst>
          </c:dPt>
          <c:dPt>
            <c:idx val="6"/>
            <c:invertIfNegative val="0"/>
            <c:bubble3D val="0"/>
            <c:spPr>
              <a:solidFill>
                <a:srgbClr val="96A8C9"/>
              </a:solidFill>
              <a:ln w="28575">
                <a:noFill/>
              </a:ln>
              <a:effectLst/>
            </c:spPr>
            <c:extLst>
              <c:ext xmlns:c16="http://schemas.microsoft.com/office/drawing/2014/chart" uri="{C3380CC4-5D6E-409C-BE32-E72D297353CC}">
                <c16:uniqueId val="{0000000A-3558-4876-9B98-001362E160E6}"/>
              </c:ext>
            </c:extLst>
          </c:dPt>
          <c:dPt>
            <c:idx val="7"/>
            <c:invertIfNegative val="0"/>
            <c:bubble3D val="0"/>
            <c:spPr>
              <a:solidFill>
                <a:srgbClr val="59C7EB"/>
              </a:solidFill>
              <a:ln w="28575">
                <a:noFill/>
              </a:ln>
              <a:effectLst/>
            </c:spPr>
            <c:extLst>
              <c:ext xmlns:c16="http://schemas.microsoft.com/office/drawing/2014/chart" uri="{C3380CC4-5D6E-409C-BE32-E72D297353CC}">
                <c16:uniqueId val="{0000000C-3558-4876-9B98-001362E160E6}"/>
              </c:ext>
            </c:extLst>
          </c:dPt>
          <c:dPt>
            <c:idx val="8"/>
            <c:invertIfNegative val="0"/>
            <c:bubble3D val="0"/>
            <c:spPr>
              <a:solidFill>
                <a:srgbClr val="058245"/>
              </a:solidFill>
              <a:ln w="28575">
                <a:noFill/>
              </a:ln>
              <a:effectLst/>
            </c:spPr>
            <c:extLst>
              <c:ext xmlns:c16="http://schemas.microsoft.com/office/drawing/2014/chart" uri="{C3380CC4-5D6E-409C-BE32-E72D297353CC}">
                <c16:uniqueId val="{0000000E-3558-4876-9B98-001362E160E6}"/>
              </c:ext>
            </c:extLst>
          </c:dPt>
          <c:dPt>
            <c:idx val="14"/>
            <c:invertIfNegative val="0"/>
            <c:bubble3D val="0"/>
            <c:spPr>
              <a:solidFill>
                <a:srgbClr val="96A8C9"/>
              </a:solidFill>
              <a:ln w="28575">
                <a:noFill/>
              </a:ln>
              <a:effectLst/>
            </c:spPr>
            <c:extLst>
              <c:ext xmlns:c16="http://schemas.microsoft.com/office/drawing/2014/chart" uri="{C3380CC4-5D6E-409C-BE32-E72D297353CC}">
                <c16:uniqueId val="{0000001A-3558-4876-9B98-001362E160E6}"/>
              </c:ext>
            </c:extLst>
          </c:dPt>
          <c:dPt>
            <c:idx val="15"/>
            <c:invertIfNegative val="0"/>
            <c:bubble3D val="0"/>
            <c:spPr>
              <a:solidFill>
                <a:srgbClr val="ABE3F5"/>
              </a:solidFill>
              <a:ln w="28575">
                <a:noFill/>
              </a:ln>
              <a:effectLst/>
            </c:spPr>
            <c:extLst>
              <c:ext xmlns:c16="http://schemas.microsoft.com/office/drawing/2014/chart" uri="{C3380CC4-5D6E-409C-BE32-E72D297353CC}">
                <c16:uniqueId val="{0000001C-3558-4876-9B98-001362E160E6}"/>
              </c:ext>
            </c:extLst>
          </c:dPt>
          <c:dPt>
            <c:idx val="16"/>
            <c:invertIfNegative val="0"/>
            <c:bubble3D val="0"/>
            <c:spPr>
              <a:solidFill>
                <a:srgbClr val="058245"/>
              </a:solidFill>
              <a:ln w="28575">
                <a:noFill/>
              </a:ln>
              <a:effectLst/>
            </c:spPr>
            <c:extLst>
              <c:ext xmlns:c16="http://schemas.microsoft.com/office/drawing/2014/chart" uri="{C3380CC4-5D6E-409C-BE32-E72D297353CC}">
                <c16:uniqueId val="{0000001E-3558-4876-9B98-001362E160E6}"/>
              </c:ext>
            </c:extLst>
          </c:dPt>
          <c:dPt>
            <c:idx val="17"/>
            <c:invertIfNegative val="0"/>
            <c:bubble3D val="0"/>
            <c:spPr>
              <a:solidFill>
                <a:srgbClr val="058245"/>
              </a:solidFill>
              <a:ln w="28575">
                <a:noFill/>
              </a:ln>
              <a:effectLst/>
            </c:spPr>
            <c:extLst>
              <c:ext xmlns:c16="http://schemas.microsoft.com/office/drawing/2014/chart" uri="{C3380CC4-5D6E-409C-BE32-E72D297353CC}">
                <c16:uniqueId val="{00000020-3558-4876-9B98-001362E160E6}"/>
              </c:ext>
            </c:extLst>
          </c:dPt>
          <c:dPt>
            <c:idx val="18"/>
            <c:invertIfNegative val="0"/>
            <c:bubble3D val="0"/>
            <c:spPr>
              <a:solidFill>
                <a:srgbClr val="058245"/>
              </a:solidFill>
              <a:ln w="28575">
                <a:noFill/>
              </a:ln>
              <a:effectLst/>
            </c:spPr>
            <c:extLst>
              <c:ext xmlns:c16="http://schemas.microsoft.com/office/drawing/2014/chart" uri="{C3380CC4-5D6E-409C-BE32-E72D297353CC}">
                <c16:uniqueId val="{00000022-3558-4876-9B98-001362E160E6}"/>
              </c:ext>
            </c:extLst>
          </c:dPt>
          <c:dLbls>
            <c:spPr>
              <a:noFill/>
              <a:ln>
                <a:noFill/>
              </a:ln>
              <a:effectLst/>
            </c:spPr>
            <c:txPr>
              <a:bodyPr rot="0" vert="horz"/>
              <a:lstStyle/>
              <a:p>
                <a:pPr>
                  <a:defRPr smtId="4294967295">
                    <a:solidFill>
                      <a:srgbClr val="555555"/>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United
States</c:v>
                </c:pt>
                <c:pt idx="2">
                  <c:v>United
States</c:v>
                </c:pt>
                <c:pt idx="4">
                  <c:v>United
States</c:v>
                </c:pt>
                <c:pt idx="6">
                  <c:v>United
States</c:v>
                </c:pt>
                <c:pt idx="8">
                  <c:v>United
States</c:v>
                </c:pt>
              </c:strCache>
            </c:strRef>
          </c:cat>
          <c:val>
            <c:numRef>
              <c:f>Sheet1!$B$2:$B$10</c:f>
              <c:numCache>
                <c:formatCode>General</c:formatCode>
                <c:ptCount val="9"/>
                <c:pt idx="0" formatCode="0%">
                  <c:v>0.42755102040816301</c:v>
                </c:pt>
                <c:pt idx="2" formatCode="0%">
                  <c:v>0.37551020408163299</c:v>
                </c:pt>
                <c:pt idx="4" formatCode="0%">
                  <c:v>0.27040816326530598</c:v>
                </c:pt>
                <c:pt idx="6" formatCode="0%">
                  <c:v>0.24387755102040801</c:v>
                </c:pt>
                <c:pt idx="8" formatCode="0%">
                  <c:v>0.25102040816326499</c:v>
                </c:pt>
              </c:numCache>
            </c:numRef>
          </c:val>
          <c:extLst>
            <c:ext xmlns:c16="http://schemas.microsoft.com/office/drawing/2014/chart" uri="{C3380CC4-5D6E-409C-BE32-E72D297353CC}">
              <c16:uniqueId val="{00000023-3558-4876-9B98-001362E160E6}"/>
            </c:ext>
          </c:extLst>
        </c:ser>
        <c:dLbls>
          <c:showLegendKey val="0"/>
          <c:showVal val="0"/>
          <c:showCatName val="0"/>
          <c:showSerName val="0"/>
          <c:showPercent val="0"/>
          <c:showBubbleSize val="0"/>
        </c:dLbls>
        <c:gapWidth val="50"/>
        <c:axId val="385601536"/>
        <c:axId val="385603072"/>
      </c:barChart>
      <c:catAx>
        <c:axId val="385601536"/>
        <c:scaling>
          <c:orientation val="minMax"/>
        </c:scaling>
        <c:delete val="0"/>
        <c:axPos val="b"/>
        <c:numFmt formatCode="General" sourceLinked="1"/>
        <c:majorTickMark val="none"/>
        <c:minorTickMark val="none"/>
        <c:tickLblPos val="nextTo"/>
        <c:spPr>
          <a:noFill/>
          <a:ln w="6350" cap="flat" cmpd="sng" algn="ctr">
            <a:solidFill>
              <a:schemeClr val="tx1">
                <a:lumMod val="20000"/>
                <a:lumOff val="80000"/>
              </a:schemeClr>
            </a:solidFill>
            <a:prstDash val="solid"/>
            <a:round/>
            <a:headEnd type="none" w="med" len="med"/>
            <a:tailEnd type="none" w="med" len="med"/>
          </a:ln>
          <a:effectLst/>
        </c:spPr>
        <c:txPr>
          <a:bodyPr rot="-60000000" vert="horz"/>
          <a:lstStyle/>
          <a:p>
            <a:pPr>
              <a:defRPr smtId="4294967295">
                <a:solidFill>
                  <a:srgbClr val="555555"/>
                </a:solidFill>
              </a:defRPr>
            </a:pPr>
            <a:endParaRPr lang="en-US"/>
          </a:p>
        </c:txPr>
        <c:crossAx val="385603072"/>
        <c:crosses val="autoZero"/>
        <c:auto val="0"/>
        <c:lblAlgn val="ctr"/>
        <c:lblOffset val="50"/>
        <c:noMultiLvlLbl val="0"/>
      </c:catAx>
      <c:valAx>
        <c:axId val="385603072"/>
        <c:scaling>
          <c:orientation val="minMax"/>
        </c:scaling>
        <c:delete val="0"/>
        <c:axPos val="l"/>
        <c:title>
          <c:tx>
            <c:rich>
              <a:bodyPr rot="-5400000" vert="horz"/>
              <a:lstStyle/>
              <a:p>
                <a:pPr>
                  <a:defRPr b="0">
                    <a:solidFill>
                      <a:srgbClr val="555555"/>
                    </a:solidFill>
                  </a:defRPr>
                </a:pPr>
                <a:r>
                  <a:rPr lang="en-US" b="0">
                    <a:solidFill>
                      <a:srgbClr val="555555"/>
                    </a:solidFill>
                  </a:rPr>
                  <a:t>% of respondents</a:t>
                </a:r>
              </a:p>
            </c:rich>
          </c:tx>
          <c:layout>
            <c:manualLayout>
              <c:xMode val="edge"/>
              <c:yMode val="edge"/>
              <c:x val="1.3265820220112801E-2"/>
              <c:y val="0.34409117698669434"/>
            </c:manualLayout>
          </c:layout>
          <c:overlay val="0"/>
          <c:spPr>
            <a:noFill/>
            <a:ln>
              <a:noFill/>
            </a:ln>
            <a:effectLst/>
          </c:spPr>
        </c:title>
        <c:numFmt formatCode="0%" sourceLinked="0"/>
        <c:majorTickMark val="none"/>
        <c:minorTickMark val="none"/>
        <c:tickLblPos val="nextTo"/>
        <c:spPr>
          <a:noFill/>
          <a:ln>
            <a:noFill/>
          </a:ln>
          <a:effectLst/>
        </c:spPr>
        <c:txPr>
          <a:bodyPr rot="-60000000" vert="horz"/>
          <a:lstStyle/>
          <a:p>
            <a:pPr>
              <a:defRPr smtId="4294967295">
                <a:solidFill>
                  <a:srgbClr val="555555"/>
                </a:solidFill>
              </a:defRPr>
            </a:pPr>
            <a:endParaRPr lang="en-US"/>
          </a:p>
        </c:txPr>
        <c:crossAx val="385601536"/>
        <c:crosses val="autoZero"/>
        <c:crossBetween val="between"/>
      </c:valAx>
      <c:spPr>
        <a:noFill/>
        <a:ln>
          <a:noFill/>
        </a:ln>
        <a:effectLst/>
      </c:spPr>
    </c:plotArea>
    <c:plotVisOnly val="1"/>
    <c:dispBlanksAs val="gap"/>
    <c:showDLblsOverMax val="0"/>
  </c:chart>
  <c:spPr>
    <a:noFill/>
    <a:ln>
      <a:noFill/>
    </a:ln>
    <a:effectLst/>
  </c:spPr>
  <c:txPr>
    <a:bodyPr/>
    <a:lstStyle/>
    <a:p>
      <a:pPr>
        <a:defRPr smtId="4294967295">
          <a:solidFill>
            <a:srgbClr val="555555"/>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655814468860626"/>
          <c:y val="0.1396842896938324"/>
          <c:w val="0.73840320110321045"/>
          <c:h val="0.8441501259803772"/>
        </c:manualLayout>
      </c:layout>
      <c:barChart>
        <c:barDir val="bar"/>
        <c:grouping val="clustered"/>
        <c:varyColors val="0"/>
        <c:ser>
          <c:idx val="0"/>
          <c:order val="0"/>
          <c:tx>
            <c:strRef>
              <c:f>Sheet1!$B$1</c:f>
              <c:strCache>
                <c:ptCount val="1"/>
                <c:pt idx="0">
                  <c:v>Series 1</c:v>
                </c:pt>
              </c:strCache>
            </c:strRef>
          </c:tx>
          <c:spPr>
            <a:solidFill>
              <a:srgbClr val="82BFA3"/>
            </a:solidFill>
            <a:ln>
              <a:noFill/>
            </a:ln>
            <a:effectLst/>
          </c:spPr>
          <c:invertIfNegative val="0"/>
          <c:dPt>
            <c:idx val="0"/>
            <c:invertIfNegative val="0"/>
            <c:bubble3D val="0"/>
            <c:spPr>
              <a:solidFill>
                <a:srgbClr val="2E5494"/>
              </a:solidFill>
              <a:ln>
                <a:noFill/>
              </a:ln>
              <a:effectLst/>
            </c:spPr>
            <c:extLst>
              <c:ext xmlns:c16="http://schemas.microsoft.com/office/drawing/2014/chart" uri="{C3380CC4-5D6E-409C-BE32-E72D297353CC}">
                <c16:uniqueId val="{00000001-6B4B-49F0-98C6-87CC0E481396}"/>
              </c:ext>
            </c:extLst>
          </c:dPt>
          <c:dPt>
            <c:idx val="1"/>
            <c:invertIfNegative val="0"/>
            <c:bubble3D val="0"/>
            <c:spPr>
              <a:solidFill>
                <a:srgbClr val="59C7EB"/>
              </a:solidFill>
              <a:ln>
                <a:noFill/>
              </a:ln>
              <a:effectLst/>
            </c:spPr>
            <c:extLst>
              <c:ext xmlns:c16="http://schemas.microsoft.com/office/drawing/2014/chart" uri="{C3380CC4-5D6E-409C-BE32-E72D297353CC}">
                <c16:uniqueId val="{00000003-6B4B-49F0-98C6-87CC0E481396}"/>
              </c:ext>
            </c:extLst>
          </c:dPt>
          <c:dPt>
            <c:idx val="2"/>
            <c:invertIfNegative val="0"/>
            <c:bubble3D val="0"/>
            <c:spPr>
              <a:solidFill>
                <a:srgbClr val="ABE3F5"/>
              </a:solidFill>
              <a:ln>
                <a:noFill/>
              </a:ln>
              <a:effectLst/>
            </c:spPr>
            <c:extLst>
              <c:ext xmlns:c16="http://schemas.microsoft.com/office/drawing/2014/chart" uri="{C3380CC4-5D6E-409C-BE32-E72D297353CC}">
                <c16:uniqueId val="{00000005-6B4B-49F0-98C6-87CC0E481396}"/>
              </c:ext>
            </c:extLst>
          </c:dPt>
          <c:dPt>
            <c:idx val="3"/>
            <c:invertIfNegative val="0"/>
            <c:bubble3D val="0"/>
            <c:spPr>
              <a:solidFill>
                <a:srgbClr val="96A8C9"/>
              </a:solidFill>
              <a:ln>
                <a:noFill/>
              </a:ln>
              <a:effectLst/>
            </c:spPr>
            <c:extLst>
              <c:ext xmlns:c16="http://schemas.microsoft.com/office/drawing/2014/chart" uri="{C3380CC4-5D6E-409C-BE32-E72D297353CC}">
                <c16:uniqueId val="{00000007-6B4B-49F0-98C6-87CC0E481396}"/>
              </c:ext>
            </c:extLst>
          </c:dPt>
          <c:dPt>
            <c:idx val="4"/>
            <c:invertIfNegative val="0"/>
            <c:bubble3D val="0"/>
            <c:spPr>
              <a:solidFill>
                <a:srgbClr val="058245"/>
              </a:solidFill>
              <a:ln>
                <a:noFill/>
              </a:ln>
              <a:effectLst/>
            </c:spPr>
            <c:extLst>
              <c:ext xmlns:c16="http://schemas.microsoft.com/office/drawing/2014/chart" uri="{C3380CC4-5D6E-409C-BE32-E72D297353CC}">
                <c16:uniqueId val="{00000009-6B4B-49F0-98C6-87CC0E481396}"/>
              </c:ext>
            </c:extLst>
          </c:dPt>
          <c:dPt>
            <c:idx val="5"/>
            <c:invertIfNegative val="0"/>
            <c:bubble3D val="0"/>
            <c:extLst>
              <c:ext xmlns:c16="http://schemas.microsoft.com/office/drawing/2014/chart" uri="{C3380CC4-5D6E-409C-BE32-E72D297353CC}">
                <c16:uniqueId val="{0000000A-6B4B-49F0-98C6-87CC0E481396}"/>
              </c:ext>
            </c:extLst>
          </c:dPt>
          <c:dPt>
            <c:idx val="6"/>
            <c:invertIfNegative val="0"/>
            <c:bubble3D val="0"/>
            <c:spPr>
              <a:solidFill>
                <a:srgbClr val="854091"/>
              </a:solidFill>
              <a:ln>
                <a:noFill/>
              </a:ln>
              <a:effectLst/>
            </c:spPr>
            <c:extLst>
              <c:ext xmlns:c16="http://schemas.microsoft.com/office/drawing/2014/chart" uri="{C3380CC4-5D6E-409C-BE32-E72D297353CC}">
                <c16:uniqueId val="{0000000E-739A-4C9B-A25D-A3577B2844A9}"/>
              </c:ext>
            </c:extLst>
          </c:dPt>
          <c:dPt>
            <c:idx val="7"/>
            <c:invertIfNegative val="0"/>
            <c:bubble3D val="0"/>
            <c:spPr>
              <a:solidFill>
                <a:srgbClr val="C2A1C7"/>
              </a:solidFill>
              <a:ln>
                <a:noFill/>
              </a:ln>
              <a:effectLst/>
            </c:spPr>
            <c:extLst>
              <c:ext xmlns:c16="http://schemas.microsoft.com/office/drawing/2014/chart" uri="{C3380CC4-5D6E-409C-BE32-E72D297353CC}">
                <c16:uniqueId val="{00000010-1FBB-4C45-B529-D50A588F7C63}"/>
              </c:ext>
            </c:extLst>
          </c:dPt>
          <c:dLbls>
            <c:numFmt formatCode="0%" sourceLinked="0"/>
            <c:spPr>
              <a:noFill/>
              <a:ln>
                <a:noFill/>
              </a:ln>
              <a:effectLst/>
            </c:spPr>
            <c:txPr>
              <a:bodyPr rot="0" vert="horz"/>
              <a:lstStyle/>
              <a:p>
                <a:pPr>
                  <a:defRPr smtId="4294967295">
                    <a:solidFill>
                      <a:srgbClr val="555555"/>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strRef>
              <c:f>Sheet1!$A$2:$A$9</c:f>
              <c:strCache>
                <c:ptCount val="8"/>
                <c:pt idx="0">
                  <c:v> Flavor</c:v>
                </c:pt>
                <c:pt idx="1">
                  <c:v> Cost</c:v>
                </c:pt>
                <c:pt idx="2">
                  <c:v> Freshness</c:v>
                </c:pt>
                <c:pt idx="3">
                  <c:v> Health aspects</c:v>
                </c:pt>
                <c:pt idx="4">
                  <c:v> Brand</c:v>
                </c:pt>
                <c:pt idx="5">
                  <c:v> Shelf life</c:v>
                </c:pt>
                <c:pt idx="6">
                  <c:v> Indulgence</c:v>
                </c:pt>
                <c:pt idx="7">
                  <c:v> Convenience</c:v>
                </c:pt>
              </c:strCache>
            </c:strRef>
          </c:cat>
          <c:val>
            <c:numRef>
              <c:f>Sheet1!$B$2:$B$9</c:f>
              <c:numCache>
                <c:formatCode>0%</c:formatCode>
                <c:ptCount val="8"/>
                <c:pt idx="0">
                  <c:v>0.45910980227502801</c:v>
                </c:pt>
                <c:pt idx="1">
                  <c:v>0.36519832955457898</c:v>
                </c:pt>
                <c:pt idx="2">
                  <c:v>0.31947792830310201</c:v>
                </c:pt>
                <c:pt idx="3">
                  <c:v>0.26785386163189501</c:v>
                </c:pt>
                <c:pt idx="4">
                  <c:v>0.24151092063511201</c:v>
                </c:pt>
                <c:pt idx="5">
                  <c:v>0.22171480729102699</c:v>
                </c:pt>
                <c:pt idx="6">
                  <c:v>0.132495256000082</c:v>
                </c:pt>
                <c:pt idx="7">
                  <c:v>0.131307489078138</c:v>
                </c:pt>
              </c:numCache>
            </c:numRef>
          </c:val>
          <c:extLst>
            <c:ext xmlns:c16="http://schemas.microsoft.com/office/drawing/2014/chart" uri="{C3380CC4-5D6E-409C-BE32-E72D297353CC}">
              <c16:uniqueId val="{00000013-6B4B-49F0-98C6-87CC0E481396}"/>
            </c:ext>
          </c:extLst>
        </c:ser>
        <c:dLbls>
          <c:showLegendKey val="0"/>
          <c:showVal val="0"/>
          <c:showCatName val="0"/>
          <c:showSerName val="0"/>
          <c:showPercent val="0"/>
          <c:showBubbleSize val="0"/>
        </c:dLbls>
        <c:gapWidth val="100"/>
        <c:axId val="385689088"/>
        <c:axId val="385690624"/>
      </c:barChart>
      <c:catAx>
        <c:axId val="385689088"/>
        <c:scaling>
          <c:orientation val="maxMin"/>
        </c:scaling>
        <c:delete val="0"/>
        <c:axPos val="l"/>
        <c:numFmt formatCode="General" sourceLinked="1"/>
        <c:majorTickMark val="none"/>
        <c:minorTickMark val="none"/>
        <c:tickLblPos val="nextTo"/>
        <c:spPr>
          <a:noFill/>
          <a:ln w="6350" cap="flat" cmpd="sng" algn="ctr">
            <a:solidFill>
              <a:schemeClr val="tx1">
                <a:lumMod val="20000"/>
                <a:lumOff val="80000"/>
              </a:schemeClr>
            </a:solidFill>
            <a:prstDash val="solid"/>
            <a:round/>
            <a:headEnd type="none" w="med" len="med"/>
            <a:tailEnd type="none" w="med" len="med"/>
          </a:ln>
          <a:effectLst/>
        </c:spPr>
        <c:txPr>
          <a:bodyPr rot="-60000000" vert="horz"/>
          <a:lstStyle/>
          <a:p>
            <a:pPr>
              <a:defRPr smtId="4294967295">
                <a:solidFill>
                  <a:srgbClr val="555555"/>
                </a:solidFill>
              </a:defRPr>
            </a:pPr>
            <a:endParaRPr lang="en-US"/>
          </a:p>
        </c:txPr>
        <c:crossAx val="385690624"/>
        <c:crosses val="autoZero"/>
        <c:auto val="0"/>
        <c:lblAlgn val="ctr"/>
        <c:lblOffset val="100"/>
        <c:noMultiLvlLbl val="0"/>
      </c:catAx>
      <c:valAx>
        <c:axId val="385690624"/>
        <c:scaling>
          <c:orientation val="minMax"/>
        </c:scaling>
        <c:delete val="0"/>
        <c:axPos val="t"/>
        <c:title>
          <c:tx>
            <c:rich>
              <a:bodyPr/>
              <a:lstStyle/>
              <a:p>
                <a:pPr>
                  <a:defRPr b="0">
                    <a:solidFill>
                      <a:srgbClr val="555555"/>
                    </a:solidFill>
                  </a:defRPr>
                </a:pPr>
                <a:r>
                  <a:rPr lang="en-US" b="0">
                    <a:solidFill>
                      <a:srgbClr val="555555"/>
                    </a:solidFill>
                  </a:rPr>
                  <a:t>% of respondents</a:t>
                </a:r>
              </a:p>
            </c:rich>
          </c:tx>
          <c:layout>
            <c:manualLayout>
              <c:xMode val="edge"/>
              <c:yMode val="edge"/>
              <c:x val="0.45620846748352051"/>
              <c:y val="1.7328403890132904E-2"/>
            </c:manualLayout>
          </c:layout>
          <c:overlay val="0"/>
        </c:title>
        <c:numFmt formatCode="0%" sourceLinked="0"/>
        <c:majorTickMark val="out"/>
        <c:minorTickMark val="none"/>
        <c:tickLblPos val="nextTo"/>
        <c:spPr>
          <a:ln>
            <a:noFill/>
          </a:ln>
        </c:spPr>
        <c:txPr>
          <a:bodyPr/>
          <a:lstStyle/>
          <a:p>
            <a:pPr>
              <a:defRPr smtId="4294967295">
                <a:solidFill>
                  <a:srgbClr val="555555"/>
                </a:solidFill>
              </a:defRPr>
            </a:pPr>
            <a:endParaRPr lang="en-US"/>
          </a:p>
        </c:txPr>
        <c:crossAx val="385689088"/>
        <c:crosses val="autoZero"/>
        <c:crossBetween val="between"/>
      </c:valAx>
      <c:spPr>
        <a:noFill/>
        <a:ln>
          <a:noFill/>
        </a:ln>
        <a:effectLst/>
      </c:spPr>
    </c:plotArea>
    <c:plotVisOnly val="1"/>
    <c:dispBlanksAs val="gap"/>
    <c:showDLblsOverMax val="0"/>
  </c:chart>
  <c:spPr>
    <a:noFill/>
    <a:ln>
      <a:noFill/>
    </a:ln>
    <a:effectLst/>
  </c:spPr>
  <c:txPr>
    <a:bodyPr/>
    <a:lstStyle/>
    <a:p>
      <a:pPr>
        <a:defRPr smtId="4294967295">
          <a:solidFill>
            <a:srgbClr val="555555"/>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615659236907959"/>
          <c:y val="0.16121092438697815"/>
          <c:w val="0.74048447608947754"/>
          <c:h val="0.82070845365524292"/>
        </c:manualLayout>
      </c:layout>
      <c:barChart>
        <c:barDir val="bar"/>
        <c:grouping val="clustered"/>
        <c:varyColors val="0"/>
        <c:ser>
          <c:idx val="0"/>
          <c:order val="0"/>
          <c:tx>
            <c:strRef>
              <c:f>Sheet1!$B$1</c:f>
              <c:strCache>
                <c:ptCount val="1"/>
                <c:pt idx="0">
                  <c:v>Series 1</c:v>
                </c:pt>
              </c:strCache>
            </c:strRef>
          </c:tx>
          <c:spPr>
            <a:solidFill>
              <a:srgbClr val="2E5494"/>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3-0396-418F-AEE9-872AE7D96CFC}"/>
              </c:ext>
            </c:extLst>
          </c:dPt>
          <c:dPt>
            <c:idx val="3"/>
            <c:invertIfNegative val="0"/>
            <c:bubble3D val="0"/>
            <c:spPr>
              <a:solidFill>
                <a:srgbClr val="00B050"/>
              </a:solidFill>
              <a:ln>
                <a:noFill/>
              </a:ln>
              <a:effectLst/>
            </c:spPr>
            <c:extLst>
              <c:ext xmlns:c16="http://schemas.microsoft.com/office/drawing/2014/chart" uri="{C3380CC4-5D6E-409C-BE32-E72D297353CC}">
                <c16:uniqueId val="{00000002-0396-418F-AEE9-872AE7D96CFC}"/>
              </c:ext>
            </c:extLst>
          </c:dPt>
          <c:dPt>
            <c:idx val="4"/>
            <c:invertIfNegative val="0"/>
            <c:bubble3D val="0"/>
            <c:extLst>
              <c:ext xmlns:c16="http://schemas.microsoft.com/office/drawing/2014/chart" uri="{C3380CC4-5D6E-409C-BE32-E72D297353CC}">
                <c16:uniqueId val="{00000000-3353-42F3-8363-F6BD7AF41522}"/>
              </c:ext>
            </c:extLst>
          </c:dPt>
          <c:dPt>
            <c:idx val="5"/>
            <c:invertIfNegative val="0"/>
            <c:bubble3D val="0"/>
            <c:extLst>
              <c:ext xmlns:c16="http://schemas.microsoft.com/office/drawing/2014/chart" uri="{C3380CC4-5D6E-409C-BE32-E72D297353CC}">
                <c16:uniqueId val="{00000001-3353-42F3-8363-F6BD7AF41522}"/>
              </c:ext>
            </c:extLst>
          </c:dPt>
          <c:dLbls>
            <c:dLbl>
              <c:idx val="0"/>
              <c:spPr>
                <a:noFill/>
                <a:ln>
                  <a:noFill/>
                </a:ln>
                <a:effectLst/>
              </c:spPr>
              <c:txPr>
                <a:bodyPr rot="0" vert="horz"/>
                <a:lstStyle/>
                <a:p>
                  <a:pPr>
                    <a:defRPr b="1" smtId="4294967295">
                      <a:solidFill>
                        <a:srgbClr val="00B050"/>
                      </a:solidFill>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0396-418F-AEE9-872AE7D96CFC}"/>
                </c:ext>
              </c:extLst>
            </c:dLbl>
            <c:dLbl>
              <c:idx val="3"/>
              <c:spPr>
                <a:noFill/>
                <a:ln>
                  <a:noFill/>
                </a:ln>
                <a:effectLst/>
              </c:spPr>
              <c:txPr>
                <a:bodyPr rot="0" vert="horz"/>
                <a:lstStyle/>
                <a:p>
                  <a:pPr>
                    <a:defRPr b="1" smtId="4294967295">
                      <a:solidFill>
                        <a:srgbClr val="00B050"/>
                      </a:solidFill>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0396-418F-AEE9-872AE7D96CFC}"/>
                </c:ext>
              </c:extLst>
            </c:dLbl>
            <c:spPr>
              <a:noFill/>
              <a:ln>
                <a:noFill/>
              </a:ln>
              <a:effectLst/>
            </c:spPr>
            <c:txPr>
              <a:bodyPr rot="0" vert="horz"/>
              <a:lstStyle/>
              <a:p>
                <a:pPr>
                  <a:defRPr smtId="4294967295">
                    <a:solidFill>
                      <a:srgbClr val="555555"/>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strRef>
              <c:f>Sheet1!$A$2:$A$13</c:f>
              <c:strCache>
                <c:ptCount val="12"/>
                <c:pt idx="0">
                  <c:v> Made with real ingredients/natural</c:v>
                </c:pt>
                <c:pt idx="1">
                  <c:v> Product safety</c:v>
                </c:pt>
                <c:pt idx="2">
                  <c:v> Low/no/reduced sugar</c:v>
                </c:pt>
                <c:pt idx="3">
                  <c:v> High in/source of protein</c:v>
                </c:pt>
                <c:pt idx="4">
                  <c:v> No artificial flavors or colors</c:v>
                </c:pt>
                <c:pt idx="5">
                  <c:v> Low/no/reduced fat</c:v>
                </c:pt>
                <c:pt idx="6">
                  <c:v> Organic</c:v>
                </c:pt>
                <c:pt idx="7">
                  <c:v> Added functional ingredients</c:v>
                </c:pt>
                <c:pt idx="8">
                  <c:v> Locally sourced/produced</c:v>
                </c:pt>
                <c:pt idx="9">
                  <c:v> High in/source of fiber</c:v>
                </c:pt>
                <c:pt idx="10">
                  <c:v> Indulgence claims</c:v>
                </c:pt>
                <c:pt idx="11">
                  <c:v> Traditionally made/crafted</c:v>
                </c:pt>
              </c:strCache>
            </c:strRef>
          </c:cat>
          <c:val>
            <c:numRef>
              <c:f>Sheet1!$B$2:$B$13</c:f>
              <c:numCache>
                <c:formatCode>0%</c:formatCode>
                <c:ptCount val="12"/>
                <c:pt idx="0">
                  <c:v>0.247435823994714</c:v>
                </c:pt>
                <c:pt idx="1">
                  <c:v>0.23968992541717299</c:v>
                </c:pt>
                <c:pt idx="2">
                  <c:v>0.21750501117715701</c:v>
                </c:pt>
                <c:pt idx="3">
                  <c:v>0.21448190170241199</c:v>
                </c:pt>
                <c:pt idx="4">
                  <c:v>0.21044240358563299</c:v>
                </c:pt>
                <c:pt idx="5">
                  <c:v>0.20439169792678599</c:v>
                </c:pt>
                <c:pt idx="6">
                  <c:v>0.156611449197231</c:v>
                </c:pt>
                <c:pt idx="7">
                  <c:v>0.14975199331123601</c:v>
                </c:pt>
                <c:pt idx="8">
                  <c:v>0.13811225263476301</c:v>
                </c:pt>
                <c:pt idx="9">
                  <c:v>0.13003070991302099</c:v>
                </c:pt>
                <c:pt idx="10">
                  <c:v>0.12996108915370799</c:v>
                </c:pt>
                <c:pt idx="11">
                  <c:v>0.12505927989666099</c:v>
                </c:pt>
              </c:numCache>
            </c:numRef>
          </c:val>
          <c:extLst>
            <c:ext xmlns:c16="http://schemas.microsoft.com/office/drawing/2014/chart" uri="{C3380CC4-5D6E-409C-BE32-E72D297353CC}">
              <c16:uniqueId val="{00000002-3353-42F3-8363-F6BD7AF41522}"/>
            </c:ext>
          </c:extLst>
        </c:ser>
        <c:dLbls>
          <c:showLegendKey val="0"/>
          <c:showVal val="0"/>
          <c:showCatName val="0"/>
          <c:showSerName val="0"/>
          <c:showPercent val="0"/>
          <c:showBubbleSize val="0"/>
        </c:dLbls>
        <c:gapWidth val="100"/>
        <c:axId val="385766144"/>
        <c:axId val="385767680"/>
      </c:barChart>
      <c:catAx>
        <c:axId val="385766144"/>
        <c:scaling>
          <c:orientation val="maxMin"/>
        </c:scaling>
        <c:delete val="0"/>
        <c:axPos val="l"/>
        <c:numFmt formatCode="General" sourceLinked="1"/>
        <c:majorTickMark val="none"/>
        <c:minorTickMark val="none"/>
        <c:tickLblPos val="nextTo"/>
        <c:spPr>
          <a:noFill/>
          <a:ln w="6350" cap="flat" cmpd="sng" algn="ctr">
            <a:solidFill>
              <a:schemeClr val="tx1">
                <a:lumMod val="20000"/>
                <a:lumOff val="80000"/>
              </a:schemeClr>
            </a:solidFill>
            <a:prstDash val="solid"/>
            <a:round/>
            <a:headEnd type="none" w="med" len="med"/>
            <a:tailEnd type="none" w="med" len="med"/>
          </a:ln>
          <a:effectLst/>
        </c:spPr>
        <c:txPr>
          <a:bodyPr rot="-60000000" vert="horz"/>
          <a:lstStyle/>
          <a:p>
            <a:pPr>
              <a:defRPr smtId="4294967295">
                <a:solidFill>
                  <a:srgbClr val="555555"/>
                </a:solidFill>
              </a:defRPr>
            </a:pPr>
            <a:endParaRPr lang="en-US"/>
          </a:p>
        </c:txPr>
        <c:crossAx val="385767680"/>
        <c:crosses val="autoZero"/>
        <c:auto val="0"/>
        <c:lblAlgn val="ctr"/>
        <c:lblOffset val="100"/>
        <c:noMultiLvlLbl val="0"/>
      </c:catAx>
      <c:valAx>
        <c:axId val="385767680"/>
        <c:scaling>
          <c:orientation val="minMax"/>
        </c:scaling>
        <c:delete val="0"/>
        <c:axPos val="t"/>
        <c:title>
          <c:tx>
            <c:rich>
              <a:bodyPr/>
              <a:lstStyle/>
              <a:p>
                <a:pPr>
                  <a:defRPr b="0">
                    <a:solidFill>
                      <a:srgbClr val="555555"/>
                    </a:solidFill>
                  </a:defRPr>
                </a:pPr>
                <a:r>
                  <a:rPr lang="en-US" b="0">
                    <a:solidFill>
                      <a:srgbClr val="555555"/>
                    </a:solidFill>
                  </a:rPr>
                  <a:t>Average % response rate (global)</a:t>
                </a:r>
              </a:p>
            </c:rich>
          </c:tx>
          <c:layout>
            <c:manualLayout>
              <c:xMode val="edge"/>
              <c:yMode val="edge"/>
              <c:x val="0.48281222581863403"/>
              <c:y val="1.0681948624551296E-2"/>
            </c:manualLayout>
          </c:layout>
          <c:overlay val="0"/>
        </c:title>
        <c:numFmt formatCode="0%" sourceLinked="0"/>
        <c:majorTickMark val="out"/>
        <c:minorTickMark val="none"/>
        <c:tickLblPos val="nextTo"/>
        <c:spPr>
          <a:ln>
            <a:noFill/>
          </a:ln>
        </c:spPr>
        <c:txPr>
          <a:bodyPr/>
          <a:lstStyle/>
          <a:p>
            <a:pPr>
              <a:defRPr smtId="4294967295">
                <a:solidFill>
                  <a:srgbClr val="555555"/>
                </a:solidFill>
              </a:defRPr>
            </a:pPr>
            <a:endParaRPr lang="en-US"/>
          </a:p>
        </c:txPr>
        <c:crossAx val="385766144"/>
        <c:crosses val="autoZero"/>
        <c:crossBetween val="between"/>
      </c:valAx>
      <c:spPr>
        <a:noFill/>
        <a:ln>
          <a:noFill/>
        </a:ln>
        <a:effectLst/>
      </c:spPr>
    </c:plotArea>
    <c:plotVisOnly val="1"/>
    <c:dispBlanksAs val="gap"/>
    <c:showDLblsOverMax val="0"/>
  </c:chart>
  <c:spPr>
    <a:noFill/>
    <a:ln>
      <a:noFill/>
    </a:ln>
    <a:effectLst/>
  </c:spPr>
  <c:txPr>
    <a:bodyPr/>
    <a:lstStyle/>
    <a:p>
      <a:pPr>
        <a:defRPr smtId="4294967295">
          <a:solidFill>
            <a:srgbClr val="555555"/>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655814468860626"/>
          <c:y val="0.1396842896938324"/>
          <c:w val="0.73840320110321045"/>
          <c:h val="0.8441501259803772"/>
        </c:manualLayout>
      </c:layout>
      <c:barChart>
        <c:barDir val="bar"/>
        <c:grouping val="clustered"/>
        <c:varyColors val="0"/>
        <c:ser>
          <c:idx val="0"/>
          <c:order val="0"/>
          <c:tx>
            <c:strRef>
              <c:f>Sheet1!$B$1</c:f>
              <c:strCache>
                <c:ptCount val="1"/>
                <c:pt idx="0">
                  <c:v>Series 1</c:v>
                </c:pt>
              </c:strCache>
            </c:strRef>
          </c:tx>
          <c:spPr>
            <a:solidFill>
              <a:srgbClr val="82BFA3"/>
            </a:solidFill>
            <a:ln>
              <a:noFill/>
            </a:ln>
            <a:effectLst/>
          </c:spPr>
          <c:invertIfNegative val="0"/>
          <c:dPt>
            <c:idx val="0"/>
            <c:invertIfNegative val="0"/>
            <c:bubble3D val="0"/>
            <c:spPr>
              <a:solidFill>
                <a:srgbClr val="2E5494"/>
              </a:solidFill>
              <a:ln>
                <a:noFill/>
              </a:ln>
              <a:effectLst/>
            </c:spPr>
            <c:extLst>
              <c:ext xmlns:c16="http://schemas.microsoft.com/office/drawing/2014/chart" uri="{C3380CC4-5D6E-409C-BE32-E72D297353CC}">
                <c16:uniqueId val="{00000001-2553-4159-A945-8A3E042B98E6}"/>
              </c:ext>
            </c:extLst>
          </c:dPt>
          <c:dPt>
            <c:idx val="1"/>
            <c:invertIfNegative val="0"/>
            <c:bubble3D val="0"/>
            <c:spPr>
              <a:solidFill>
                <a:srgbClr val="96A8C9"/>
              </a:solidFill>
              <a:ln>
                <a:noFill/>
              </a:ln>
              <a:effectLst/>
            </c:spPr>
            <c:extLst>
              <c:ext xmlns:c16="http://schemas.microsoft.com/office/drawing/2014/chart" uri="{C3380CC4-5D6E-409C-BE32-E72D297353CC}">
                <c16:uniqueId val="{00000003-2553-4159-A945-8A3E042B98E6}"/>
              </c:ext>
            </c:extLst>
          </c:dPt>
          <c:dPt>
            <c:idx val="2"/>
            <c:invertIfNegative val="0"/>
            <c:bubble3D val="0"/>
            <c:spPr>
              <a:solidFill>
                <a:srgbClr val="59C7EB"/>
              </a:solidFill>
              <a:ln>
                <a:noFill/>
              </a:ln>
              <a:effectLst/>
            </c:spPr>
            <c:extLst>
              <c:ext xmlns:c16="http://schemas.microsoft.com/office/drawing/2014/chart" uri="{C3380CC4-5D6E-409C-BE32-E72D297353CC}">
                <c16:uniqueId val="{00000005-2553-4159-A945-8A3E042B98E6}"/>
              </c:ext>
            </c:extLst>
          </c:dPt>
          <c:dPt>
            <c:idx val="3"/>
            <c:invertIfNegative val="0"/>
            <c:bubble3D val="0"/>
            <c:spPr>
              <a:solidFill>
                <a:srgbClr val="ABE3F5"/>
              </a:solidFill>
              <a:ln>
                <a:noFill/>
              </a:ln>
              <a:effectLst/>
            </c:spPr>
            <c:extLst>
              <c:ext xmlns:c16="http://schemas.microsoft.com/office/drawing/2014/chart" uri="{C3380CC4-5D6E-409C-BE32-E72D297353CC}">
                <c16:uniqueId val="{00000007-2553-4159-A945-8A3E042B98E6}"/>
              </c:ext>
            </c:extLst>
          </c:dPt>
          <c:dPt>
            <c:idx val="4"/>
            <c:invertIfNegative val="0"/>
            <c:bubble3D val="0"/>
            <c:spPr>
              <a:solidFill>
                <a:srgbClr val="058245"/>
              </a:solidFill>
              <a:ln>
                <a:noFill/>
              </a:ln>
              <a:effectLst/>
            </c:spPr>
            <c:extLst>
              <c:ext xmlns:c16="http://schemas.microsoft.com/office/drawing/2014/chart" uri="{C3380CC4-5D6E-409C-BE32-E72D297353CC}">
                <c16:uniqueId val="{00000009-2553-4159-A945-8A3E042B98E6}"/>
              </c:ext>
            </c:extLst>
          </c:dPt>
          <c:dPt>
            <c:idx val="5"/>
            <c:invertIfNegative val="0"/>
            <c:bubble3D val="0"/>
            <c:extLst>
              <c:ext xmlns:c16="http://schemas.microsoft.com/office/drawing/2014/chart" uri="{C3380CC4-5D6E-409C-BE32-E72D297353CC}">
                <c16:uniqueId val="{0000000A-2553-4159-A945-8A3E042B98E6}"/>
              </c:ext>
            </c:extLst>
          </c:dPt>
          <c:dPt>
            <c:idx val="6"/>
            <c:invertIfNegative val="0"/>
            <c:bubble3D val="0"/>
            <c:spPr>
              <a:solidFill>
                <a:srgbClr val="854091"/>
              </a:solidFill>
              <a:ln>
                <a:noFill/>
              </a:ln>
              <a:effectLst/>
            </c:spPr>
            <c:extLst>
              <c:ext xmlns:c16="http://schemas.microsoft.com/office/drawing/2014/chart" uri="{C3380CC4-5D6E-409C-BE32-E72D297353CC}">
                <c16:uniqueId val="{0000000C-2553-4159-A945-8A3E042B98E6}"/>
              </c:ext>
            </c:extLst>
          </c:dPt>
          <c:dPt>
            <c:idx val="9"/>
            <c:invertIfNegative val="0"/>
            <c:bubble3D val="0"/>
            <c:spPr>
              <a:solidFill>
                <a:srgbClr val="058245"/>
              </a:solidFill>
              <a:ln>
                <a:noFill/>
              </a:ln>
              <a:effectLst/>
            </c:spPr>
            <c:extLst>
              <c:ext xmlns:c16="http://schemas.microsoft.com/office/drawing/2014/chart" uri="{C3380CC4-5D6E-409C-BE32-E72D297353CC}">
                <c16:uniqueId val="{00000012-2553-4159-A945-8A3E042B98E6}"/>
              </c:ext>
            </c:extLst>
          </c:dPt>
          <c:dLbls>
            <c:numFmt formatCode="0%" sourceLinked="0"/>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strRef>
              <c:f>Sheet1!$A$2:$A$8</c:f>
              <c:strCache>
                <c:ptCount val="7"/>
                <c:pt idx="0">
                  <c:v>Breakfast</c:v>
                </c:pt>
                <c:pt idx="1">
                  <c:v>Afternoon snack</c:v>
                </c:pt>
                <c:pt idx="2">
                  <c:v>Morning snack</c:v>
                </c:pt>
                <c:pt idx="3">
                  <c:v>Lunch</c:v>
                </c:pt>
                <c:pt idx="4">
                  <c:v>Dinner</c:v>
                </c:pt>
                <c:pt idx="5">
                  <c:v>Evening snack</c:v>
                </c:pt>
                <c:pt idx="6">
                  <c:v>Night snack</c:v>
                </c:pt>
              </c:strCache>
            </c:strRef>
          </c:cat>
          <c:val>
            <c:numRef>
              <c:f>Sheet1!$B$2:$B$8</c:f>
              <c:numCache>
                <c:formatCode>0%</c:formatCode>
                <c:ptCount val="7"/>
                <c:pt idx="0">
                  <c:v>0.34832376883563998</c:v>
                </c:pt>
                <c:pt idx="1">
                  <c:v>0.34538537702328997</c:v>
                </c:pt>
                <c:pt idx="2">
                  <c:v>0.244241924693477</c:v>
                </c:pt>
                <c:pt idx="3">
                  <c:v>0.24217882246804201</c:v>
                </c:pt>
                <c:pt idx="4">
                  <c:v>0.21989325176261801</c:v>
                </c:pt>
                <c:pt idx="5">
                  <c:v>0.21566158940982699</c:v>
                </c:pt>
                <c:pt idx="6">
                  <c:v>7.9837479886232104E-2</c:v>
                </c:pt>
              </c:numCache>
            </c:numRef>
          </c:val>
          <c:extLst>
            <c:ext xmlns:c16="http://schemas.microsoft.com/office/drawing/2014/chart" uri="{C3380CC4-5D6E-409C-BE32-E72D297353CC}">
              <c16:uniqueId val="{00000013-2553-4159-A945-8A3E042B98E6}"/>
            </c:ext>
          </c:extLst>
        </c:ser>
        <c:dLbls>
          <c:showLegendKey val="0"/>
          <c:showVal val="0"/>
          <c:showCatName val="0"/>
          <c:showSerName val="0"/>
          <c:showPercent val="0"/>
          <c:showBubbleSize val="0"/>
        </c:dLbls>
        <c:gapWidth val="100"/>
        <c:axId val="333739520"/>
        <c:axId val="333741056"/>
      </c:barChart>
      <c:catAx>
        <c:axId val="333739520"/>
        <c:scaling>
          <c:orientation val="maxMin"/>
        </c:scaling>
        <c:delete val="0"/>
        <c:axPos val="l"/>
        <c:numFmt formatCode="General" sourceLinked="1"/>
        <c:majorTickMark val="none"/>
        <c:minorTickMark val="none"/>
        <c:tickLblPos val="nextTo"/>
        <c:spPr>
          <a:noFill/>
          <a:ln w="6350" cap="flat" cmpd="sng" algn="ctr">
            <a:solidFill>
              <a:schemeClr val="tx1">
                <a:lumMod val="20000"/>
                <a:lumOff val="80000"/>
              </a:schemeClr>
            </a:solidFill>
            <a:prstDash val="solid"/>
            <a:round/>
            <a:headEnd type="none" w="med" len="med"/>
            <a:tailEnd type="none" w="med" len="med"/>
          </a:ln>
          <a:effectLst/>
        </c:spPr>
        <c:txPr>
          <a:bodyPr rot="-60000000" vert="horz"/>
          <a:lstStyle/>
          <a:p>
            <a:pPr>
              <a:defRPr/>
            </a:pPr>
            <a:endParaRPr lang="en-US"/>
          </a:p>
        </c:txPr>
        <c:crossAx val="333741056"/>
        <c:crosses val="autoZero"/>
        <c:auto val="0"/>
        <c:lblAlgn val="ctr"/>
        <c:lblOffset val="100"/>
        <c:noMultiLvlLbl val="0"/>
      </c:catAx>
      <c:valAx>
        <c:axId val="333741056"/>
        <c:scaling>
          <c:orientation val="minMax"/>
        </c:scaling>
        <c:delete val="0"/>
        <c:axPos val="t"/>
        <c:title>
          <c:tx>
            <c:rich>
              <a:bodyPr/>
              <a:lstStyle/>
              <a:p>
                <a:pPr>
                  <a:defRPr/>
                </a:pPr>
                <a:r>
                  <a:rPr lang="en-US"/>
                  <a:t>% of respondents</a:t>
                </a:r>
              </a:p>
            </c:rich>
          </c:tx>
          <c:layout>
            <c:manualLayout>
              <c:xMode val="edge"/>
              <c:yMode val="edge"/>
              <c:x val="0.45651727914810181"/>
              <c:y val="6.9740745238959789E-3"/>
            </c:manualLayout>
          </c:layout>
          <c:overlay val="0"/>
        </c:title>
        <c:numFmt formatCode="0%" sourceLinked="0"/>
        <c:majorTickMark val="out"/>
        <c:minorTickMark val="none"/>
        <c:tickLblPos val="nextTo"/>
        <c:spPr>
          <a:ln>
            <a:noFill/>
          </a:ln>
        </c:spPr>
        <c:crossAx val="333739520"/>
        <c:crosses val="autoZero"/>
        <c:crossBetween val="between"/>
      </c:valAx>
      <c:spPr>
        <a:noFill/>
        <a:ln>
          <a:noFill/>
        </a:ln>
        <a:effectLst/>
      </c:spPr>
    </c:plotArea>
    <c:plotVisOnly val="1"/>
    <c:dispBlanksAs val="gap"/>
    <c:showDLblsOverMax val="0"/>
  </c:chart>
  <c:spPr>
    <a:noFill/>
    <a:ln>
      <a:noFill/>
    </a:ln>
    <a:effectLst/>
  </c:spPr>
  <c:txPr>
    <a:bodyPr/>
    <a:lstStyle/>
    <a:p>
      <a:pPr>
        <a:defRPr sz="1200" smtId="4294967295">
          <a:solidFill>
            <a:srgbClr val="555555"/>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 of respondents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rgbClr val="96A8C9"/>
              </a:solidFill>
              <a:ln>
                <a:noFill/>
              </a:ln>
              <a:effectLst/>
            </c:spPr>
            <c:extLst>
              <c:ext xmlns:c16="http://schemas.microsoft.com/office/drawing/2014/chart" uri="{C3380CC4-5D6E-409C-BE32-E72D297353CC}">
                <c16:uniqueId val="{00000001-5443-4C51-8608-88EA45AB5141}"/>
              </c:ext>
            </c:extLst>
          </c:dPt>
          <c:dPt>
            <c:idx val="2"/>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2-5443-4C51-8608-88EA45AB5141}"/>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Sheet1!$A$1:$A$3</c:f>
              <c:strCache>
                <c:ptCount val="3"/>
                <c:pt idx="0">
                  <c:v>Breakfast</c:v>
                </c:pt>
                <c:pt idx="1">
                  <c:v>Afternoon Snack</c:v>
                </c:pt>
                <c:pt idx="2">
                  <c:v>Lunch</c:v>
                </c:pt>
              </c:strCache>
            </c:strRef>
          </c:cat>
          <c:val>
            <c:numRef>
              <c:f>Sheet1!$B$1:$B$3</c:f>
              <c:numCache>
                <c:formatCode>0%</c:formatCode>
                <c:ptCount val="3"/>
                <c:pt idx="0">
                  <c:v>0.34</c:v>
                </c:pt>
                <c:pt idx="1">
                  <c:v>0.33</c:v>
                </c:pt>
                <c:pt idx="2">
                  <c:v>0.28999999999999998</c:v>
                </c:pt>
              </c:numCache>
            </c:numRef>
          </c:val>
          <c:extLst>
            <c:ext xmlns:c16="http://schemas.microsoft.com/office/drawing/2014/chart" uri="{C3380CC4-5D6E-409C-BE32-E72D297353CC}">
              <c16:uniqueId val="{00000000-5443-4C51-8608-88EA45AB5141}"/>
            </c:ext>
          </c:extLst>
        </c:ser>
        <c:dLbls>
          <c:dLblPos val="outEnd"/>
          <c:showLegendKey val="0"/>
          <c:showVal val="1"/>
          <c:showCatName val="0"/>
          <c:showSerName val="0"/>
          <c:showPercent val="0"/>
          <c:showBubbleSize val="0"/>
        </c:dLbls>
        <c:gapWidth val="219"/>
        <c:overlap val="-27"/>
        <c:axId val="1722799520"/>
        <c:axId val="1722782464"/>
      </c:barChart>
      <c:catAx>
        <c:axId val="17227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22782464"/>
        <c:crosses val="autoZero"/>
        <c:auto val="1"/>
        <c:lblAlgn val="ctr"/>
        <c:lblOffset val="100"/>
        <c:noMultiLvlLbl val="0"/>
      </c:catAx>
      <c:valAx>
        <c:axId val="172278246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22799520"/>
        <c:crosses val="autoZero"/>
        <c:crossBetween val="between"/>
        <c:majorUnit val="5.000000000000001E-2"/>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208017766475677E-2"/>
          <c:y val="4.4312585145235062E-2"/>
          <c:w val="0.90995478630065918"/>
          <c:h val="0.79400855302810669"/>
        </c:manualLayout>
      </c:layout>
      <c:barChart>
        <c:barDir val="col"/>
        <c:grouping val="clustered"/>
        <c:varyColors val="0"/>
        <c:ser>
          <c:idx val="2"/>
          <c:order val="0"/>
          <c:tx>
            <c:strRef>
              <c:f>Sheet1!$A$2</c:f>
              <c:strCache>
                <c:ptCount val="1"/>
                <c:pt idx="0">
                  <c:v>Flexitarian/meat-reduced</c:v>
                </c:pt>
              </c:strCache>
            </c:strRef>
          </c:tx>
          <c:spPr>
            <a:solidFill>
              <a:srgbClr val="2E5494"/>
            </a:solidFill>
          </c:spPr>
          <c:invertIfNegative val="0"/>
          <c:dLbls>
            <c:spPr>
              <a:noFill/>
              <a:ln>
                <a:noFill/>
              </a:ln>
              <a:effectLst/>
            </c:spPr>
            <c:txPr>
              <a:bodyPr rot="0" vert="horz"/>
              <a:lstStyle/>
              <a:p>
                <a:pPr>
                  <a:defRPr smtId="4294967295">
                    <a:solidFill>
                      <a:srgbClr val="555555"/>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Sheet1!$B$1:$M$1</c:f>
              <c:strCache>
                <c:ptCount val="12"/>
                <c:pt idx="0">
                  <c:v>Global average</c:v>
                </c:pt>
                <c:pt idx="1">
                  <c:v>Brazil</c:v>
                </c:pt>
                <c:pt idx="2">
                  <c:v>Canada</c:v>
                </c:pt>
                <c:pt idx="3">
                  <c:v>China</c:v>
                </c:pt>
                <c:pt idx="4">
                  <c:v>France</c:v>
                </c:pt>
                <c:pt idx="5">
                  <c:v>Germany</c:v>
                </c:pt>
                <c:pt idx="6">
                  <c:v>India</c:v>
                </c:pt>
                <c:pt idx="7">
                  <c:v>Indonesia</c:v>
                </c:pt>
                <c:pt idx="8">
                  <c:v>Mexico</c:v>
                </c:pt>
                <c:pt idx="9">
                  <c:v>Spain</c:v>
                </c:pt>
                <c:pt idx="10">
                  <c:v>UK</c:v>
                </c:pt>
                <c:pt idx="11">
                  <c:v>US</c:v>
                </c:pt>
              </c:strCache>
            </c:strRef>
          </c:cat>
          <c:val>
            <c:numRef>
              <c:f>Sheet1!$B$2:$M$2</c:f>
              <c:numCache>
                <c:formatCode>0%</c:formatCode>
                <c:ptCount val="12"/>
                <c:pt idx="0">
                  <c:v>0.244541845848495</c:v>
                </c:pt>
                <c:pt idx="1">
                  <c:v>0.316</c:v>
                </c:pt>
                <c:pt idx="2">
                  <c:v>0.14737883283877301</c:v>
                </c:pt>
                <c:pt idx="3">
                  <c:v>0.389880952380952</c:v>
                </c:pt>
                <c:pt idx="4">
                  <c:v>0.20953326713008899</c:v>
                </c:pt>
                <c:pt idx="5">
                  <c:v>0.31872509960159401</c:v>
                </c:pt>
                <c:pt idx="6">
                  <c:v>0.28316831683168298</c:v>
                </c:pt>
                <c:pt idx="7">
                  <c:v>0.26785714285714302</c:v>
                </c:pt>
                <c:pt idx="8">
                  <c:v>0.341584158415842</c:v>
                </c:pt>
                <c:pt idx="9">
                  <c:v>0.228315054835494</c:v>
                </c:pt>
                <c:pt idx="10">
                  <c:v>0.16932270916334699</c:v>
                </c:pt>
                <c:pt idx="11">
                  <c:v>0.13221509620128299</c:v>
                </c:pt>
              </c:numCache>
            </c:numRef>
          </c:val>
          <c:extLst>
            <c:ext xmlns:c16="http://schemas.microsoft.com/office/drawing/2014/chart" uri="{C3380CC4-5D6E-409C-BE32-E72D297353CC}">
              <c16:uniqueId val="{00000000-739B-45B1-8D00-FBD059BF692B}"/>
            </c:ext>
          </c:extLst>
        </c:ser>
        <c:ser>
          <c:idx val="0"/>
          <c:order val="1"/>
          <c:tx>
            <c:strRef>
              <c:f>Sheet1!$A$3</c:f>
              <c:strCache>
                <c:ptCount val="1"/>
                <c:pt idx="0">
                  <c:v>Vegetarian</c:v>
                </c:pt>
              </c:strCache>
            </c:strRef>
          </c:tx>
          <c:spPr>
            <a:solidFill>
              <a:srgbClr val="96A8C9"/>
            </a:solidFill>
          </c:spPr>
          <c:invertIfNegative val="0"/>
          <c:dLbls>
            <c:spPr>
              <a:noFill/>
              <a:ln>
                <a:noFill/>
              </a:ln>
              <a:effectLst/>
            </c:spPr>
            <c:txPr>
              <a:bodyPr/>
              <a:lstStyle/>
              <a:p>
                <a:pPr>
                  <a:defRPr smtId="4294967295">
                    <a:solidFill>
                      <a:srgbClr val="555555"/>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Sheet1!$B$1:$M$1</c:f>
              <c:strCache>
                <c:ptCount val="12"/>
                <c:pt idx="0">
                  <c:v>Global average</c:v>
                </c:pt>
                <c:pt idx="1">
                  <c:v>Brazil</c:v>
                </c:pt>
                <c:pt idx="2">
                  <c:v>Canada</c:v>
                </c:pt>
                <c:pt idx="3">
                  <c:v>China</c:v>
                </c:pt>
                <c:pt idx="4">
                  <c:v>France</c:v>
                </c:pt>
                <c:pt idx="5">
                  <c:v>Germany</c:v>
                </c:pt>
                <c:pt idx="6">
                  <c:v>India</c:v>
                </c:pt>
                <c:pt idx="7">
                  <c:v>Indonesia</c:v>
                </c:pt>
                <c:pt idx="8">
                  <c:v>Mexico</c:v>
                </c:pt>
                <c:pt idx="9">
                  <c:v>Spain</c:v>
                </c:pt>
                <c:pt idx="10">
                  <c:v>UK</c:v>
                </c:pt>
                <c:pt idx="11">
                  <c:v>US</c:v>
                </c:pt>
              </c:strCache>
            </c:strRef>
          </c:cat>
          <c:val>
            <c:numRef>
              <c:f>Sheet1!$B$3:$M$3</c:f>
              <c:numCache>
                <c:formatCode>0%</c:formatCode>
                <c:ptCount val="12"/>
                <c:pt idx="0">
                  <c:v>0.123387363546146</c:v>
                </c:pt>
                <c:pt idx="1">
                  <c:v>7.9000000000000001E-2</c:v>
                </c:pt>
                <c:pt idx="2">
                  <c:v>6.3303659742828894E-2</c:v>
                </c:pt>
                <c:pt idx="3">
                  <c:v>0.101190476190476</c:v>
                </c:pt>
                <c:pt idx="4">
                  <c:v>6.1569016881827199E-2</c:v>
                </c:pt>
                <c:pt idx="5">
                  <c:v>9.36254980079681E-2</c:v>
                </c:pt>
                <c:pt idx="6">
                  <c:v>0.60693069306930703</c:v>
                </c:pt>
                <c:pt idx="7">
                  <c:v>0.119047619047619</c:v>
                </c:pt>
                <c:pt idx="8">
                  <c:v>0.10297029702970301</c:v>
                </c:pt>
                <c:pt idx="9">
                  <c:v>4.5862412761714898E-2</c:v>
                </c:pt>
                <c:pt idx="10">
                  <c:v>8.7649402390438294E-2</c:v>
                </c:pt>
                <c:pt idx="11">
                  <c:v>5.9200789343857897E-2</c:v>
                </c:pt>
              </c:numCache>
            </c:numRef>
          </c:val>
          <c:extLst>
            <c:ext xmlns:c16="http://schemas.microsoft.com/office/drawing/2014/chart" uri="{C3380CC4-5D6E-409C-BE32-E72D297353CC}">
              <c16:uniqueId val="{00000001-739B-45B1-8D00-FBD059BF692B}"/>
            </c:ext>
          </c:extLst>
        </c:ser>
        <c:ser>
          <c:idx val="1"/>
          <c:order val="2"/>
          <c:tx>
            <c:strRef>
              <c:f>Sheet1!$A$4</c:f>
              <c:strCache>
                <c:ptCount val="1"/>
                <c:pt idx="0">
                  <c:v>Vegan</c:v>
                </c:pt>
              </c:strCache>
            </c:strRef>
          </c:tx>
          <c:spPr>
            <a:solidFill>
              <a:srgbClr val="59C7EB"/>
            </a:solidFill>
          </c:spPr>
          <c:invertIfNegative val="0"/>
          <c:dPt>
            <c:idx val="0"/>
            <c:invertIfNegative val="0"/>
            <c:bubble3D val="0"/>
            <c:extLst>
              <c:ext xmlns:c16="http://schemas.microsoft.com/office/drawing/2014/chart" uri="{C3380CC4-5D6E-409C-BE32-E72D297353CC}">
                <c16:uniqueId val="{00000002-739B-45B1-8D00-FBD059BF692B}"/>
              </c:ext>
            </c:extLst>
          </c:dPt>
          <c:dPt>
            <c:idx val="1"/>
            <c:invertIfNegative val="0"/>
            <c:bubble3D val="0"/>
            <c:extLst>
              <c:ext xmlns:c16="http://schemas.microsoft.com/office/drawing/2014/chart" uri="{C3380CC4-5D6E-409C-BE32-E72D297353CC}">
                <c16:uniqueId val="{00000003-739B-45B1-8D00-FBD059BF692B}"/>
              </c:ext>
            </c:extLst>
          </c:dPt>
          <c:dPt>
            <c:idx val="2"/>
            <c:invertIfNegative val="0"/>
            <c:bubble3D val="0"/>
            <c:extLst>
              <c:ext xmlns:c16="http://schemas.microsoft.com/office/drawing/2014/chart" uri="{C3380CC4-5D6E-409C-BE32-E72D297353CC}">
                <c16:uniqueId val="{00000004-739B-45B1-8D00-FBD059BF692B}"/>
              </c:ext>
            </c:extLst>
          </c:dPt>
          <c:dPt>
            <c:idx val="3"/>
            <c:invertIfNegative val="0"/>
            <c:bubble3D val="0"/>
            <c:extLst>
              <c:ext xmlns:c16="http://schemas.microsoft.com/office/drawing/2014/chart" uri="{C3380CC4-5D6E-409C-BE32-E72D297353CC}">
                <c16:uniqueId val="{00000005-739B-45B1-8D00-FBD059BF692B}"/>
              </c:ext>
            </c:extLst>
          </c:dPt>
          <c:dLbls>
            <c:spPr>
              <a:noFill/>
              <a:ln>
                <a:noFill/>
              </a:ln>
              <a:effectLst/>
            </c:spPr>
            <c:txPr>
              <a:bodyPr/>
              <a:lstStyle/>
              <a:p>
                <a:pPr>
                  <a:defRPr smtId="4294967295">
                    <a:solidFill>
                      <a:srgbClr val="555555"/>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Sheet1!$B$1:$M$1</c:f>
              <c:strCache>
                <c:ptCount val="12"/>
                <c:pt idx="0">
                  <c:v>Global average</c:v>
                </c:pt>
                <c:pt idx="1">
                  <c:v>Brazil</c:v>
                </c:pt>
                <c:pt idx="2">
                  <c:v>Canada</c:v>
                </c:pt>
                <c:pt idx="3">
                  <c:v>China</c:v>
                </c:pt>
                <c:pt idx="4">
                  <c:v>France</c:v>
                </c:pt>
                <c:pt idx="5">
                  <c:v>Germany</c:v>
                </c:pt>
                <c:pt idx="6">
                  <c:v>India</c:v>
                </c:pt>
                <c:pt idx="7">
                  <c:v>Indonesia</c:v>
                </c:pt>
                <c:pt idx="8">
                  <c:v>Mexico</c:v>
                </c:pt>
                <c:pt idx="9">
                  <c:v>Spain</c:v>
                </c:pt>
                <c:pt idx="10">
                  <c:v>UK</c:v>
                </c:pt>
                <c:pt idx="11">
                  <c:v>US</c:v>
                </c:pt>
              </c:strCache>
            </c:strRef>
          </c:cat>
          <c:val>
            <c:numRef>
              <c:f>Sheet1!$B$4:$M$4</c:f>
              <c:numCache>
                <c:formatCode>0%</c:formatCode>
                <c:ptCount val="12"/>
                <c:pt idx="0">
                  <c:v>5.13562686073437E-2</c:v>
                </c:pt>
                <c:pt idx="1">
                  <c:v>5.2999999999999999E-2</c:v>
                </c:pt>
                <c:pt idx="2">
                  <c:v>3.2640949554896097E-2</c:v>
                </c:pt>
                <c:pt idx="3">
                  <c:v>2.3809523809523801E-2</c:v>
                </c:pt>
                <c:pt idx="4">
                  <c:v>2.7805362462760701E-2</c:v>
                </c:pt>
                <c:pt idx="5">
                  <c:v>3.8844621513944202E-2</c:v>
                </c:pt>
                <c:pt idx="6">
                  <c:v>0.177227722772277</c:v>
                </c:pt>
                <c:pt idx="7">
                  <c:v>6.3492063492063502E-2</c:v>
                </c:pt>
                <c:pt idx="8">
                  <c:v>4.95049504950495E-2</c:v>
                </c:pt>
                <c:pt idx="9">
                  <c:v>1.8943170488534399E-2</c:v>
                </c:pt>
                <c:pt idx="10">
                  <c:v>3.48605577689243E-2</c:v>
                </c:pt>
                <c:pt idx="11">
                  <c:v>4.78539713862852E-2</c:v>
                </c:pt>
              </c:numCache>
            </c:numRef>
          </c:val>
          <c:extLst>
            <c:ext xmlns:c16="http://schemas.microsoft.com/office/drawing/2014/chart" uri="{C3380CC4-5D6E-409C-BE32-E72D297353CC}">
              <c16:uniqueId val="{00000006-739B-45B1-8D00-FBD059BF692B}"/>
            </c:ext>
          </c:extLst>
        </c:ser>
        <c:dLbls>
          <c:showLegendKey val="0"/>
          <c:showVal val="0"/>
          <c:showCatName val="0"/>
          <c:showSerName val="0"/>
          <c:showPercent val="0"/>
          <c:showBubbleSize val="0"/>
        </c:dLbls>
        <c:gapWidth val="51"/>
        <c:axId val="404843904"/>
        <c:axId val="404853888"/>
      </c:barChart>
      <c:catAx>
        <c:axId val="404843904"/>
        <c:scaling>
          <c:orientation val="minMax"/>
        </c:scaling>
        <c:delete val="0"/>
        <c:axPos val="b"/>
        <c:numFmt formatCode="General" sourceLinked="1"/>
        <c:majorTickMark val="none"/>
        <c:minorTickMark val="none"/>
        <c:tickLblPos val="nextTo"/>
        <c:spPr>
          <a:noFill/>
          <a:ln w="6350" cap="flat" cmpd="sng" algn="ctr">
            <a:solidFill>
              <a:schemeClr val="tx1">
                <a:lumMod val="20000"/>
                <a:lumOff val="80000"/>
              </a:schemeClr>
            </a:solidFill>
            <a:prstDash val="solid"/>
            <a:round/>
            <a:headEnd type="none" w="med" len="med"/>
            <a:tailEnd type="none" w="med" len="med"/>
          </a:ln>
          <a:effectLst/>
        </c:spPr>
        <c:txPr>
          <a:bodyPr rot="-60000000" vert="horz"/>
          <a:lstStyle/>
          <a:p>
            <a:pPr>
              <a:defRPr smtId="4294967295">
                <a:solidFill>
                  <a:srgbClr val="555555"/>
                </a:solidFill>
              </a:defRPr>
            </a:pPr>
            <a:endParaRPr lang="en-US"/>
          </a:p>
        </c:txPr>
        <c:crossAx val="404853888"/>
        <c:crosses val="autoZero"/>
        <c:auto val="0"/>
        <c:lblAlgn val="ctr"/>
        <c:lblOffset val="100"/>
        <c:noMultiLvlLbl val="0"/>
      </c:catAx>
      <c:valAx>
        <c:axId val="404853888"/>
        <c:scaling>
          <c:orientation val="minMax"/>
        </c:scaling>
        <c:delete val="0"/>
        <c:axPos val="l"/>
        <c:title>
          <c:tx>
            <c:rich>
              <a:bodyPr/>
              <a:lstStyle/>
              <a:p>
                <a:pPr>
                  <a:defRPr b="0">
                    <a:solidFill>
                      <a:srgbClr val="555555"/>
                    </a:solidFill>
                  </a:defRPr>
                </a:pPr>
                <a:r>
                  <a:rPr lang="en-US" b="0">
                    <a:solidFill>
                      <a:srgbClr val="555555"/>
                    </a:solidFill>
                  </a:rPr>
                  <a:t>% of respondents</a:t>
                </a:r>
              </a:p>
            </c:rich>
          </c:tx>
          <c:layout>
            <c:manualLayout>
              <c:xMode val="edge"/>
              <c:yMode val="edge"/>
              <c:x val="5.9091756120324135E-3"/>
              <c:y val="0.31411939859390259"/>
            </c:manualLayout>
          </c:layout>
          <c:overlay val="0"/>
        </c:title>
        <c:numFmt formatCode="0%" sourceLinked="0"/>
        <c:majorTickMark val="none"/>
        <c:minorTickMark val="none"/>
        <c:tickLblPos val="nextTo"/>
        <c:spPr>
          <a:noFill/>
          <a:ln>
            <a:noFill/>
          </a:ln>
          <a:effectLst/>
        </c:spPr>
        <c:txPr>
          <a:bodyPr rot="-60000000" vert="horz"/>
          <a:lstStyle/>
          <a:p>
            <a:pPr>
              <a:defRPr smtId="4294967295">
                <a:solidFill>
                  <a:srgbClr val="555555"/>
                </a:solidFill>
              </a:defRPr>
            </a:pPr>
            <a:endParaRPr lang="en-US"/>
          </a:p>
        </c:txPr>
        <c:crossAx val="404843904"/>
        <c:crosses val="autoZero"/>
        <c:crossBetween val="between"/>
      </c:valAx>
      <c:spPr>
        <a:noFill/>
        <a:ln>
          <a:noFill/>
        </a:ln>
        <a:effectLst/>
      </c:spPr>
    </c:plotArea>
    <c:legend>
      <c:legendPos val="b"/>
      <c:layout>
        <c:manualLayout>
          <c:xMode val="edge"/>
          <c:yMode val="edge"/>
          <c:x val="0.37961956858634949"/>
          <c:y val="0.94888466596603394"/>
          <c:w val="0.31721323728561401"/>
          <c:h val="5.111534520983696E-2"/>
        </c:manualLayout>
      </c:layout>
      <c:overlay val="0"/>
      <c:txPr>
        <a:bodyPr/>
        <a:lstStyle/>
        <a:p>
          <a:pPr>
            <a:defRPr smtId="4294967295">
              <a:solidFill>
                <a:srgbClr val="555555"/>
              </a:solidFill>
            </a:defRPr>
          </a:pPr>
          <a:endParaRPr lang="en-US"/>
        </a:p>
      </c:txPr>
    </c:legend>
    <c:plotVisOnly val="1"/>
    <c:dispBlanksAs val="gap"/>
    <c:showDLblsOverMax val="0"/>
  </c:chart>
  <c:spPr>
    <a:noFill/>
    <a:ln>
      <a:noFill/>
    </a:ln>
    <a:effectLst/>
  </c:spPr>
  <c:txPr>
    <a:bodyPr/>
    <a:lstStyle/>
    <a:p>
      <a:pPr>
        <a:defRPr smtId="4294967295">
          <a:solidFill>
            <a:srgbClr val="555555"/>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heme" Target="../theme/theme6.xml"/><Relationship Id="rId5" Type="http://schemas.openxmlformats.org/officeDocument/2006/relationships/tags" Target="../tags/tag169.xml"/><Relationship Id="rId4" Type="http://schemas.openxmlformats.org/officeDocument/2006/relationships/tags" Target="../tags/tag16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063FC3-AE95-4395-BC90-5D44097C00CA}"/>
              </a:ext>
            </a:extLst>
          </p:cNvPr>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a:extLst>
              <a:ext uri="{FF2B5EF4-FFF2-40B4-BE49-F238E27FC236}">
                <a16:creationId xmlns:a16="http://schemas.microsoft.com/office/drawing/2014/main" id="{9F3301CC-B661-4F40-AF2D-D5F99CA8E580}"/>
              </a:ext>
            </a:extLst>
          </p:cNvPr>
          <p:cNvSpPr>
            <a:spLocks noGrp="1"/>
          </p:cNvSpPr>
          <p:nvPr>
            <p:ph type="dt" sz="quarter"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0BE5DC57-3E26-4351-AEBB-6411021C0D68}" type="datetimeFigureOut">
              <a:rPr lang="x-none" smtClean="0"/>
              <a:t>2/27/2023</a:t>
            </a:fld>
            <a:endParaRPr lang="x-none"/>
          </a:p>
        </p:txBody>
      </p:sp>
      <p:sp>
        <p:nvSpPr>
          <p:cNvPr id="4" name="Footer Placeholder 3">
            <a:extLst>
              <a:ext uri="{FF2B5EF4-FFF2-40B4-BE49-F238E27FC236}">
                <a16:creationId xmlns:a16="http://schemas.microsoft.com/office/drawing/2014/main" id="{8605842E-6D32-48D8-8456-5C95D7C9E6EA}"/>
              </a:ext>
            </a:extLst>
          </p:cNvPr>
          <p:cNvSpPr>
            <a:spLocks noGrp="1"/>
          </p:cNvSpPr>
          <p:nvPr>
            <p:ph type="ftr" sz="quarter" idx="2"/>
            <p:custDataLst>
              <p:tags r:id="rId4"/>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5" name="Slide Number Placeholder 4">
            <a:extLst>
              <a:ext uri="{FF2B5EF4-FFF2-40B4-BE49-F238E27FC236}">
                <a16:creationId xmlns:a16="http://schemas.microsoft.com/office/drawing/2014/main" id="{E8B1798B-57D2-4903-8689-E9F5063C7745}"/>
              </a:ext>
            </a:extLst>
          </p:cNvPr>
          <p:cNvSpPr>
            <a:spLocks noGrp="1"/>
          </p:cNvSpPr>
          <p:nvPr>
            <p:ph type="sldNum" sz="quarter" idx="3"/>
            <p:custDataLst>
              <p:tags r:id="rId5"/>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256B696B-303C-417D-8F5D-07FA800B6003}" type="slidenum">
              <a:rPr lang="x-none" smtClean="0"/>
              <a:t>‹#›</a:t>
            </a:fld>
            <a:endParaRPr lang="x-none"/>
          </a:p>
        </p:txBody>
      </p:sp>
    </p:spTree>
    <p:extLst>
      <p:ext uri="{BB962C8B-B14F-4D97-AF65-F5344CB8AC3E}">
        <p14:creationId xmlns:p14="http://schemas.microsoft.com/office/powerpoint/2010/main" val="14519006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tags" Target="../tags/tag161.xml"/><Relationship Id="rId7" Type="http://schemas.openxmlformats.org/officeDocument/2006/relationships/tags" Target="../tags/tag165.xml"/><Relationship Id="rId2" Type="http://schemas.openxmlformats.org/officeDocument/2006/relationships/tags" Target="../tags/tag160.xml"/><Relationship Id="rId1" Type="http://schemas.openxmlformats.org/officeDocument/2006/relationships/theme" Target="../theme/theme5.xml"/><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tags" Target="../tags/tag16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4691BD75-EC39-4396-B372-71B44A0528A2}" type="datetimeFigureOut">
              <a:rPr lang="en-US" smtClean="0"/>
              <a:t>2/27/2023</a:t>
            </a:fld>
            <a:endParaRPr lang="en-US"/>
          </a:p>
        </p:txBody>
      </p:sp>
      <p:sp>
        <p:nvSpPr>
          <p:cNvPr id="4" name="Slide Image Placeholder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79B87BD9-2CFB-475D-AFFE-EDFC6BA387E4}" type="slidenum">
              <a:rPr lang="en-US" smtClean="0"/>
              <a:t>‹#›</a:t>
            </a:fld>
            <a:endParaRPr lang="en-US"/>
          </a:p>
        </p:txBody>
      </p:sp>
    </p:spTree>
    <p:extLst>
      <p:ext uri="{BB962C8B-B14F-4D97-AF65-F5344CB8AC3E}">
        <p14:creationId xmlns:p14="http://schemas.microsoft.com/office/powerpoint/2010/main" val="4151933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tags" Target="../tags/tag181.xml"/><Relationship Id="rId5" Type="http://schemas.openxmlformats.org/officeDocument/2006/relationships/slide" Target="../slides/slide1.xml"/><Relationship Id="rId4"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tags" Target="../tags/tag287.xml"/><Relationship Id="rId2" Type="http://schemas.openxmlformats.org/officeDocument/2006/relationships/tags" Target="../tags/tag286.xml"/><Relationship Id="rId1" Type="http://schemas.openxmlformats.org/officeDocument/2006/relationships/tags" Target="../tags/tag285.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tags" Target="../tags/tag314.xml"/><Relationship Id="rId2" Type="http://schemas.openxmlformats.org/officeDocument/2006/relationships/tags" Target="../tags/tag313.xml"/><Relationship Id="rId1" Type="http://schemas.openxmlformats.org/officeDocument/2006/relationships/tags" Target="../tags/tag312.xml"/><Relationship Id="rId5" Type="http://schemas.openxmlformats.org/officeDocument/2006/relationships/slide" Target="../slides/slide24.xml"/><Relationship Id="rId4"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198.xml"/><Relationship Id="rId2" Type="http://schemas.openxmlformats.org/officeDocument/2006/relationships/tags" Target="../tags/tag197.xml"/><Relationship Id="rId1" Type="http://schemas.openxmlformats.org/officeDocument/2006/relationships/tags" Target="../tags/tag196.xml"/><Relationship Id="rId5" Type="http://schemas.openxmlformats.org/officeDocument/2006/relationships/slide" Target="../slides/slide2.xml"/><Relationship Id="rId4"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tags" Target="../tags/tag327.xml"/><Relationship Id="rId2" Type="http://schemas.openxmlformats.org/officeDocument/2006/relationships/tags" Target="../tags/tag326.xml"/><Relationship Id="rId1" Type="http://schemas.openxmlformats.org/officeDocument/2006/relationships/tags" Target="../tags/tag325.xml"/><Relationship Id="rId5" Type="http://schemas.openxmlformats.org/officeDocument/2006/relationships/slide" Target="../slides/slide31.xml"/><Relationship Id="rId4"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tags" Target="../tags/tag364.xml"/><Relationship Id="rId2" Type="http://schemas.openxmlformats.org/officeDocument/2006/relationships/tags" Target="../tags/tag363.xml"/><Relationship Id="rId1" Type="http://schemas.openxmlformats.org/officeDocument/2006/relationships/tags" Target="../tags/tag362.xml"/><Relationship Id="rId5" Type="http://schemas.openxmlformats.org/officeDocument/2006/relationships/slide" Target="../slides/slide33.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tags" Target="../tags/tag207.xml"/><Relationship Id="rId5" Type="http://schemas.openxmlformats.org/officeDocument/2006/relationships/slide" Target="../slides/slide3.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tags" Target="../tags/tag222.xml"/><Relationship Id="rId2" Type="http://schemas.openxmlformats.org/officeDocument/2006/relationships/tags" Target="../tags/tag221.xml"/><Relationship Id="rId1" Type="http://schemas.openxmlformats.org/officeDocument/2006/relationships/tags" Target="../tags/tag220.xml"/><Relationship Id="rId5" Type="http://schemas.openxmlformats.org/officeDocument/2006/relationships/slide" Target="../slides/slide5.xml"/><Relationship Id="rId4"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555555"/>
                </a:solidFill>
                <a:latin typeface="Arial" panose="020B0604020202020204" pitchFamily="34" charset="0"/>
              </a:rPr>
              <a:t>This webinar covers </a:t>
            </a:r>
            <a:r>
              <a:rPr lang="en-US" dirty="0" err="1">
                <a:solidFill>
                  <a:srgbClr val="555555"/>
                </a:solidFill>
                <a:latin typeface="Arial" panose="020B0604020202020204" pitchFamily="34" charset="0"/>
              </a:rPr>
              <a:t>spoonable</a:t>
            </a:r>
            <a:r>
              <a:rPr lang="en-US" dirty="0">
                <a:solidFill>
                  <a:srgbClr val="555555"/>
                </a:solidFill>
                <a:latin typeface="Arial" panose="020B0604020202020204" pitchFamily="34" charset="0"/>
              </a:rPr>
              <a:t> yogurt, drinking yogurt and fermented yogurt drinks: plain and flavored, mainly dairy but also non-dairy trends.</a:t>
            </a:r>
          </a:p>
          <a:p>
            <a:pPr marL="171450" indent="-171450">
              <a:lnSpc>
                <a:spcPct val="100000"/>
              </a:lnSpc>
              <a:spcAft>
                <a:spcPts val="1200"/>
              </a:spcAft>
              <a:buFont typeface="Arial" panose="020B0604020202020204" pitchFamily="34" charset="0"/>
              <a:buChar char="•"/>
            </a:pPr>
            <a:r>
              <a:rPr lang="en-US" sz="1200" i="1" dirty="0">
                <a:solidFill>
                  <a:srgbClr val="555555"/>
                </a:solidFill>
                <a:ea typeface="Lato" panose="020F0502020204030203" pitchFamily="34" charset="0"/>
              </a:rPr>
              <a:t>The consumer research in this webinar comes from several surveys: </a:t>
            </a:r>
          </a:p>
          <a:p>
            <a:pPr marL="628650" lvl="1" indent="-171450">
              <a:lnSpc>
                <a:spcPct val="100000"/>
              </a:lnSpc>
              <a:spcAft>
                <a:spcPts val="1200"/>
              </a:spcAft>
              <a:buFont typeface="Arial" panose="020B0604020202020204" pitchFamily="34" charset="0"/>
              <a:buChar char="•"/>
            </a:pPr>
            <a:r>
              <a:rPr lang="en-US" sz="1200" i="1" dirty="0">
                <a:solidFill>
                  <a:srgbClr val="555555"/>
                </a:solidFill>
                <a:ea typeface="Lato" panose="020F0502020204030203" pitchFamily="34" charset="0"/>
              </a:rPr>
              <a:t>the Innova Category Survey 2023, Innova Trends Survey 2021, Innova Lifestyle &amp; Attitudes Survey 2022 and Innova Meat, Dairy &amp; Alternative Proteins Survey 2021.</a:t>
            </a:r>
          </a:p>
          <a:p>
            <a:pPr marL="628650" lvl="1" indent="-171450">
              <a:lnSpc>
                <a:spcPct val="100000"/>
              </a:lnSpc>
              <a:spcAft>
                <a:spcPts val="1200"/>
              </a:spcAft>
              <a:buFont typeface="Arial" panose="020B0604020202020204" pitchFamily="34" charset="0"/>
              <a:buChar char="•"/>
            </a:pPr>
            <a:r>
              <a:rPr lang="en-US" sz="1200" i="1" dirty="0">
                <a:solidFill>
                  <a:srgbClr val="555555"/>
                </a:solidFill>
                <a:ea typeface="Lato" panose="020F0502020204030203" pitchFamily="34" charset="0"/>
              </a:rPr>
              <a:t>All were carried out online among consumers aged 18-65, and N = 1,000. </a:t>
            </a:r>
            <a:endParaRPr lang="en-US" dirty="0">
              <a:solidFill>
                <a:srgbClr val="555555"/>
              </a:solidFill>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555555"/>
              </a:solidFill>
              <a:latin typeface="Arial" panose="020B0604020202020204" pitchFamily="34" charset="0"/>
            </a:endParaRPr>
          </a:p>
          <a:p>
            <a:endParaRPr lang="en-US" dirty="0"/>
          </a:p>
        </p:txBody>
      </p:sp>
      <p:sp>
        <p:nvSpPr>
          <p:cNvPr id="4" name="Slide Number Placeholder 3"/>
          <p:cNvSpPr>
            <a:spLocks noGrp="1"/>
          </p:cNvSpPr>
          <p:nvPr>
            <p:ph type="sldNum" sz="quarter" idx="5"/>
            <p:custDataLst>
              <p:tags r:id="rId3"/>
            </p:custDataLst>
          </p:nvPr>
        </p:nvSpPr>
        <p:spPr/>
        <p:txBody>
          <a:bodyPr/>
          <a:lstStyle/>
          <a:p>
            <a:fld id="{79B87BD9-2CFB-475D-AFFE-EDFC6BA387E4}" type="slidenum">
              <a:rPr lang="en-US" smtClean="0"/>
              <a:t>1</a:t>
            </a:fld>
            <a:endParaRPr lang="en-US"/>
          </a:p>
        </p:txBody>
      </p:sp>
    </p:spTree>
    <p:extLst>
      <p:ext uri="{BB962C8B-B14F-4D97-AF65-F5344CB8AC3E}">
        <p14:creationId xmlns:p14="http://schemas.microsoft.com/office/powerpoint/2010/main" val="403237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2">
                    <a:lumMod val="100000"/>
                  </a:schemeClr>
                </a:solidFill>
              </a:rPr>
              <a:t>Plant-based diets remain niche:</a:t>
            </a:r>
            <a:r>
              <a:rPr lang="en-US" dirty="0">
                <a:solidFill>
                  <a:schemeClr val="tx1">
                    <a:lumMod val="100000"/>
                  </a:schemeClr>
                </a:solidFill>
              </a:rPr>
              <a:t> </a:t>
            </a:r>
            <a:r>
              <a:rPr lang="en-US" dirty="0">
                <a:solidFill>
                  <a:srgbClr val="555555"/>
                </a:solidFill>
              </a:rPr>
              <a:t>the US has some of the lowest </a:t>
            </a:r>
            <a:r>
              <a:rPr lang="en-US" dirty="0" err="1">
                <a:solidFill>
                  <a:srgbClr val="555555"/>
                </a:solidFill>
              </a:rPr>
              <a:t>flexitarianism</a:t>
            </a:r>
            <a:r>
              <a:rPr lang="en-US" dirty="0">
                <a:solidFill>
                  <a:srgbClr val="555555"/>
                </a:solidFill>
              </a:rPr>
              <a:t> rates in the world, </a:t>
            </a:r>
            <a:r>
              <a:rPr lang="en-US" b="1" dirty="0">
                <a:solidFill>
                  <a:srgbClr val="E25303"/>
                </a:solidFill>
              </a:rPr>
              <a:t>but 1 in 4 regularly consume meat and dairy alternatives</a:t>
            </a:r>
            <a:r>
              <a:rPr lang="en-US" dirty="0"/>
              <a:t>.</a:t>
            </a:r>
          </a:p>
          <a:p>
            <a:endParaRPr lang="en-US" dirty="0"/>
          </a:p>
        </p:txBody>
      </p:sp>
      <p:sp>
        <p:nvSpPr>
          <p:cNvPr id="4" name="Slide Number Placeholder 3"/>
          <p:cNvSpPr>
            <a:spLocks noGrp="1"/>
          </p:cNvSpPr>
          <p:nvPr>
            <p:ph type="sldNum" sz="quarter" idx="5"/>
          </p:nvPr>
        </p:nvSpPr>
        <p:spPr/>
        <p:txBody>
          <a:bodyPr/>
          <a:lstStyle/>
          <a:p>
            <a:fld id="{79B87BD9-2CFB-475D-AFFE-EDFC6BA387E4}" type="slidenum">
              <a:rPr lang="en-US" smtClean="0"/>
              <a:t>11</a:t>
            </a:fld>
            <a:endParaRPr lang="en-US"/>
          </a:p>
        </p:txBody>
      </p:sp>
    </p:spTree>
    <p:extLst>
      <p:ext uri="{BB962C8B-B14F-4D97-AF65-F5344CB8AC3E}">
        <p14:creationId xmlns:p14="http://schemas.microsoft.com/office/powerpoint/2010/main" val="3704189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79B87BD9-2CFB-475D-AFFE-EDFC6BA387E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5960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Bef>
                <a:spcPct val="0"/>
              </a:spcBef>
            </a:pPr>
            <a:r>
              <a:rPr lang="en-US" dirty="0">
                <a:solidFill>
                  <a:srgbClr val="555555"/>
                </a:solidFill>
              </a:rPr>
              <a:t>The majority of NPD is dairy yogurt, but </a:t>
            </a:r>
            <a:r>
              <a:rPr lang="en-US" b="1" dirty="0">
                <a:solidFill>
                  <a:schemeClr val="bg2">
                    <a:lumMod val="100000"/>
                  </a:schemeClr>
                </a:solidFill>
              </a:rPr>
              <a:t>1 in 4 launches are now non-dairy yogurt</a:t>
            </a:r>
            <a:r>
              <a:rPr lang="en-US" dirty="0"/>
              <a:t>. </a:t>
            </a:r>
            <a:r>
              <a:rPr lang="en-US" dirty="0">
                <a:solidFill>
                  <a:srgbClr val="555555"/>
                </a:solidFill>
              </a:rPr>
              <a:t>Both categories have seen a fall in NPD.</a:t>
            </a:r>
          </a:p>
          <a:p>
            <a:endParaRPr lang="en-US" dirty="0"/>
          </a:p>
        </p:txBody>
      </p:sp>
      <p:sp>
        <p:nvSpPr>
          <p:cNvPr id="4" name="Slide Number Placeholder 3"/>
          <p:cNvSpPr>
            <a:spLocks noGrp="1"/>
          </p:cNvSpPr>
          <p:nvPr>
            <p:ph type="sldNum" sz="quarter" idx="5"/>
          </p:nvPr>
        </p:nvSpPr>
        <p:spPr/>
        <p:txBody>
          <a:bodyPr/>
          <a:lstStyle/>
          <a:p>
            <a:fld id="{79B87BD9-2CFB-475D-AFFE-EDFC6BA387E4}" type="slidenum">
              <a:rPr lang="en-US" smtClean="0"/>
              <a:t>14</a:t>
            </a:fld>
            <a:endParaRPr lang="en-US"/>
          </a:p>
        </p:txBody>
      </p:sp>
    </p:spTree>
    <p:extLst>
      <p:ext uri="{BB962C8B-B14F-4D97-AF65-F5344CB8AC3E}">
        <p14:creationId xmlns:p14="http://schemas.microsoft.com/office/powerpoint/2010/main" val="1339107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ts val="1600"/>
              </a:lnSpc>
              <a:spcBef>
                <a:spcPct val="0"/>
              </a:spcBef>
              <a:spcAft>
                <a:spcPct val="0"/>
              </a:spcAft>
              <a:buClr>
                <a:srgbClr val="E25303"/>
              </a:buClr>
              <a:buSzTx/>
              <a:buFont typeface="Arial" panose="020B0604020202020204" pitchFamily="34" charset="0"/>
              <a:buChar char="•"/>
              <a:defRPr/>
            </a:pPr>
            <a:r>
              <a:rPr kumimoji="0" lang="en-US" sz="1200" b="0" i="0" u="none" strike="noStrike" kern="1200" cap="none" spc="0" normalizeH="0" baseline="0" noProof="0" dirty="0">
                <a:ln>
                  <a:noFill/>
                </a:ln>
                <a:solidFill>
                  <a:srgbClr val="555555"/>
                </a:solidFill>
                <a:effectLst/>
                <a:uLnTx/>
                <a:uFillTx/>
                <a:latin typeface="Arial" panose="020B0604020202020204" pitchFamily="34" charset="0"/>
                <a:ea typeface="+mn-ea"/>
                <a:cs typeface="Arial" panose="020B0604020202020204" pitchFamily="34" charset="0"/>
              </a:rPr>
              <a:t>Almost all of the key health claims made in yogurt globally are over-indexed in US yogurt NPD. </a:t>
            </a:r>
          </a:p>
          <a:p>
            <a:pPr marL="171450" marR="0" lvl="0" indent="-171450" algn="l" defTabSz="914400" rtl="0" eaLnBrk="1" fontAlgn="auto" latinLnBrk="0" hangingPunct="1">
              <a:lnSpc>
                <a:spcPts val="1600"/>
              </a:lnSpc>
              <a:spcBef>
                <a:spcPct val="0"/>
              </a:spcBef>
              <a:spcAft>
                <a:spcPct val="0"/>
              </a:spcAft>
              <a:buClr>
                <a:srgbClr val="E25303"/>
              </a:buClr>
              <a:buSzTx/>
              <a:buFont typeface="Arial" panose="020B0604020202020204" pitchFamily="34" charset="0"/>
              <a:buChar char="•"/>
              <a:defRPr/>
            </a:pPr>
            <a:r>
              <a:rPr kumimoji="0" lang="en-US" sz="1200" b="0" i="0" u="none" strike="noStrike" kern="1200" cap="none" spc="0" normalizeH="0" baseline="0" noProof="0" dirty="0">
                <a:ln>
                  <a:noFill/>
                </a:ln>
                <a:solidFill>
                  <a:srgbClr val="555555"/>
                </a:solidFill>
                <a:effectLst/>
                <a:uLnTx/>
                <a:uFillTx/>
                <a:latin typeface="Arial" panose="020B0604020202020204" pitchFamily="34" charset="0"/>
                <a:ea typeface="+mn-ea"/>
                <a:cs typeface="Arial" panose="020B0604020202020204" pitchFamily="34" charset="0"/>
              </a:rPr>
              <a:t>The only exception is No Added Sugar; sugar </a:t>
            </a:r>
            <a:r>
              <a:rPr kumimoji="0" lang="en-US" sz="1200" b="0" i="0" u="none" strike="noStrike" kern="1200" cap="none" spc="0" normalizeH="0" baseline="0" noProof="0" dirty="0" err="1">
                <a:ln>
                  <a:noFill/>
                </a:ln>
                <a:solidFill>
                  <a:srgbClr val="555555"/>
                </a:solidFill>
                <a:effectLst/>
                <a:uLnTx/>
                <a:uFillTx/>
                <a:latin typeface="Arial" panose="020B0604020202020204" pitchFamily="34" charset="0"/>
                <a:ea typeface="+mn-ea"/>
                <a:cs typeface="Arial" panose="020B0604020202020204" pitchFamily="34" charset="0"/>
              </a:rPr>
              <a:t>clai,s</a:t>
            </a:r>
            <a:r>
              <a:rPr kumimoji="0" lang="en-US" sz="1200" b="0" i="0" u="none" strike="noStrike" kern="1200" cap="none" spc="0" normalizeH="0" baseline="0" noProof="0" dirty="0">
                <a:ln>
                  <a:noFill/>
                </a:ln>
                <a:solidFill>
                  <a:srgbClr val="555555"/>
                </a:solidFill>
                <a:effectLst/>
                <a:uLnTx/>
                <a:uFillTx/>
                <a:latin typeface="Arial" panose="020B0604020202020204" pitchFamily="34" charset="0"/>
                <a:ea typeface="+mn-ea"/>
                <a:cs typeface="Arial" panose="020B0604020202020204" pitchFamily="34" charset="0"/>
              </a:rPr>
              <a:t> are significantly under-represented in the US; unlike in other markets, US companies are more likely to be focusing on fat reduction than sugar reduction.</a:t>
            </a:r>
          </a:p>
          <a:p>
            <a:pPr marL="228600" marR="0" lvl="0" indent="-228600" algn="l" defTabSz="914400" rtl="0" eaLnBrk="1" fontAlgn="auto" latinLnBrk="0" hangingPunct="1">
              <a:lnSpc>
                <a:spcPts val="1600"/>
              </a:lnSpc>
              <a:spcBef>
                <a:spcPct val="0"/>
              </a:spcBef>
              <a:spcAft>
                <a:spcPct val="0"/>
              </a:spcAft>
              <a:buClr>
                <a:srgbClr val="E25303"/>
              </a:buClr>
              <a:buSzTx/>
              <a:buFont typeface="Arial" panose="020B0604020202020204" pitchFamily="34" charset="0"/>
              <a:buChar char="•"/>
              <a:defRPr/>
            </a:pPr>
            <a:r>
              <a:rPr kumimoji="0" lang="en-US" sz="1200" b="0" i="0" u="none" strike="noStrike" kern="1200" cap="none" spc="0" normalizeH="0" baseline="0" noProof="0" dirty="0">
                <a:ln>
                  <a:noFill/>
                </a:ln>
                <a:solidFill>
                  <a:srgbClr val="555555"/>
                </a:solidFill>
                <a:effectLst/>
                <a:uLnTx/>
                <a:uFillTx/>
                <a:latin typeface="Arial" panose="020B0604020202020204" pitchFamily="34" charset="0"/>
                <a:ea typeface="+mn-ea"/>
                <a:cs typeface="Arial" panose="020B0604020202020204" pitchFamily="34" charset="0"/>
              </a:rPr>
              <a:t>Protein intake continues to be a key trend in the US, and yogurt has consistently been a key category for high protein products to be marketed. This has driven interest and demand in Greek yogurt and more recently Icelandic </a:t>
            </a:r>
            <a:r>
              <a:rPr kumimoji="0" lang="en-US" sz="1200" b="0" i="0" u="none" strike="noStrike" kern="1200" cap="none" spc="0" normalizeH="0" baseline="0" noProof="0" dirty="0" err="1">
                <a:ln>
                  <a:noFill/>
                </a:ln>
                <a:solidFill>
                  <a:srgbClr val="555555"/>
                </a:solidFill>
                <a:effectLst/>
                <a:uLnTx/>
                <a:uFillTx/>
                <a:latin typeface="Arial" panose="020B0604020202020204" pitchFamily="34" charset="0"/>
                <a:ea typeface="+mn-ea"/>
                <a:cs typeface="Arial" panose="020B0604020202020204" pitchFamily="34" charset="0"/>
              </a:rPr>
              <a:t>skyr</a:t>
            </a:r>
            <a:r>
              <a:rPr kumimoji="0" lang="en-US" sz="1200" b="0" i="0" u="none" strike="noStrike" kern="1200" cap="none" spc="0" normalizeH="0" baseline="0" noProof="0" dirty="0">
                <a:ln>
                  <a:noFill/>
                </a:ln>
                <a:solidFill>
                  <a:srgbClr val="555555"/>
                </a:solidFill>
                <a:effectLst/>
                <a:uLnTx/>
                <a:uFillTx/>
                <a:latin typeface="Arial" panose="020B0604020202020204" pitchFamily="34" charset="0"/>
                <a:ea typeface="+mn-ea"/>
                <a:cs typeface="Arial" panose="020B0604020202020204" pitchFamily="34" charset="0"/>
              </a:rPr>
              <a:t> yogurt, both of which have naturally higher levels of protein than standard yogurts.</a:t>
            </a:r>
          </a:p>
          <a:p>
            <a:pPr marL="228600" marR="0" lvl="0" indent="-228600" algn="l" defTabSz="914400" rtl="0" eaLnBrk="1" fontAlgn="auto" latinLnBrk="0" hangingPunct="1">
              <a:lnSpc>
                <a:spcPts val="1600"/>
              </a:lnSpc>
              <a:spcBef>
                <a:spcPct val="0"/>
              </a:spcBef>
              <a:spcAft>
                <a:spcPct val="0"/>
              </a:spcAft>
              <a:buClr>
                <a:srgbClr val="E25303"/>
              </a:buClr>
              <a:buSzTx/>
              <a:buFont typeface="Arial" panose="020B0604020202020204" pitchFamily="34" charset="0"/>
              <a:buChar char="•"/>
              <a:tabLst/>
              <a:defRPr/>
            </a:pPr>
            <a:r>
              <a:rPr lang="en-US" sz="1800" dirty="0">
                <a:effectLst/>
                <a:latin typeface="Calibri" panose="020F0502020204030204" pitchFamily="34" charset="0"/>
                <a:ea typeface="Times New Roman" panose="02020603050405020304" pitchFamily="18" charset="0"/>
              </a:rPr>
              <a:t>One reason that </a:t>
            </a:r>
            <a:r>
              <a:rPr lang="en-US" sz="1800" b="1" dirty="0">
                <a:effectLst/>
                <a:latin typeface="Calibri" panose="020F0502020204030204" pitchFamily="34" charset="0"/>
                <a:ea typeface="Times New Roman" panose="02020603050405020304" pitchFamily="18" charset="0"/>
              </a:rPr>
              <a:t>alternative dairy </a:t>
            </a:r>
            <a:r>
              <a:rPr lang="en-US" sz="1800" dirty="0">
                <a:effectLst/>
                <a:latin typeface="Calibri" panose="020F0502020204030204" pitchFamily="34" charset="0"/>
                <a:ea typeface="Times New Roman" panose="02020603050405020304" pitchFamily="18" charset="0"/>
              </a:rPr>
              <a:t>is gaining ground at a time when Yogurt growth has been dampened a bit by inflation could be the benefits/claims that it capitalizes on. </a:t>
            </a:r>
            <a:r>
              <a:rPr lang="en-US" sz="1800" dirty="0" err="1">
                <a:effectLst/>
                <a:latin typeface="Calibri" panose="020F0502020204030204" pitchFamily="34" charset="0"/>
                <a:ea typeface="Times New Roman" panose="02020603050405020304" pitchFamily="18" charset="0"/>
              </a:rPr>
              <a:t>eg</a:t>
            </a:r>
            <a:r>
              <a:rPr lang="en-US" sz="1800" dirty="0">
                <a:effectLst/>
                <a:latin typeface="Calibri" panose="020F0502020204030204" pitchFamily="34" charset="0"/>
                <a:ea typeface="Times New Roman" panose="02020603050405020304" pitchFamily="18" charset="0"/>
              </a:rPr>
              <a:t> Immunity,  Digestive-Gut health</a:t>
            </a:r>
          </a:p>
          <a:p>
            <a:pPr marL="0" marR="0" lvl="0" indent="0" algn="l" defTabSz="914400" rtl="0" eaLnBrk="1" fontAlgn="auto" latinLnBrk="0" hangingPunct="1">
              <a:lnSpc>
                <a:spcPts val="1600"/>
              </a:lnSpc>
              <a:spcBef>
                <a:spcPct val="0"/>
              </a:spcBef>
              <a:spcAft>
                <a:spcPct val="0"/>
              </a:spcAft>
              <a:buClr>
                <a:srgbClr val="E25303"/>
              </a:buClr>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79B87BD9-2CFB-475D-AFFE-EDFC6BA387E4}" type="slidenum">
              <a:rPr lang="en-US" smtClean="0"/>
              <a:t>15</a:t>
            </a:fld>
            <a:endParaRPr lang="en-US"/>
          </a:p>
        </p:txBody>
      </p:sp>
    </p:spTree>
    <p:extLst>
      <p:ext uri="{BB962C8B-B14F-4D97-AF65-F5344CB8AC3E}">
        <p14:creationId xmlns:p14="http://schemas.microsoft.com/office/powerpoint/2010/main" val="2346221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0F2741"/>
                </a:solidFill>
                <a:effectLst/>
                <a:latin typeface="Lato" panose="020F0502020204030203" pitchFamily="34" charset="0"/>
              </a:rPr>
              <a:t>Dietary fiber continues to be on-trend, with health-conscious consumers seeking tailored convenience. Not only is fiber intake linked to gut health but it is increasingly associated with general wellbeing as well as improved immunity, and mental health, backed by both science and consumers. </a:t>
            </a:r>
          </a:p>
          <a:p>
            <a:pPr marL="171450" indent="-171450">
              <a:buFont typeface="Arial" panose="020B0604020202020204" pitchFamily="34" charset="0"/>
              <a:buChar char="•"/>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Fiber is of course a natural fit for yogurt with inclusions like fruit. </a:t>
            </a:r>
            <a:endParaRPr lang="en-US" b="0" i="0" dirty="0">
              <a:solidFill>
                <a:srgbClr val="0F2741"/>
              </a:solidFill>
              <a:effectLst/>
              <a:latin typeface="Lato" panose="020F050202020403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Fiber claims in 13% Drinking </a:t>
            </a:r>
            <a:r>
              <a:rPr lang="en-US" dirty="0" err="1"/>
              <a:t>Yog</a:t>
            </a:r>
            <a:r>
              <a:rPr lang="en-US" dirty="0"/>
              <a:t> / Fermented beverages, 7% </a:t>
            </a:r>
            <a:r>
              <a:rPr lang="en-US" dirty="0" err="1"/>
              <a:t>spoonable</a:t>
            </a:r>
            <a:r>
              <a:rPr lang="en-US" dirty="0"/>
              <a:t> Non-Dairy </a:t>
            </a:r>
            <a:r>
              <a:rPr lang="en-US" dirty="0" err="1"/>
              <a:t>Yog</a:t>
            </a:r>
            <a:r>
              <a:rPr lang="en-US" dirty="0"/>
              <a:t>, 2% </a:t>
            </a:r>
            <a:r>
              <a:rPr lang="en-US" dirty="0" err="1"/>
              <a:t>Spoonable</a:t>
            </a:r>
            <a:r>
              <a:rPr lang="en-US" dirty="0"/>
              <a:t> dairy </a:t>
            </a:r>
            <a:r>
              <a:rPr lang="en-US" dirty="0" err="1"/>
              <a:t>yog</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9B87BD9-2CFB-475D-AFFE-EDFC6BA387E4}" type="slidenum">
              <a:rPr lang="en-US" smtClean="0"/>
              <a:t>18</a:t>
            </a:fld>
            <a:endParaRPr lang="en-US"/>
          </a:p>
        </p:txBody>
      </p:sp>
    </p:spTree>
    <p:extLst>
      <p:ext uri="{BB962C8B-B14F-4D97-AF65-F5344CB8AC3E}">
        <p14:creationId xmlns:p14="http://schemas.microsoft.com/office/powerpoint/2010/main" val="412667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Bef>
                <a:spcPct val="0"/>
              </a:spcBef>
            </a:pPr>
            <a:endParaRPr lang="en-US" dirty="0"/>
          </a:p>
          <a:p>
            <a:pPr>
              <a:lnSpc>
                <a:spcPts val="1600"/>
              </a:lnSpc>
              <a:spcBef>
                <a:spcPct val="0"/>
              </a:spcBef>
            </a:pPr>
            <a:r>
              <a:rPr lang="en-US" b="1" dirty="0">
                <a:solidFill>
                  <a:schemeClr val="bg2">
                    <a:lumMod val="100000"/>
                  </a:schemeClr>
                </a:solidFill>
              </a:rPr>
              <a:t>Fruit flavors are the most popular flavors</a:t>
            </a:r>
            <a:r>
              <a:rPr lang="en-US" dirty="0"/>
              <a:t>,</a:t>
            </a:r>
            <a:r>
              <a:rPr lang="en-US" dirty="0">
                <a:solidFill>
                  <a:schemeClr val="tx1">
                    <a:lumMod val="100000"/>
                  </a:schemeClr>
                </a:solidFill>
              </a:rPr>
              <a:t> </a:t>
            </a:r>
            <a:r>
              <a:rPr lang="en-US" dirty="0">
                <a:solidFill>
                  <a:srgbClr val="555555"/>
                </a:solidFill>
              </a:rPr>
              <a:t>but popularity is changing. Banana has declined while mango has increased</a:t>
            </a:r>
            <a:endParaRPr lang="en-US" dirty="0"/>
          </a:p>
        </p:txBody>
      </p:sp>
      <p:sp>
        <p:nvSpPr>
          <p:cNvPr id="4" name="Slide Number Placeholder 3"/>
          <p:cNvSpPr>
            <a:spLocks noGrp="1"/>
          </p:cNvSpPr>
          <p:nvPr>
            <p:ph type="sldNum" sz="quarter" idx="5"/>
          </p:nvPr>
        </p:nvSpPr>
        <p:spPr/>
        <p:txBody>
          <a:bodyPr/>
          <a:lstStyle/>
          <a:p>
            <a:fld id="{79B87BD9-2CFB-475D-AFFE-EDFC6BA387E4}" type="slidenum">
              <a:rPr lang="en-US" smtClean="0"/>
              <a:t>21</a:t>
            </a:fld>
            <a:endParaRPr lang="en-US"/>
          </a:p>
        </p:txBody>
      </p:sp>
    </p:spTree>
    <p:extLst>
      <p:ext uri="{BB962C8B-B14F-4D97-AF65-F5344CB8AC3E}">
        <p14:creationId xmlns:p14="http://schemas.microsoft.com/office/powerpoint/2010/main" val="2318490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effectLst/>
                <a:latin typeface="+mn-lt"/>
                <a:ea typeface="Times New Roman" panose="02020603050405020304" pitchFamily="18" charset="0"/>
              </a:rPr>
              <a:t>There is growing consumer interest in foods that boost immunity,  especially in beverages such as iced tea/kombucha.</a:t>
            </a:r>
            <a:r>
              <a:rPr lang="en-US" sz="1100" dirty="0">
                <a:solidFill>
                  <a:schemeClr val="bg1"/>
                </a:solidFill>
                <a:latin typeface="+mn-lt"/>
                <a:ea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effectLst/>
                <a:latin typeface="+mn-lt"/>
                <a:ea typeface="Times New Roman" panose="02020603050405020304" pitchFamily="18" charset="0"/>
              </a:rPr>
              <a:t>We’ll look at these and of course at examples of new yogurt items in this space.</a:t>
            </a:r>
            <a:endParaRPr lang="en-US" sz="1200" dirty="0">
              <a:solidFill>
                <a:schemeClr val="bg1"/>
              </a:solidFill>
              <a:effectLst/>
              <a:latin typeface="+mn-lt"/>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9B87BD9-2CFB-475D-AFFE-EDFC6BA387E4}" type="slidenum">
              <a:rPr lang="en-US" smtClean="0"/>
              <a:t>23</a:t>
            </a:fld>
            <a:endParaRPr lang="en-US"/>
          </a:p>
        </p:txBody>
      </p:sp>
    </p:spTree>
    <p:extLst>
      <p:ext uri="{BB962C8B-B14F-4D97-AF65-F5344CB8AC3E}">
        <p14:creationId xmlns:p14="http://schemas.microsoft.com/office/powerpoint/2010/main" val="3583192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nl-NL"/>
          </a:p>
        </p:txBody>
      </p:sp>
      <p:sp>
        <p:nvSpPr>
          <p:cNvPr id="4" name="Slide Number Placeholder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79B87BD9-2CFB-475D-AFFE-EDFC6BA387E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640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F&amp;B product launches with immune health related claims have remained on a steady path over the last 5 years.</a:t>
            </a:r>
          </a:p>
        </p:txBody>
      </p:sp>
      <p:sp>
        <p:nvSpPr>
          <p:cNvPr id="4" name="Slide Number Placeholder 3"/>
          <p:cNvSpPr>
            <a:spLocks noGrp="1"/>
          </p:cNvSpPr>
          <p:nvPr>
            <p:ph type="sldNum" sz="quarter" idx="5"/>
          </p:nvPr>
        </p:nvSpPr>
        <p:spPr/>
        <p:txBody>
          <a:bodyPr/>
          <a:lstStyle/>
          <a:p>
            <a:fld id="{79B87BD9-2CFB-475D-AFFE-EDFC6BA387E4}" type="slidenum">
              <a:rPr lang="en-US" smtClean="0"/>
              <a:t>25</a:t>
            </a:fld>
            <a:endParaRPr lang="en-US"/>
          </a:p>
        </p:txBody>
      </p:sp>
    </p:spTree>
    <p:extLst>
      <p:ext uri="{BB962C8B-B14F-4D97-AF65-F5344CB8AC3E}">
        <p14:creationId xmlns:p14="http://schemas.microsoft.com/office/powerpoint/2010/main" val="1098346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Carbonated water: effective against gastrointestinal symptoms</a:t>
            </a:r>
          </a:p>
        </p:txBody>
      </p:sp>
      <p:sp>
        <p:nvSpPr>
          <p:cNvPr id="4" name="Slide Number Placeholder 3"/>
          <p:cNvSpPr>
            <a:spLocks noGrp="1"/>
          </p:cNvSpPr>
          <p:nvPr>
            <p:ph type="sldNum" sz="quarter" idx="5"/>
          </p:nvPr>
        </p:nvSpPr>
        <p:spPr/>
        <p:txBody>
          <a:bodyPr/>
          <a:lstStyle/>
          <a:p>
            <a:fld id="{79B87BD9-2CFB-475D-AFFE-EDFC6BA387E4}" type="slidenum">
              <a:rPr lang="en-US" smtClean="0"/>
              <a:t>28</a:t>
            </a:fld>
            <a:endParaRPr lang="en-US"/>
          </a:p>
        </p:txBody>
      </p:sp>
    </p:spTree>
    <p:extLst>
      <p:ext uri="{BB962C8B-B14F-4D97-AF65-F5344CB8AC3E}">
        <p14:creationId xmlns:p14="http://schemas.microsoft.com/office/powerpoint/2010/main" val="3203985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87BD9-2CFB-475D-AFFE-EDFC6BA387E4}" type="slidenum">
              <a:rPr kumimoji="0" lang="en-US" sz="1200" b="0" i="0" u="none" strike="noStrike" kern="1200" cap="none" spc="0" normalizeH="0" baseline="0" noProof="0" smtClean="0">
                <a:ln>
                  <a:noFill/>
                </a:ln>
                <a:solidFill>
                  <a:prstClr val="black"/>
                </a:solidFill>
                <a:effectLst/>
                <a:uLnTx/>
                <a:uFillTx/>
                <a:latin typeface="Calibri" panose="020F0502020204030204"/>
                <a:cs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3251463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79B87BD9-2CFB-475D-AFFE-EDFC6BA387E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5960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rPr>
              <a:t>We won’t be in this downward facing economy for very long.    </a:t>
            </a:r>
            <a:r>
              <a:rPr lang="en-US" sz="1200" dirty="0" err="1">
                <a:effectLst/>
                <a:latin typeface="Calibri" panose="020F0502020204030204" pitchFamily="34" charset="0"/>
                <a:ea typeface="Times New Roman" panose="02020603050405020304" pitchFamily="18" charset="0"/>
              </a:rPr>
              <a:t>Yog</a:t>
            </a:r>
            <a:r>
              <a:rPr lang="en-US" sz="1200" dirty="0">
                <a:effectLst/>
                <a:latin typeface="Calibri" panose="020F0502020204030204" pitchFamily="34" charset="0"/>
                <a:ea typeface="Times New Roman" panose="02020603050405020304" pitchFamily="18" charset="0"/>
              </a:rPr>
              <a:t> GREW during Covid.   Can grow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rPr>
              <a:t>So where can yogurt potentially expand?   Where is dairy </a:t>
            </a:r>
            <a:r>
              <a:rPr lang="en-US" sz="1200" dirty="0" err="1">
                <a:effectLst/>
                <a:latin typeface="Calibri" panose="020F0502020204030204" pitchFamily="34" charset="0"/>
                <a:ea typeface="Times New Roman" panose="02020603050405020304" pitchFamily="18" charset="0"/>
              </a:rPr>
              <a:t>yog</a:t>
            </a:r>
            <a:r>
              <a:rPr lang="en-US" sz="1200" dirty="0">
                <a:effectLst/>
                <a:latin typeface="Calibri" panose="020F0502020204030204" pitchFamily="34" charset="0"/>
                <a:ea typeface="Times New Roman" panose="02020603050405020304" pitchFamily="18" charset="0"/>
              </a:rPr>
              <a:t> going in the next 5 </a:t>
            </a:r>
            <a:r>
              <a:rPr lang="en-US" sz="1200" dirty="0" err="1">
                <a:effectLst/>
                <a:latin typeface="Calibri" panose="020F0502020204030204" pitchFamily="34" charset="0"/>
                <a:ea typeface="Times New Roman" panose="02020603050405020304" pitchFamily="18" charset="0"/>
              </a:rPr>
              <a:t>yrs</a:t>
            </a:r>
            <a:r>
              <a:rPr lang="en-US" sz="1200" dirty="0">
                <a:effectLst/>
                <a:latin typeface="Calibri" panose="020F0502020204030204" pitchFamily="34" charset="0"/>
                <a:ea typeface="Times New Roman" panose="02020603050405020304" pitchFamily="18" charset="0"/>
              </a:rPr>
              <a:t>?   Where are the opportunities in the next 5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Some growth opportunities that we’ve looked at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FLAVOR: WE’VE seen today how much </a:t>
            </a:r>
            <a:r>
              <a:rPr lang="en-US" dirty="0"/>
              <a:t>Flavor influences purchasing behavior </a:t>
            </a: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555555"/>
                </a:solidFill>
                <a:latin typeface="Calibri" panose="020F0502020204030204" pitchFamily="34" charset="0"/>
                <a:cs typeface="Calibri" panose="020F0502020204030204" pitchFamily="34" charset="0"/>
              </a:rPr>
              <a:t>SUGAR REDUCTION    The US yogurt category has primarily been focused on fat reduction, with half of all yogurts launched in the past year having a low/no/reduced fat claim. However, US yogurt companies perhaps also need to start looking at sugar reduction, as has been the case in other markets around the world.</a:t>
            </a:r>
            <a:r>
              <a:rPr lang="en-US" sz="1200" dirty="0">
                <a:effectLst/>
                <a:latin typeface="Calibri" panose="020F0502020204030204" pitchFamily="34" charset="0"/>
                <a:ea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79B87BD9-2CFB-475D-AFFE-EDFC6BA387E4}" type="slidenum">
              <a:rPr lang="en-US" smtClean="0"/>
              <a:t>32</a:t>
            </a:fld>
            <a:endParaRPr lang="en-US"/>
          </a:p>
        </p:txBody>
      </p:sp>
    </p:spTree>
    <p:extLst>
      <p:ext uri="{BB962C8B-B14F-4D97-AF65-F5344CB8AC3E}">
        <p14:creationId xmlns:p14="http://schemas.microsoft.com/office/powerpoint/2010/main" val="3525089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685800" y="1143000"/>
            <a:ext cx="5486400" cy="3086100"/>
          </a:xfrm>
        </p:spPr>
      </p:sp>
      <p:sp>
        <p:nvSpPr>
          <p:cNvPr id="3" name="Notes Placeholder 2"/>
          <p:cNvSpPr>
            <a:spLocks noGrp="1"/>
          </p:cNvSpPr>
          <p:nvPr>
            <p:ph type="body" idx="1"/>
            <p:custDataLst>
              <p:tags r:id="rId2"/>
            </p:custDataLst>
          </p:nvPr>
        </p:nvSpPr>
        <p:spPr/>
        <p:txBody>
          <a:bodyPr/>
          <a:lstStyle/>
          <a:p>
            <a:endParaRPr lang="en-MT"/>
          </a:p>
        </p:txBody>
      </p:sp>
      <p:sp>
        <p:nvSpPr>
          <p:cNvPr id="4" name="Slide Number Placeholder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AB12BD-7365-44E3-A91A-C48955BC428D}" type="slidenum">
              <a:rPr kumimoji="0" lang="en-GB" sz="1200" b="0" i="0" u="none" strike="noStrike" kern="1200" cap="none" spc="0" normalizeH="0" baseline="0" noProof="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1145798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dirty="0"/>
          </a:p>
        </p:txBody>
      </p:sp>
      <p:sp>
        <p:nvSpPr>
          <p:cNvPr id="4" name="Slide Number Placeholder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79B87BD9-2CFB-475D-AFFE-EDFC6BA387E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9842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9B87BD9-2CFB-475D-AFFE-EDFC6BA387E4}" type="slidenum">
              <a:rPr lang="en-US" smtClean="0"/>
              <a:t>4</a:t>
            </a:fld>
            <a:endParaRPr lang="en-US"/>
          </a:p>
        </p:txBody>
      </p:sp>
    </p:spTree>
    <p:extLst>
      <p:ext uri="{BB962C8B-B14F-4D97-AF65-F5344CB8AC3E}">
        <p14:creationId xmlns:p14="http://schemas.microsoft.com/office/powerpoint/2010/main" val="2911737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79B87BD9-2CFB-475D-AFFE-EDFC6BA387E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5960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Bef>
                <a:spcPct val="0"/>
              </a:spcBef>
            </a:pPr>
            <a:endParaRPr lang="en-US" dirty="0">
              <a:solidFill>
                <a:srgbClr val="555555"/>
              </a:solidFill>
            </a:endParaRPr>
          </a:p>
          <a:p>
            <a:endParaRPr lang="en-US" dirty="0"/>
          </a:p>
        </p:txBody>
      </p:sp>
      <p:sp>
        <p:nvSpPr>
          <p:cNvPr id="4" name="Slide Number Placeholder 3"/>
          <p:cNvSpPr>
            <a:spLocks noGrp="1"/>
          </p:cNvSpPr>
          <p:nvPr>
            <p:ph type="sldNum" sz="quarter" idx="5"/>
          </p:nvPr>
        </p:nvSpPr>
        <p:spPr/>
        <p:txBody>
          <a:bodyPr/>
          <a:lstStyle/>
          <a:p>
            <a:fld id="{79B87BD9-2CFB-475D-AFFE-EDFC6BA387E4}" type="slidenum">
              <a:rPr lang="en-US" smtClean="0"/>
              <a:t>6</a:t>
            </a:fld>
            <a:endParaRPr lang="en-US"/>
          </a:p>
        </p:txBody>
      </p:sp>
    </p:spTree>
    <p:extLst>
      <p:ext uri="{BB962C8B-B14F-4D97-AF65-F5344CB8AC3E}">
        <p14:creationId xmlns:p14="http://schemas.microsoft.com/office/powerpoint/2010/main" val="2908181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Bef>
                <a:spcPct val="0"/>
              </a:spcBef>
            </a:pPr>
            <a:endParaRPr lang="en-US" dirty="0"/>
          </a:p>
          <a:p>
            <a:pPr marL="0" marR="0" lvl="0" indent="0" algn="l" defTabSz="914400" rtl="0" eaLnBrk="1" fontAlgn="auto" latinLnBrk="0" hangingPunct="1">
              <a:lnSpc>
                <a:spcPts val="1600"/>
              </a:lnSpc>
              <a:spcBef>
                <a:spcPct val="0"/>
              </a:spcBef>
              <a:spcAft>
                <a:spcPts val="0"/>
              </a:spcAft>
              <a:buClrTx/>
              <a:buSzTx/>
              <a:buFontTx/>
              <a:buNone/>
              <a:tabLst/>
              <a:defRPr/>
            </a:pPr>
            <a:r>
              <a:rPr lang="en-US" b="1" dirty="0">
                <a:solidFill>
                  <a:schemeClr val="bg2">
                    <a:lumMod val="100000"/>
                  </a:schemeClr>
                </a:solidFill>
              </a:rPr>
              <a:t>Health and taste drives consumption </a:t>
            </a:r>
            <a:r>
              <a:rPr lang="en-US" dirty="0">
                <a:solidFill>
                  <a:srgbClr val="555555"/>
                </a:solidFill>
              </a:rPr>
              <a:t>of yogurt in the US. The majority of Americans maintaining consumption, but</a:t>
            </a:r>
            <a:r>
              <a:rPr lang="en-US" dirty="0"/>
              <a:t> </a:t>
            </a:r>
            <a:r>
              <a:rPr lang="en-US" b="1" dirty="0">
                <a:solidFill>
                  <a:schemeClr val="bg2">
                    <a:lumMod val="100000"/>
                  </a:schemeClr>
                </a:solidFill>
              </a:rPr>
              <a:t>1 in 5 are increasing consumption</a:t>
            </a:r>
            <a:r>
              <a:rPr lang="en-US" dirty="0"/>
              <a:t>.</a:t>
            </a:r>
          </a:p>
          <a:p>
            <a:endParaRPr lang="en-US" dirty="0"/>
          </a:p>
        </p:txBody>
      </p:sp>
      <p:sp>
        <p:nvSpPr>
          <p:cNvPr id="4" name="Slide Number Placeholder 3"/>
          <p:cNvSpPr>
            <a:spLocks noGrp="1"/>
          </p:cNvSpPr>
          <p:nvPr>
            <p:ph type="sldNum" sz="quarter" idx="5"/>
          </p:nvPr>
        </p:nvSpPr>
        <p:spPr/>
        <p:txBody>
          <a:bodyPr/>
          <a:lstStyle/>
          <a:p>
            <a:fld id="{79B87BD9-2CFB-475D-AFFE-EDFC6BA387E4}" type="slidenum">
              <a:rPr lang="en-US" smtClean="0"/>
              <a:t>7</a:t>
            </a:fld>
            <a:endParaRPr lang="en-US"/>
          </a:p>
        </p:txBody>
      </p:sp>
    </p:spTree>
    <p:extLst>
      <p:ext uri="{BB962C8B-B14F-4D97-AF65-F5344CB8AC3E}">
        <p14:creationId xmlns:p14="http://schemas.microsoft.com/office/powerpoint/2010/main" val="2398054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Bef>
                <a:spcPct val="0"/>
              </a:spcBef>
            </a:pPr>
            <a:endParaRPr lang="en-US" dirty="0"/>
          </a:p>
          <a:p>
            <a:endParaRPr lang="en-US" dirty="0"/>
          </a:p>
        </p:txBody>
      </p:sp>
      <p:sp>
        <p:nvSpPr>
          <p:cNvPr id="4" name="Slide Number Placeholder 3"/>
          <p:cNvSpPr>
            <a:spLocks noGrp="1"/>
          </p:cNvSpPr>
          <p:nvPr>
            <p:ph type="sldNum" sz="quarter" idx="5"/>
          </p:nvPr>
        </p:nvSpPr>
        <p:spPr/>
        <p:txBody>
          <a:bodyPr/>
          <a:lstStyle/>
          <a:p>
            <a:fld id="{79B87BD9-2CFB-475D-AFFE-EDFC6BA387E4}" type="slidenum">
              <a:rPr lang="en-US" smtClean="0"/>
              <a:t>8</a:t>
            </a:fld>
            <a:endParaRPr lang="en-US"/>
          </a:p>
        </p:txBody>
      </p:sp>
    </p:spTree>
    <p:extLst>
      <p:ext uri="{BB962C8B-B14F-4D97-AF65-F5344CB8AC3E}">
        <p14:creationId xmlns:p14="http://schemas.microsoft.com/office/powerpoint/2010/main" val="1812562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B87BD9-2CFB-475D-AFFE-EDFC6BA387E4}" type="slidenum">
              <a:rPr lang="en-US" smtClean="0"/>
              <a:t>10</a:t>
            </a:fld>
            <a:endParaRPr lang="en-US"/>
          </a:p>
        </p:txBody>
      </p:sp>
    </p:spTree>
    <p:extLst>
      <p:ext uri="{BB962C8B-B14F-4D97-AF65-F5344CB8AC3E}">
        <p14:creationId xmlns:p14="http://schemas.microsoft.com/office/powerpoint/2010/main" val="16894889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112.xml"/><Relationship Id="rId13" Type="http://schemas.openxmlformats.org/officeDocument/2006/relationships/tags" Target="../tags/tag117.xml"/><Relationship Id="rId18" Type="http://schemas.openxmlformats.org/officeDocument/2006/relationships/image" Target="../media/image1.emf"/><Relationship Id="rId3" Type="http://schemas.openxmlformats.org/officeDocument/2006/relationships/tags" Target="../tags/tag107.xml"/><Relationship Id="rId7" Type="http://schemas.openxmlformats.org/officeDocument/2006/relationships/tags" Target="../tags/tag111.xml"/><Relationship Id="rId12" Type="http://schemas.openxmlformats.org/officeDocument/2006/relationships/tags" Target="../tags/tag116.xml"/><Relationship Id="rId17" Type="http://schemas.openxmlformats.org/officeDocument/2006/relationships/oleObject" Target="../embeddings/oleObject9.bin"/><Relationship Id="rId2" Type="http://schemas.openxmlformats.org/officeDocument/2006/relationships/tags" Target="../tags/tag106.xml"/><Relationship Id="rId16" Type="http://schemas.openxmlformats.org/officeDocument/2006/relationships/slideMaster" Target="../slideMasters/slideMaster2.xml"/><Relationship Id="rId1" Type="http://schemas.openxmlformats.org/officeDocument/2006/relationships/tags" Target="../tags/tag105.xml"/><Relationship Id="rId6" Type="http://schemas.openxmlformats.org/officeDocument/2006/relationships/tags" Target="../tags/tag110.xml"/><Relationship Id="rId11" Type="http://schemas.openxmlformats.org/officeDocument/2006/relationships/tags" Target="../tags/tag115.xml"/><Relationship Id="rId5" Type="http://schemas.openxmlformats.org/officeDocument/2006/relationships/tags" Target="../tags/tag109.xml"/><Relationship Id="rId15" Type="http://schemas.openxmlformats.org/officeDocument/2006/relationships/tags" Target="../tags/tag119.xml"/><Relationship Id="rId10" Type="http://schemas.openxmlformats.org/officeDocument/2006/relationships/tags" Target="../tags/tag114.xml"/><Relationship Id="rId4" Type="http://schemas.openxmlformats.org/officeDocument/2006/relationships/tags" Target="../tags/tag108.xml"/><Relationship Id="rId9" Type="http://schemas.openxmlformats.org/officeDocument/2006/relationships/tags" Target="../tags/tag113.xml"/><Relationship Id="rId14" Type="http://schemas.openxmlformats.org/officeDocument/2006/relationships/tags" Target="../tags/tag118.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127.xml"/><Relationship Id="rId13" Type="http://schemas.openxmlformats.org/officeDocument/2006/relationships/tags" Target="../tags/tag132.xml"/><Relationship Id="rId18" Type="http://schemas.openxmlformats.org/officeDocument/2006/relationships/slideMaster" Target="../slideMasters/slideMaster2.xml"/><Relationship Id="rId3" Type="http://schemas.openxmlformats.org/officeDocument/2006/relationships/tags" Target="../tags/tag122.xml"/><Relationship Id="rId7" Type="http://schemas.openxmlformats.org/officeDocument/2006/relationships/tags" Target="../tags/tag126.xml"/><Relationship Id="rId12" Type="http://schemas.openxmlformats.org/officeDocument/2006/relationships/tags" Target="../tags/tag131.xml"/><Relationship Id="rId17" Type="http://schemas.openxmlformats.org/officeDocument/2006/relationships/tags" Target="../tags/tag136.xml"/><Relationship Id="rId2" Type="http://schemas.openxmlformats.org/officeDocument/2006/relationships/tags" Target="../tags/tag121.xml"/><Relationship Id="rId16" Type="http://schemas.openxmlformats.org/officeDocument/2006/relationships/tags" Target="../tags/tag135.xml"/><Relationship Id="rId20" Type="http://schemas.openxmlformats.org/officeDocument/2006/relationships/image" Target="../media/image1.emf"/><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tags" Target="../tags/tag130.xml"/><Relationship Id="rId5" Type="http://schemas.openxmlformats.org/officeDocument/2006/relationships/tags" Target="../tags/tag124.xml"/><Relationship Id="rId15" Type="http://schemas.openxmlformats.org/officeDocument/2006/relationships/tags" Target="../tags/tag134.xml"/><Relationship Id="rId10" Type="http://schemas.openxmlformats.org/officeDocument/2006/relationships/tags" Target="../tags/tag129.xml"/><Relationship Id="rId19" Type="http://schemas.openxmlformats.org/officeDocument/2006/relationships/oleObject" Target="../embeddings/oleObject10.bin"/><Relationship Id="rId4" Type="http://schemas.openxmlformats.org/officeDocument/2006/relationships/tags" Target="../tags/tag123.xml"/><Relationship Id="rId9" Type="http://schemas.openxmlformats.org/officeDocument/2006/relationships/tags" Target="../tags/tag128.xml"/><Relationship Id="rId14" Type="http://schemas.openxmlformats.org/officeDocument/2006/relationships/tags" Target="../tags/tag133.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144.xml"/><Relationship Id="rId3" Type="http://schemas.openxmlformats.org/officeDocument/2006/relationships/tags" Target="../tags/tag139.xml"/><Relationship Id="rId7" Type="http://schemas.openxmlformats.org/officeDocument/2006/relationships/tags" Target="../tags/tag143.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10" Type="http://schemas.openxmlformats.org/officeDocument/2006/relationships/slideMaster" Target="../slideMasters/slideMaster2.xml"/><Relationship Id="rId4" Type="http://schemas.openxmlformats.org/officeDocument/2006/relationships/tags" Target="../tags/tag140.xml"/><Relationship Id="rId9" Type="http://schemas.openxmlformats.org/officeDocument/2006/relationships/tags" Target="../tags/tag14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55.xml"/><Relationship Id="rId3" Type="http://schemas.openxmlformats.org/officeDocument/2006/relationships/tags" Target="../tags/tag150.xml"/><Relationship Id="rId7" Type="http://schemas.openxmlformats.org/officeDocument/2006/relationships/tags" Target="../tags/tag154.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tags" Target="../tags/tag153.xml"/><Relationship Id="rId5" Type="http://schemas.openxmlformats.org/officeDocument/2006/relationships/tags" Target="../tags/tag152.xml"/><Relationship Id="rId10" Type="http://schemas.openxmlformats.org/officeDocument/2006/relationships/slideMaster" Target="../slideMasters/slideMaster4.xml"/><Relationship Id="rId4" Type="http://schemas.openxmlformats.org/officeDocument/2006/relationships/tags" Target="../tags/tag151.xml"/><Relationship Id="rId9" Type="http://schemas.openxmlformats.org/officeDocument/2006/relationships/tags" Target="../tags/tag156.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 Id="rId4"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image" Target="../media/image1.emf"/><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oleObject" Target="../embeddings/oleObject3.bin"/><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slideMaster" Target="../slideMasters/slideMaster2.xml"/><Relationship Id="rId5" Type="http://schemas.openxmlformats.org/officeDocument/2006/relationships/tags" Target="../tags/tag29.xml"/><Relationship Id="rId10" Type="http://schemas.openxmlformats.org/officeDocument/2006/relationships/tags" Target="../tags/tag34.xml"/><Relationship Id="rId4" Type="http://schemas.openxmlformats.org/officeDocument/2006/relationships/tags" Target="../tags/tag28.xml"/><Relationship Id="rId9" Type="http://schemas.openxmlformats.org/officeDocument/2006/relationships/tags" Target="../tags/tag33.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42.xml"/><Relationship Id="rId13" Type="http://schemas.openxmlformats.org/officeDocument/2006/relationships/slideMaster" Target="../slideMasters/slideMaster2.xml"/><Relationship Id="rId3" Type="http://schemas.openxmlformats.org/officeDocument/2006/relationships/tags" Target="../tags/tag37.xml"/><Relationship Id="rId7" Type="http://schemas.openxmlformats.org/officeDocument/2006/relationships/tags" Target="../tags/tag41.xml"/><Relationship Id="rId12" Type="http://schemas.openxmlformats.org/officeDocument/2006/relationships/tags" Target="../tags/tag46.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tags" Target="../tags/tag45.xml"/><Relationship Id="rId5" Type="http://schemas.openxmlformats.org/officeDocument/2006/relationships/tags" Target="../tags/tag39.xml"/><Relationship Id="rId15" Type="http://schemas.openxmlformats.org/officeDocument/2006/relationships/image" Target="../media/image1.emf"/><Relationship Id="rId10" Type="http://schemas.openxmlformats.org/officeDocument/2006/relationships/tags" Target="../tags/tag44.xml"/><Relationship Id="rId4" Type="http://schemas.openxmlformats.org/officeDocument/2006/relationships/tags" Target="../tags/tag38.xml"/><Relationship Id="rId9" Type="http://schemas.openxmlformats.org/officeDocument/2006/relationships/tags" Target="../tags/tag43.xml"/><Relationship Id="rId14" Type="http://schemas.openxmlformats.org/officeDocument/2006/relationships/oleObject" Target="../embeddings/oleObject4.bin"/></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tags" Target="../tags/tag59.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tags" Target="../tags/tag58.xml"/><Relationship Id="rId17" Type="http://schemas.openxmlformats.org/officeDocument/2006/relationships/image" Target="../media/image1.emf"/><Relationship Id="rId2" Type="http://schemas.openxmlformats.org/officeDocument/2006/relationships/tags" Target="../tags/tag48.xml"/><Relationship Id="rId16" Type="http://schemas.openxmlformats.org/officeDocument/2006/relationships/oleObject" Target="../embeddings/oleObject5.bin"/><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tags" Target="../tags/tag57.xml"/><Relationship Id="rId5" Type="http://schemas.openxmlformats.org/officeDocument/2006/relationships/tags" Target="../tags/tag51.xml"/><Relationship Id="rId15" Type="http://schemas.openxmlformats.org/officeDocument/2006/relationships/slideMaster" Target="../slideMasters/slideMaster2.xml"/><Relationship Id="rId10" Type="http://schemas.openxmlformats.org/officeDocument/2006/relationships/tags" Target="../tags/tag56.xml"/><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tags" Target="../tags/tag60.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68.xml"/><Relationship Id="rId13" Type="http://schemas.openxmlformats.org/officeDocument/2006/relationships/tags" Target="../tags/tag73.xml"/><Relationship Id="rId3" Type="http://schemas.openxmlformats.org/officeDocument/2006/relationships/tags" Target="../tags/tag63.xml"/><Relationship Id="rId7" Type="http://schemas.openxmlformats.org/officeDocument/2006/relationships/tags" Target="../tags/tag67.xml"/><Relationship Id="rId12" Type="http://schemas.openxmlformats.org/officeDocument/2006/relationships/tags" Target="../tags/tag72.xml"/><Relationship Id="rId2" Type="http://schemas.openxmlformats.org/officeDocument/2006/relationships/tags" Target="../tags/tag62.xml"/><Relationship Id="rId16" Type="http://schemas.openxmlformats.org/officeDocument/2006/relationships/image" Target="../media/image1.emf"/><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tags" Target="../tags/tag71.xml"/><Relationship Id="rId5" Type="http://schemas.openxmlformats.org/officeDocument/2006/relationships/tags" Target="../tags/tag65.xml"/><Relationship Id="rId15" Type="http://schemas.openxmlformats.org/officeDocument/2006/relationships/oleObject" Target="../embeddings/oleObject6.bin"/><Relationship Id="rId10" Type="http://schemas.openxmlformats.org/officeDocument/2006/relationships/tags" Target="../tags/tag70.xml"/><Relationship Id="rId4" Type="http://schemas.openxmlformats.org/officeDocument/2006/relationships/tags" Target="../tags/tag64.xml"/><Relationship Id="rId9" Type="http://schemas.openxmlformats.org/officeDocument/2006/relationships/tags" Target="../tags/tag69.xml"/><Relationship Id="rId14"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81.xml"/><Relationship Id="rId13" Type="http://schemas.openxmlformats.org/officeDocument/2006/relationships/tags" Target="../tags/tag86.xml"/><Relationship Id="rId18" Type="http://schemas.openxmlformats.org/officeDocument/2006/relationships/image" Target="../media/image1.emf"/><Relationship Id="rId3" Type="http://schemas.openxmlformats.org/officeDocument/2006/relationships/tags" Target="../tags/tag76.xml"/><Relationship Id="rId7" Type="http://schemas.openxmlformats.org/officeDocument/2006/relationships/tags" Target="../tags/tag80.xml"/><Relationship Id="rId12" Type="http://schemas.openxmlformats.org/officeDocument/2006/relationships/tags" Target="../tags/tag85.xml"/><Relationship Id="rId17" Type="http://schemas.openxmlformats.org/officeDocument/2006/relationships/oleObject" Target="../embeddings/oleObject7.bin"/><Relationship Id="rId2" Type="http://schemas.openxmlformats.org/officeDocument/2006/relationships/tags" Target="../tags/tag75.xml"/><Relationship Id="rId16" Type="http://schemas.openxmlformats.org/officeDocument/2006/relationships/slideMaster" Target="../slideMasters/slideMaster2.xml"/><Relationship Id="rId1" Type="http://schemas.openxmlformats.org/officeDocument/2006/relationships/tags" Target="../tags/tag74.xml"/><Relationship Id="rId6" Type="http://schemas.openxmlformats.org/officeDocument/2006/relationships/tags" Target="../tags/tag79.xml"/><Relationship Id="rId11" Type="http://schemas.openxmlformats.org/officeDocument/2006/relationships/tags" Target="../tags/tag84.xml"/><Relationship Id="rId5" Type="http://schemas.openxmlformats.org/officeDocument/2006/relationships/tags" Target="../tags/tag78.xml"/><Relationship Id="rId15" Type="http://schemas.openxmlformats.org/officeDocument/2006/relationships/tags" Target="../tags/tag88.xml"/><Relationship Id="rId10" Type="http://schemas.openxmlformats.org/officeDocument/2006/relationships/tags" Target="../tags/tag83.xml"/><Relationship Id="rId4" Type="http://schemas.openxmlformats.org/officeDocument/2006/relationships/tags" Target="../tags/tag77.xml"/><Relationship Id="rId9" Type="http://schemas.openxmlformats.org/officeDocument/2006/relationships/tags" Target="../tags/tag82.xml"/><Relationship Id="rId14" Type="http://schemas.openxmlformats.org/officeDocument/2006/relationships/tags" Target="../tags/tag87.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96.xml"/><Relationship Id="rId13" Type="http://schemas.openxmlformats.org/officeDocument/2006/relationships/tags" Target="../tags/tag101.xml"/><Relationship Id="rId18" Type="http://schemas.openxmlformats.org/officeDocument/2006/relationships/oleObject" Target="../embeddings/oleObject8.bin"/><Relationship Id="rId3" Type="http://schemas.openxmlformats.org/officeDocument/2006/relationships/tags" Target="../tags/tag91.xml"/><Relationship Id="rId7" Type="http://schemas.openxmlformats.org/officeDocument/2006/relationships/tags" Target="../tags/tag95.xml"/><Relationship Id="rId12" Type="http://schemas.openxmlformats.org/officeDocument/2006/relationships/tags" Target="../tags/tag100.xml"/><Relationship Id="rId17" Type="http://schemas.openxmlformats.org/officeDocument/2006/relationships/slideMaster" Target="../slideMasters/slideMaster2.xml"/><Relationship Id="rId2" Type="http://schemas.openxmlformats.org/officeDocument/2006/relationships/tags" Target="../tags/tag90.xml"/><Relationship Id="rId16" Type="http://schemas.openxmlformats.org/officeDocument/2006/relationships/tags" Target="../tags/tag104.xml"/><Relationship Id="rId1" Type="http://schemas.openxmlformats.org/officeDocument/2006/relationships/tags" Target="../tags/tag89.xml"/><Relationship Id="rId6" Type="http://schemas.openxmlformats.org/officeDocument/2006/relationships/tags" Target="../tags/tag94.xml"/><Relationship Id="rId11" Type="http://schemas.openxmlformats.org/officeDocument/2006/relationships/tags" Target="../tags/tag99.xml"/><Relationship Id="rId5" Type="http://schemas.openxmlformats.org/officeDocument/2006/relationships/tags" Target="../tags/tag93.xml"/><Relationship Id="rId15" Type="http://schemas.openxmlformats.org/officeDocument/2006/relationships/tags" Target="../tags/tag103.xml"/><Relationship Id="rId10" Type="http://schemas.openxmlformats.org/officeDocument/2006/relationships/tags" Target="../tags/tag98.xml"/><Relationship Id="rId19" Type="http://schemas.openxmlformats.org/officeDocument/2006/relationships/image" Target="../media/image1.emf"/><Relationship Id="rId4" Type="http://schemas.openxmlformats.org/officeDocument/2006/relationships/tags" Target="../tags/tag92.xml"/><Relationship Id="rId9" Type="http://schemas.openxmlformats.org/officeDocument/2006/relationships/tags" Target="../tags/tag97.xml"/><Relationship Id="rId14" Type="http://schemas.openxmlformats.org/officeDocument/2006/relationships/tags" Target="../tags/tag10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8039C-05D6-404A-8FB3-40330475791F}"/>
              </a:ext>
            </a:extLst>
          </p:cNvPr>
          <p:cNvSpPr>
            <a:spLocks noGrp="1"/>
          </p:cNvSpPr>
          <p:nvPr>
            <p:ph type="ctrTitle"/>
            <p:custDataLst>
              <p:tags r:id="rId1"/>
            </p:custDataLst>
          </p:nvPr>
        </p:nvSpPr>
        <p:spPr>
          <a:xfrm>
            <a:off x="1524000" y="1122363"/>
            <a:ext cx="9144000" cy="2387600"/>
          </a:xfrm>
        </p:spPr>
        <p:txBody>
          <a:bodyPr anchor="b"/>
          <a:lstStyle>
            <a:lvl1pPr algn="ctr">
              <a:defRPr sz="6000">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488A845-8C90-4D1C-B36E-E4C4A991F868}"/>
              </a:ext>
            </a:extLst>
          </p:cNvPr>
          <p:cNvSpPr>
            <a:spLocks noGrp="1"/>
          </p:cNvSpPr>
          <p:nvPr>
            <p:ph type="subTitle" idx="1"/>
            <p:custDataLst>
              <p:tags r:id="rId2"/>
            </p:custDataLst>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5984607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box text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7CF95E-C9AB-4EBE-B461-E3E76622A6E8}"/>
              </a:ext>
            </a:extLst>
          </p:cNvPr>
          <p:cNvGraphicFramePr>
            <a:graphicFrameLocks noChangeAspect="1"/>
          </p:cNvGraphicFramePr>
          <p:nvPr userDrawn="1">
            <p:custDataLst>
              <p:tags r:id="rId1"/>
            </p:custDataLst>
            <p:extLst>
              <p:ext uri="{D42A27DB-BD31-4B8C-83A1-F6EECF244321}">
                <p14:modId xmlns:p14="http://schemas.microsoft.com/office/powerpoint/2010/main" val="27055403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0" imgH="0" progId="TCLayout.ActiveDocument.1">
                  <p:embed/>
                </p:oleObj>
              </mc:Choice>
              <mc:Fallback>
                <p:oleObj name="think-cell Slide" r:id="rId17" imgW="0" imgH="0" progId="TCLayout.ActiveDocument.1">
                  <p:embed/>
                  <p:pic>
                    <p:nvPicPr>
                      <p:cNvPr id="4" name="Object 3" hidden="1">
                        <a:extLst>
                          <a:ext uri="{FF2B5EF4-FFF2-40B4-BE49-F238E27FC236}">
                            <a16:creationId xmlns:a16="http://schemas.microsoft.com/office/drawing/2014/main" id="{937CF95E-C9AB-4EBE-B461-E3E76622A6E8}"/>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F739464-AA6F-45BF-BF8E-53E58F1F3AC2}"/>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710" b="1" i="0" baseline="0">
              <a:latin typeface="Avenir Next LT Pro "/>
              <a:ea typeface="+mj-ea"/>
              <a:cs typeface="+mj-cs"/>
              <a:sym typeface="Avenir Next LT Pro "/>
            </a:endParaRPr>
          </a:p>
        </p:txBody>
      </p:sp>
      <p:sp>
        <p:nvSpPr>
          <p:cNvPr id="2" name="Title 1">
            <a:extLst>
              <a:ext uri="{FF2B5EF4-FFF2-40B4-BE49-F238E27FC236}">
                <a16:creationId xmlns:a16="http://schemas.microsoft.com/office/drawing/2014/main" id="{E15C41E5-F0AF-4D5F-BD1A-A8DD3CFDB878}"/>
              </a:ext>
            </a:extLst>
          </p:cNvPr>
          <p:cNvSpPr>
            <a:spLocks noGrp="1"/>
          </p:cNvSpPr>
          <p:nvPr>
            <p:ph type="title" hasCustomPrompt="1"/>
            <p:custDataLst>
              <p:tags r:id="rId3"/>
            </p:custDataLst>
          </p:nvPr>
        </p:nvSpPr>
        <p:spPr>
          <a:xfrm>
            <a:off x="723034" y="0"/>
            <a:ext cx="10744200" cy="896112"/>
          </a:xfrm>
        </p:spPr>
        <p:txBody>
          <a:bodyPr wrap="square" lIns="0" tIns="0" rIns="0" bIns="0" anchor="b" anchorCtr="0">
            <a:noAutofit/>
          </a:bodyPr>
          <a:lstStyle>
            <a:lvl1pPr algn="l">
              <a:lnSpc>
                <a:spcPct val="100000"/>
              </a:lnSpc>
              <a:defRPr sz="2600" b="1">
                <a:solidFill>
                  <a:schemeClr val="tx2"/>
                </a:solidFill>
              </a:defRPr>
            </a:lvl1pPr>
          </a:lstStyle>
          <a:p>
            <a:r>
              <a:rPr lang="en-US"/>
              <a:t>Slide Title</a:t>
            </a:r>
          </a:p>
        </p:txBody>
      </p:sp>
      <p:cxnSp>
        <p:nvCxnSpPr>
          <p:cNvPr id="8" name="Straight Connector 7">
            <a:extLst>
              <a:ext uri="{FF2B5EF4-FFF2-40B4-BE49-F238E27FC236}">
                <a16:creationId xmlns:a16="http://schemas.microsoft.com/office/drawing/2014/main" id="{A1664D18-BE9B-4838-9F53-A2EE0902B5D3}"/>
              </a:ext>
            </a:extLst>
          </p:cNvPr>
          <p:cNvCxnSpPr/>
          <p:nvPr userDrawn="1">
            <p:custDataLst>
              <p:tags r:id="rId4"/>
            </p:custDataLst>
          </p:nvPr>
        </p:nvCxnSpPr>
        <p:spPr>
          <a:xfrm>
            <a:off x="719091" y="5996659"/>
            <a:ext cx="107442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82CBF9-8D41-4CC1-960E-2412E6633E47}"/>
              </a:ext>
            </a:extLst>
          </p:cNvPr>
          <p:cNvCxnSpPr/>
          <p:nvPr userDrawn="1">
            <p:custDataLst>
              <p:tags r:id="rId5"/>
            </p:custDataLst>
          </p:nvPr>
        </p:nvCxnSpPr>
        <p:spPr>
          <a:xfrm>
            <a:off x="723034" y="1019596"/>
            <a:ext cx="107442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FC278E1-5A61-40C9-A304-1D1F092ED3C8}"/>
              </a:ext>
            </a:extLst>
          </p:cNvPr>
          <p:cNvSpPr txBox="1"/>
          <p:nvPr userDrawn="1">
            <p:custDataLst>
              <p:tags r:id="rId6"/>
            </p:custDataLst>
          </p:nvPr>
        </p:nvSpPr>
        <p:spPr>
          <a:xfrm>
            <a:off x="9266994" y="6378980"/>
            <a:ext cx="2724150" cy="176972"/>
          </a:xfrm>
          <a:prstGeom prst="rect">
            <a:avLst/>
          </a:prstGeom>
          <a:noFill/>
        </p:spPr>
        <p:txBody>
          <a:bodyPr wrap="square" lIns="0" tIns="0" rIns="0" bIns="0" rtlCol="0">
            <a:spAutoFit/>
          </a:bodyPr>
          <a:lstStyle/>
          <a:p>
            <a:pPr algn="r"/>
            <a:r>
              <a:rPr lang="nl-NL" sz="1150" b="1">
                <a:solidFill>
                  <a:srgbClr val="2A2D88"/>
                </a:solidFill>
                <a:latin typeface="Calibri" panose="020F0502020204030204" pitchFamily="34" charset="0"/>
                <a:cs typeface="Calibri" panose="020F0502020204030204" pitchFamily="34" charset="0"/>
              </a:rPr>
              <a:t> </a:t>
            </a:r>
            <a:fld id="{CE0891C5-4307-4EE1-8AB2-6F5A608338A2}" type="slidenum">
              <a:rPr lang="nl-NL" sz="1150" b="0" smtClean="0">
                <a:solidFill>
                  <a:srgbClr val="2A2D88"/>
                </a:solidFill>
                <a:latin typeface="Arial" panose="020B0604020202020204" pitchFamily="34" charset="0"/>
                <a:cs typeface="Arial" panose="020B0604020202020204" pitchFamily="34" charset="0"/>
              </a:rPr>
              <a:t>‹#›</a:t>
            </a:fld>
            <a:r>
              <a:rPr lang="nl-NL" sz="1150" b="1">
                <a:solidFill>
                  <a:srgbClr val="2A2D88"/>
                </a:solidFill>
                <a:latin typeface="Arial" panose="020B0604020202020204" pitchFamily="34" charset="0"/>
                <a:cs typeface="Arial" panose="020B0604020202020204" pitchFamily="34" charset="0"/>
              </a:rPr>
              <a:t>       INNOVA MARKET INSIGHTS</a:t>
            </a:r>
          </a:p>
        </p:txBody>
      </p:sp>
      <p:sp>
        <p:nvSpPr>
          <p:cNvPr id="25" name="Footer Placeholder 4">
            <a:extLst>
              <a:ext uri="{FF2B5EF4-FFF2-40B4-BE49-F238E27FC236}">
                <a16:creationId xmlns:a16="http://schemas.microsoft.com/office/drawing/2014/main" id="{E8EF9045-2111-42C6-9ED7-F6B8E6601E77}"/>
              </a:ext>
            </a:extLst>
          </p:cNvPr>
          <p:cNvSpPr>
            <a:spLocks noGrp="1"/>
          </p:cNvSpPr>
          <p:nvPr>
            <p:ph type="ftr" sz="quarter" idx="11"/>
            <p:custDataLst>
              <p:tags r:id="rId7"/>
            </p:custDataLst>
          </p:nvPr>
        </p:nvSpPr>
        <p:spPr>
          <a:xfrm>
            <a:off x="715153" y="6133172"/>
            <a:ext cx="8600297" cy="468595"/>
          </a:xfrm>
        </p:spPr>
        <p:txBody>
          <a:bodyPr lIns="0" tIns="0" rIns="0" bIns="0" anchor="t" anchorCtr="0">
            <a:noAutofit/>
          </a:bodyPr>
          <a:lstStyle>
            <a:lvl1pPr algn="l">
              <a:defRPr b="1">
                <a:solidFill>
                  <a:srgbClr val="E25303"/>
                </a:solidFill>
                <a:latin typeface="Arial" panose="020B0604020202020204" pitchFamily="34" charset="0"/>
                <a:cs typeface="Arial" panose="020B0604020202020204" pitchFamily="34" charset="0"/>
              </a:defRPr>
            </a:lvl1pPr>
          </a:lstStyle>
          <a:p>
            <a:r>
              <a:rPr lang="en-US"/>
              <a:t>Source: </a:t>
            </a:r>
            <a:r>
              <a:rPr lang="en-US" b="0">
                <a:solidFill>
                  <a:srgbClr val="555555"/>
                </a:solidFill>
              </a:rPr>
              <a:t>Innova Market Insights</a:t>
            </a:r>
            <a:endParaRPr lang="en-US" b="0">
              <a:solidFill>
                <a:srgbClr val="555555"/>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04259787-AC63-4B1A-8972-8BBCD82702B7}"/>
              </a:ext>
            </a:extLst>
          </p:cNvPr>
          <p:cNvSpPr/>
          <p:nvPr userDrawn="1">
            <p:custDataLst>
              <p:tags r:id="rId8"/>
            </p:custDataLst>
          </p:nvPr>
        </p:nvSpPr>
        <p:spPr>
          <a:xfrm>
            <a:off x="9837117" y="6406745"/>
            <a:ext cx="104775" cy="104775"/>
          </a:xfrm>
          <a:prstGeom prst="ellipse">
            <a:avLst/>
          </a:prstGeom>
          <a:solidFill>
            <a:srgbClr val="E25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xt Placeholder 3">
            <a:extLst>
              <a:ext uri="{FF2B5EF4-FFF2-40B4-BE49-F238E27FC236}">
                <a16:creationId xmlns:a16="http://schemas.microsoft.com/office/drawing/2014/main" id="{3142B9B8-2161-4BE3-BCB0-B61F9CCE8A09}"/>
              </a:ext>
            </a:extLst>
          </p:cNvPr>
          <p:cNvSpPr>
            <a:spLocks noGrp="1"/>
          </p:cNvSpPr>
          <p:nvPr>
            <p:ph type="body" sz="quarter" idx="55" hasCustomPrompt="1"/>
            <p:custDataLst>
              <p:tags r:id="rId9"/>
            </p:custDataLst>
          </p:nvPr>
        </p:nvSpPr>
        <p:spPr>
          <a:xfrm>
            <a:off x="713775" y="1184752"/>
            <a:ext cx="3411550" cy="409987"/>
          </a:xfrm>
          <a:prstGeom prst="roundRect">
            <a:avLst/>
          </a:prstGeom>
          <a:solidFill>
            <a:srgbClr val="2A2D88"/>
          </a:solidFill>
        </p:spPr>
        <p:txBody>
          <a:bodyPr lIns="0" tIns="0" rIns="0" bIns="0" anchor="ctr"/>
          <a:lstStyle>
            <a:lvl1pPr marL="0" indent="0" algn="ctr">
              <a:lnSpc>
                <a:spcPct val="100000"/>
              </a:lnSpc>
              <a:spcBef>
                <a:spcPct val="0"/>
              </a:spcBef>
              <a:buNone/>
              <a:defRPr sz="1600" baseline="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Box Title</a:t>
            </a:r>
            <a:endParaRPr lang="nl-NL"/>
          </a:p>
        </p:txBody>
      </p:sp>
      <p:sp>
        <p:nvSpPr>
          <p:cNvPr id="22" name="Text Placeholder 3">
            <a:extLst>
              <a:ext uri="{FF2B5EF4-FFF2-40B4-BE49-F238E27FC236}">
                <a16:creationId xmlns:a16="http://schemas.microsoft.com/office/drawing/2014/main" id="{22338B7E-9D08-421E-A8D3-35BD052C8DFA}"/>
              </a:ext>
            </a:extLst>
          </p:cNvPr>
          <p:cNvSpPr>
            <a:spLocks noGrp="1"/>
          </p:cNvSpPr>
          <p:nvPr>
            <p:ph type="body" sz="quarter" idx="59" hasCustomPrompt="1"/>
            <p:custDataLst>
              <p:tags r:id="rId10"/>
            </p:custDataLst>
          </p:nvPr>
        </p:nvSpPr>
        <p:spPr>
          <a:xfrm>
            <a:off x="4368884" y="1188870"/>
            <a:ext cx="3411550" cy="409987"/>
          </a:xfrm>
          <a:prstGeom prst="roundRect">
            <a:avLst/>
          </a:prstGeom>
          <a:solidFill>
            <a:srgbClr val="2A2D88"/>
          </a:solidFill>
        </p:spPr>
        <p:txBody>
          <a:bodyPr lIns="0" tIns="0" rIns="0" bIns="0" anchor="ctr"/>
          <a:lstStyle>
            <a:lvl1pPr marL="0" indent="0" algn="ctr">
              <a:lnSpc>
                <a:spcPct val="100000"/>
              </a:lnSpc>
              <a:spcBef>
                <a:spcPct val="0"/>
              </a:spcBef>
              <a:buNone/>
              <a:defRPr sz="1600" baseline="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Box Title</a:t>
            </a:r>
            <a:endParaRPr lang="nl-NL"/>
          </a:p>
        </p:txBody>
      </p:sp>
      <p:sp>
        <p:nvSpPr>
          <p:cNvPr id="23" name="Text Placeholder 3">
            <a:extLst>
              <a:ext uri="{FF2B5EF4-FFF2-40B4-BE49-F238E27FC236}">
                <a16:creationId xmlns:a16="http://schemas.microsoft.com/office/drawing/2014/main" id="{63B0A494-3C08-4AAC-81D9-EF1C3ADAC0D7}"/>
              </a:ext>
            </a:extLst>
          </p:cNvPr>
          <p:cNvSpPr>
            <a:spLocks noGrp="1"/>
          </p:cNvSpPr>
          <p:nvPr>
            <p:ph type="body" sz="quarter" idx="60" hasCustomPrompt="1"/>
            <p:custDataLst>
              <p:tags r:id="rId11"/>
            </p:custDataLst>
          </p:nvPr>
        </p:nvSpPr>
        <p:spPr>
          <a:xfrm>
            <a:off x="8023993" y="1184150"/>
            <a:ext cx="3411550" cy="409987"/>
          </a:xfrm>
          <a:prstGeom prst="roundRect">
            <a:avLst/>
          </a:prstGeom>
          <a:solidFill>
            <a:srgbClr val="2A2D88"/>
          </a:solidFill>
        </p:spPr>
        <p:txBody>
          <a:bodyPr lIns="0" tIns="0" rIns="0" bIns="0" anchor="ctr"/>
          <a:lstStyle>
            <a:lvl1pPr marL="0" indent="0" algn="ctr">
              <a:lnSpc>
                <a:spcPct val="100000"/>
              </a:lnSpc>
              <a:spcBef>
                <a:spcPct val="0"/>
              </a:spcBef>
              <a:buNone/>
              <a:defRPr sz="1600" baseline="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Box Title</a:t>
            </a:r>
            <a:endParaRPr lang="nl-NL"/>
          </a:p>
        </p:txBody>
      </p:sp>
      <p:sp>
        <p:nvSpPr>
          <p:cNvPr id="17" name="Text Placeholder 12">
            <a:extLst>
              <a:ext uri="{FF2B5EF4-FFF2-40B4-BE49-F238E27FC236}">
                <a16:creationId xmlns:a16="http://schemas.microsoft.com/office/drawing/2014/main" id="{36CB2676-44AF-4326-9102-3CE9A6F9FD62}"/>
              </a:ext>
            </a:extLst>
          </p:cNvPr>
          <p:cNvSpPr>
            <a:spLocks noGrp="1"/>
          </p:cNvSpPr>
          <p:nvPr>
            <p:ph type="body" sz="quarter" idx="57" hasCustomPrompt="1"/>
            <p:custDataLst>
              <p:tags r:id="rId12"/>
            </p:custDataLst>
          </p:nvPr>
        </p:nvSpPr>
        <p:spPr>
          <a:xfrm>
            <a:off x="713773" y="1731251"/>
            <a:ext cx="3411552" cy="4069474"/>
          </a:xfrm>
        </p:spPr>
        <p:txBody>
          <a:bodyPr>
            <a:normAutofit/>
          </a:bodyPr>
          <a:lstStyle>
            <a:lvl1pPr marL="228600" indent="-228600">
              <a:buClr>
                <a:srgbClr val="E25303"/>
              </a:buClr>
              <a:buFont typeface="Arial" panose="020B0604020202020204" pitchFamily="34" charset="0"/>
              <a:buChar char="•"/>
              <a:defRPr sz="1200"/>
            </a:lvl1pPr>
            <a:lvl2pPr>
              <a:defRPr sz="1200"/>
            </a:lvl2pPr>
            <a:lvl3pPr>
              <a:defRPr sz="1200"/>
            </a:lvl3pPr>
            <a:lvl4pPr>
              <a:defRPr sz="1200"/>
            </a:lvl4pPr>
            <a:lvl5pPr>
              <a:defRPr sz="1200"/>
            </a:lvl5pPr>
          </a:lstStyle>
          <a:p>
            <a:pPr lvl="0"/>
            <a:r>
              <a:rPr lang="en-US"/>
              <a:t>Insert text</a:t>
            </a:r>
          </a:p>
        </p:txBody>
      </p:sp>
      <p:sp>
        <p:nvSpPr>
          <p:cNvPr id="20" name="Text Placeholder 12">
            <a:extLst>
              <a:ext uri="{FF2B5EF4-FFF2-40B4-BE49-F238E27FC236}">
                <a16:creationId xmlns:a16="http://schemas.microsoft.com/office/drawing/2014/main" id="{C27DCBEC-D220-4C40-B001-63F9E0F2C4DF}"/>
              </a:ext>
            </a:extLst>
          </p:cNvPr>
          <p:cNvSpPr>
            <a:spLocks noGrp="1"/>
          </p:cNvSpPr>
          <p:nvPr>
            <p:ph type="body" sz="quarter" idx="61" hasCustomPrompt="1"/>
            <p:custDataLst>
              <p:tags r:id="rId13"/>
            </p:custDataLst>
          </p:nvPr>
        </p:nvSpPr>
        <p:spPr>
          <a:xfrm>
            <a:off x="4368884" y="1747274"/>
            <a:ext cx="3411550" cy="4053452"/>
          </a:xfrm>
        </p:spPr>
        <p:txBody>
          <a:bodyPr>
            <a:normAutofit/>
          </a:bodyPr>
          <a:lstStyle>
            <a:lvl1pPr marL="228600" indent="-228600">
              <a:buClr>
                <a:srgbClr val="E25303"/>
              </a:buClr>
              <a:buFont typeface="Arial" panose="020B0604020202020204" pitchFamily="34" charset="0"/>
              <a:buChar char="•"/>
              <a:defRPr sz="1200"/>
            </a:lvl1pPr>
            <a:lvl2pPr>
              <a:defRPr sz="1200"/>
            </a:lvl2pPr>
            <a:lvl3pPr>
              <a:defRPr sz="1200"/>
            </a:lvl3pPr>
            <a:lvl4pPr>
              <a:defRPr sz="1200"/>
            </a:lvl4pPr>
            <a:lvl5pPr>
              <a:defRPr sz="1200"/>
            </a:lvl5pPr>
          </a:lstStyle>
          <a:p>
            <a:pPr lvl="0"/>
            <a:r>
              <a:rPr lang="en-US"/>
              <a:t>Insert text</a:t>
            </a:r>
          </a:p>
        </p:txBody>
      </p:sp>
      <p:sp>
        <p:nvSpPr>
          <p:cNvPr id="21" name="Text Placeholder 12">
            <a:extLst>
              <a:ext uri="{FF2B5EF4-FFF2-40B4-BE49-F238E27FC236}">
                <a16:creationId xmlns:a16="http://schemas.microsoft.com/office/drawing/2014/main" id="{F078C59B-F345-4D1A-BE09-58806FA157AF}"/>
              </a:ext>
            </a:extLst>
          </p:cNvPr>
          <p:cNvSpPr>
            <a:spLocks noGrp="1"/>
          </p:cNvSpPr>
          <p:nvPr>
            <p:ph type="body" sz="quarter" idx="62" hasCustomPrompt="1"/>
            <p:custDataLst>
              <p:tags r:id="rId14"/>
            </p:custDataLst>
          </p:nvPr>
        </p:nvSpPr>
        <p:spPr>
          <a:xfrm>
            <a:off x="8023993" y="1730648"/>
            <a:ext cx="3411551" cy="4069471"/>
          </a:xfrm>
        </p:spPr>
        <p:txBody>
          <a:bodyPr>
            <a:normAutofit/>
          </a:bodyPr>
          <a:lstStyle>
            <a:lvl1pPr marL="228600" indent="-228600">
              <a:buClr>
                <a:srgbClr val="E25303"/>
              </a:buClr>
              <a:buFont typeface="Arial" panose="020B0604020202020204" pitchFamily="34" charset="0"/>
              <a:buChar char="•"/>
              <a:defRPr sz="1200"/>
            </a:lvl1pPr>
            <a:lvl2pPr>
              <a:defRPr sz="1200"/>
            </a:lvl2pPr>
            <a:lvl3pPr>
              <a:defRPr sz="1200"/>
            </a:lvl3pPr>
            <a:lvl4pPr>
              <a:defRPr sz="1200"/>
            </a:lvl4pPr>
            <a:lvl5pPr>
              <a:defRPr sz="1200"/>
            </a:lvl5pPr>
          </a:lstStyle>
          <a:p>
            <a:pPr lvl="0"/>
            <a:r>
              <a:rPr lang="en-US"/>
              <a:t>Insert text</a:t>
            </a:r>
          </a:p>
        </p:txBody>
      </p:sp>
      <p:sp>
        <p:nvSpPr>
          <p:cNvPr id="5" name="TextBox 4">
            <a:extLst>
              <a:ext uri="{FF2B5EF4-FFF2-40B4-BE49-F238E27FC236}">
                <a16:creationId xmlns:a16="http://schemas.microsoft.com/office/drawing/2014/main" id="{2C6D8A7F-84E7-4080-E8B0-7ECE57265047}"/>
              </a:ext>
            </a:extLst>
          </p:cNvPr>
          <p:cNvSpPr txBox="1"/>
          <p:nvPr userDrawn="1">
            <p:custDataLst>
              <p:tags r:id="rId15"/>
            </p:custDataLst>
          </p:nvPr>
        </p:nvSpPr>
        <p:spPr>
          <a:xfrm>
            <a:off x="4168780" y="6640495"/>
            <a:ext cx="4406508" cy="215444"/>
          </a:xfrm>
          <a:prstGeom prst="rect">
            <a:avLst/>
          </a:prstGeom>
          <a:noFill/>
        </p:spPr>
        <p:txBody>
          <a:bodyPr wrap="square" rtlCol="0">
            <a:spAutoFit/>
          </a:bodyPr>
          <a:lstStyle/>
          <a:p>
            <a:r>
              <a:rPr lang="en-US" sz="800">
                <a:solidFill>
                  <a:schemeClr val="tx1">
                    <a:lumMod val="40000"/>
                    <a:lumOff val="60000"/>
                  </a:schemeClr>
                </a:solidFill>
                <a:latin typeface="Arial" panose="020B0604020202020204" pitchFamily="34" charset="0"/>
                <a:cs typeface="Arial" panose="020B0604020202020204" pitchFamily="34" charset="0"/>
              </a:rPr>
              <a:t>Category Insider: Spoonable Dairy and Non-Dairy Yogurt Trends in the US – Dec 2022</a:t>
            </a:r>
          </a:p>
        </p:txBody>
      </p:sp>
    </p:spTree>
    <p:extLst>
      <p:ext uri="{BB962C8B-B14F-4D97-AF65-F5344CB8AC3E}">
        <p14:creationId xmlns:p14="http://schemas.microsoft.com/office/powerpoint/2010/main" val="387366427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box chart &amp; tex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4CFE5DD-B7E8-48FE-B05A-C48E414D5288}"/>
              </a:ext>
            </a:extLst>
          </p:cNvPr>
          <p:cNvGraphicFramePr>
            <a:graphicFrameLocks noChangeAspect="1"/>
          </p:cNvGraphicFramePr>
          <p:nvPr userDrawn="1">
            <p:custDataLst>
              <p:tags r:id="rId1"/>
            </p:custDataLst>
            <p:extLst>
              <p:ext uri="{D42A27DB-BD31-4B8C-83A1-F6EECF244321}">
                <p14:modId xmlns:p14="http://schemas.microsoft.com/office/powerpoint/2010/main" val="20037812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0" imgH="0" progId="TCLayout.ActiveDocument.1">
                  <p:embed/>
                </p:oleObj>
              </mc:Choice>
              <mc:Fallback>
                <p:oleObj name="think-cell Slide" r:id="rId19" imgW="0" imgH="0" progId="TCLayout.ActiveDocument.1">
                  <p:embed/>
                  <p:pic>
                    <p:nvPicPr>
                      <p:cNvPr id="4" name="Object 3" hidden="1">
                        <a:extLst>
                          <a:ext uri="{FF2B5EF4-FFF2-40B4-BE49-F238E27FC236}">
                            <a16:creationId xmlns:a16="http://schemas.microsoft.com/office/drawing/2014/main" id="{34CFE5DD-B7E8-48FE-B05A-C48E414D5288}"/>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991343CC-F4B5-4B7E-BB35-7FD232380293}"/>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710" b="1" i="0" baseline="0">
              <a:latin typeface="Avenir Next LT Pro "/>
              <a:ea typeface="+mj-ea"/>
              <a:cs typeface="+mj-cs"/>
              <a:sym typeface="Avenir Next LT Pro "/>
            </a:endParaRPr>
          </a:p>
        </p:txBody>
      </p:sp>
      <p:sp>
        <p:nvSpPr>
          <p:cNvPr id="2" name="Title 1">
            <a:extLst>
              <a:ext uri="{FF2B5EF4-FFF2-40B4-BE49-F238E27FC236}">
                <a16:creationId xmlns:a16="http://schemas.microsoft.com/office/drawing/2014/main" id="{E15C41E5-F0AF-4D5F-BD1A-A8DD3CFDB878}"/>
              </a:ext>
            </a:extLst>
          </p:cNvPr>
          <p:cNvSpPr>
            <a:spLocks noGrp="1"/>
          </p:cNvSpPr>
          <p:nvPr>
            <p:ph type="title" hasCustomPrompt="1"/>
            <p:custDataLst>
              <p:tags r:id="rId3"/>
            </p:custDataLst>
          </p:nvPr>
        </p:nvSpPr>
        <p:spPr>
          <a:xfrm>
            <a:off x="723034" y="0"/>
            <a:ext cx="10744200" cy="896112"/>
          </a:xfrm>
        </p:spPr>
        <p:txBody>
          <a:bodyPr wrap="square" lIns="0" tIns="0" rIns="0" bIns="0" anchor="b" anchorCtr="0">
            <a:noAutofit/>
          </a:bodyPr>
          <a:lstStyle>
            <a:lvl1pPr algn="l">
              <a:lnSpc>
                <a:spcPct val="100000"/>
              </a:lnSpc>
              <a:defRPr sz="2600" b="1">
                <a:solidFill>
                  <a:schemeClr val="tx2"/>
                </a:solidFill>
              </a:defRPr>
            </a:lvl1pPr>
          </a:lstStyle>
          <a:p>
            <a:r>
              <a:rPr lang="en-US"/>
              <a:t>Slide Title</a:t>
            </a:r>
          </a:p>
        </p:txBody>
      </p:sp>
      <p:cxnSp>
        <p:nvCxnSpPr>
          <p:cNvPr id="7" name="Straight Connector 6">
            <a:extLst>
              <a:ext uri="{FF2B5EF4-FFF2-40B4-BE49-F238E27FC236}">
                <a16:creationId xmlns:a16="http://schemas.microsoft.com/office/drawing/2014/main" id="{9FA6F48F-37A1-46B9-812B-15C79E675BBD}"/>
              </a:ext>
            </a:extLst>
          </p:cNvPr>
          <p:cNvCxnSpPr/>
          <p:nvPr userDrawn="1">
            <p:custDataLst>
              <p:tags r:id="rId4"/>
            </p:custDataLst>
          </p:nvPr>
        </p:nvCxnSpPr>
        <p:spPr>
          <a:xfrm>
            <a:off x="723900" y="1019596"/>
            <a:ext cx="107442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664D18-BE9B-4838-9F53-A2EE0902B5D3}"/>
              </a:ext>
            </a:extLst>
          </p:cNvPr>
          <p:cNvCxnSpPr/>
          <p:nvPr userDrawn="1">
            <p:custDataLst>
              <p:tags r:id="rId5"/>
            </p:custDataLst>
          </p:nvPr>
        </p:nvCxnSpPr>
        <p:spPr>
          <a:xfrm>
            <a:off x="719091" y="5996659"/>
            <a:ext cx="107442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17" name="Chart Placeholder 10">
            <a:extLst>
              <a:ext uri="{FF2B5EF4-FFF2-40B4-BE49-F238E27FC236}">
                <a16:creationId xmlns:a16="http://schemas.microsoft.com/office/drawing/2014/main" id="{F5CEEB60-ACC8-401D-8C78-510F483B81DE}"/>
              </a:ext>
            </a:extLst>
          </p:cNvPr>
          <p:cNvSpPr>
            <a:spLocks noGrp="1"/>
          </p:cNvSpPr>
          <p:nvPr>
            <p:ph type="chart" sz="quarter" idx="13" hasCustomPrompt="1"/>
            <p:custDataLst>
              <p:tags r:id="rId6"/>
            </p:custDataLst>
          </p:nvPr>
        </p:nvSpPr>
        <p:spPr>
          <a:xfrm>
            <a:off x="723033" y="2143125"/>
            <a:ext cx="7086659" cy="3685032"/>
          </a:xfrm>
          <a:solidFill>
            <a:srgbClr val="F2F2F2"/>
          </a:solidFill>
        </p:spPr>
        <p:txBody>
          <a:bodyPr anchor="ctr" anchorCtr="0">
            <a:noAutofit/>
          </a:bodyPr>
          <a:lstStyle>
            <a:lvl1pPr marL="0" indent="0" algn="ctr">
              <a:buNone/>
              <a:defRPr sz="900">
                <a:latin typeface="Arial" panose="020B0604020202020204" pitchFamily="34" charset="0"/>
                <a:cs typeface="Arial" panose="020B0604020202020204" pitchFamily="34" charset="0"/>
              </a:defRPr>
            </a:lvl1pPr>
          </a:lstStyle>
          <a:p>
            <a:pPr lvl="0"/>
            <a:r>
              <a:rPr lang="en-US"/>
              <a:t>Pick a chart / table from the chart.ppt document.</a:t>
            </a:r>
          </a:p>
          <a:p>
            <a:pPr lvl="0"/>
            <a:r>
              <a:rPr lang="en-US"/>
              <a:t>These have been pre-defined so they have the correct font &amp; color usage.</a:t>
            </a:r>
          </a:p>
          <a:p>
            <a:pPr lvl="0"/>
            <a:r>
              <a:rPr lang="nl-NL"/>
              <a:t>Copy/paste it into this document.</a:t>
            </a:r>
          </a:p>
          <a:p>
            <a:pPr lvl="0"/>
            <a:r>
              <a:rPr lang="nl-NL"/>
              <a:t>Make sure it fits (exactly) within the grey area, just resize the outer edges of the chart/table to fit.</a:t>
            </a:r>
          </a:p>
          <a:p>
            <a:pPr lvl="0"/>
            <a:r>
              <a:rPr lang="nl-NL"/>
              <a:t>Once applied, move the chart to the side and make this box white so you don’t see it anymore.</a:t>
            </a:r>
            <a:endParaRPr lang="en-US"/>
          </a:p>
        </p:txBody>
      </p:sp>
      <p:sp>
        <p:nvSpPr>
          <p:cNvPr id="21" name="Content Placeholder 2">
            <a:extLst>
              <a:ext uri="{FF2B5EF4-FFF2-40B4-BE49-F238E27FC236}">
                <a16:creationId xmlns:a16="http://schemas.microsoft.com/office/drawing/2014/main" id="{82BA1875-2E6C-4B9E-98F5-CFEE8E420B7B}"/>
              </a:ext>
            </a:extLst>
          </p:cNvPr>
          <p:cNvSpPr>
            <a:spLocks noGrp="1"/>
          </p:cNvSpPr>
          <p:nvPr>
            <p:ph idx="14" hasCustomPrompt="1"/>
            <p:custDataLst>
              <p:tags r:id="rId7"/>
            </p:custDataLst>
          </p:nvPr>
        </p:nvSpPr>
        <p:spPr>
          <a:xfrm>
            <a:off x="1452449" y="1745067"/>
            <a:ext cx="6361679" cy="603504"/>
          </a:xfrm>
        </p:spPr>
        <p:txBody>
          <a:bodyPr lIns="0" tIns="45720" rIns="91440" bIns="45720">
            <a:noAutofit/>
          </a:bodyPr>
          <a:lstStyle>
            <a:lvl1pPr marL="0" indent="0">
              <a:lnSpc>
                <a:spcPct val="100000"/>
              </a:lnSpc>
              <a:buClr>
                <a:srgbClr val="E25303"/>
              </a:buClr>
              <a:buNone/>
              <a:defRPr sz="1200">
                <a:solidFill>
                  <a:schemeClr val="tx1"/>
                </a:solidFill>
                <a:latin typeface="Calibri" panose="020F0502020204030204" pitchFamily="34" charset="0"/>
                <a:cs typeface="Calibri" panose="020F0502020204030204" pitchFamily="34" charset="0"/>
              </a:defRPr>
            </a:lvl1pPr>
            <a:lvl2pPr marL="428625" indent="-180975">
              <a:lnSpc>
                <a:spcPct val="100000"/>
              </a:lnSpc>
              <a:buClr>
                <a:srgbClr val="E25303"/>
              </a:buClr>
              <a:buFont typeface="Avenir Next LT Pro" panose="020B0504020202020204" pitchFamily="34" charset="0"/>
              <a:buChar char="–"/>
              <a:defRPr sz="1600">
                <a:solidFill>
                  <a:schemeClr val="tx1"/>
                </a:solidFill>
              </a:defRPr>
            </a:lvl2pPr>
            <a:lvl3pPr marL="685800" indent="-257175">
              <a:lnSpc>
                <a:spcPct val="100000"/>
              </a:lnSpc>
              <a:buClr>
                <a:srgbClr val="E25303"/>
              </a:buClr>
              <a:buSzPct val="75000"/>
              <a:buFont typeface="Courier New" panose="02070309020205020404" pitchFamily="49" charset="0"/>
              <a:buChar char="o"/>
              <a:defRPr sz="1600">
                <a:solidFill>
                  <a:schemeClr val="tx1"/>
                </a:solidFill>
              </a:defRPr>
            </a:lvl3pPr>
          </a:lstStyle>
          <a:p>
            <a:pPr lvl="0"/>
            <a:r>
              <a:rPr lang="en-US"/>
              <a:t> Chart title goes here (do not add an extra title to the chart below) </a:t>
            </a:r>
          </a:p>
        </p:txBody>
      </p:sp>
      <p:sp>
        <p:nvSpPr>
          <p:cNvPr id="26" name="Content Placeholder 2">
            <a:extLst>
              <a:ext uri="{FF2B5EF4-FFF2-40B4-BE49-F238E27FC236}">
                <a16:creationId xmlns:a16="http://schemas.microsoft.com/office/drawing/2014/main" id="{8ED06799-909B-4CCB-B866-BF5733791635}"/>
              </a:ext>
            </a:extLst>
          </p:cNvPr>
          <p:cNvSpPr>
            <a:spLocks noGrp="1"/>
          </p:cNvSpPr>
          <p:nvPr>
            <p:ph idx="15" hasCustomPrompt="1"/>
            <p:custDataLst>
              <p:tags r:id="rId8"/>
            </p:custDataLst>
          </p:nvPr>
        </p:nvSpPr>
        <p:spPr>
          <a:xfrm>
            <a:off x="723033" y="1745067"/>
            <a:ext cx="729416" cy="396595"/>
          </a:xfrm>
        </p:spPr>
        <p:txBody>
          <a:bodyPr lIns="0" tIns="45720" rIns="91440" bIns="45720">
            <a:noAutofit/>
          </a:bodyPr>
          <a:lstStyle>
            <a:lvl1pPr marL="0" indent="0">
              <a:lnSpc>
                <a:spcPct val="100000"/>
              </a:lnSpc>
              <a:buClr>
                <a:srgbClr val="E25303"/>
              </a:buClr>
              <a:buNone/>
              <a:defRPr sz="1200" b="1">
                <a:solidFill>
                  <a:schemeClr val="tx1"/>
                </a:solidFill>
                <a:latin typeface="Calibri" panose="020F0502020204030204" pitchFamily="34" charset="0"/>
                <a:cs typeface="Calibri" panose="020F0502020204030204" pitchFamily="34" charset="0"/>
              </a:defRPr>
            </a:lvl1pPr>
            <a:lvl2pPr marL="428625" indent="-180975">
              <a:lnSpc>
                <a:spcPct val="100000"/>
              </a:lnSpc>
              <a:buClr>
                <a:srgbClr val="E25303"/>
              </a:buClr>
              <a:buFont typeface="Avenir Next LT Pro" panose="020B0504020202020204" pitchFamily="34" charset="0"/>
              <a:buChar char="–"/>
              <a:defRPr sz="1600">
                <a:solidFill>
                  <a:schemeClr val="tx1"/>
                </a:solidFill>
              </a:defRPr>
            </a:lvl2pPr>
            <a:lvl3pPr marL="685800" indent="-257175">
              <a:lnSpc>
                <a:spcPct val="100000"/>
              </a:lnSpc>
              <a:buClr>
                <a:srgbClr val="E25303"/>
              </a:buClr>
              <a:buSzPct val="75000"/>
              <a:buFont typeface="Courier New" panose="02070309020205020404" pitchFamily="49" charset="0"/>
              <a:buChar char="o"/>
              <a:defRPr sz="1600">
                <a:solidFill>
                  <a:schemeClr val="tx1"/>
                </a:solidFill>
              </a:defRPr>
            </a:lvl3pPr>
          </a:lstStyle>
          <a:p>
            <a:pPr lvl="0"/>
            <a:r>
              <a:rPr lang="en-US"/>
              <a:t>Figure 1 |</a:t>
            </a:r>
          </a:p>
        </p:txBody>
      </p:sp>
      <p:sp>
        <p:nvSpPr>
          <p:cNvPr id="28" name="TextBox 27">
            <a:extLst>
              <a:ext uri="{FF2B5EF4-FFF2-40B4-BE49-F238E27FC236}">
                <a16:creationId xmlns:a16="http://schemas.microsoft.com/office/drawing/2014/main" id="{6E17B765-B56D-44C2-BC12-BDB58FCDDF3C}"/>
              </a:ext>
            </a:extLst>
          </p:cNvPr>
          <p:cNvSpPr txBox="1"/>
          <p:nvPr userDrawn="1">
            <p:custDataLst>
              <p:tags r:id="rId9"/>
            </p:custDataLst>
          </p:nvPr>
        </p:nvSpPr>
        <p:spPr>
          <a:xfrm>
            <a:off x="9266994" y="6378980"/>
            <a:ext cx="2724150" cy="176972"/>
          </a:xfrm>
          <a:prstGeom prst="rect">
            <a:avLst/>
          </a:prstGeom>
          <a:noFill/>
        </p:spPr>
        <p:txBody>
          <a:bodyPr wrap="square" lIns="0" tIns="0" rIns="0" bIns="0" rtlCol="0">
            <a:spAutoFit/>
          </a:bodyPr>
          <a:lstStyle/>
          <a:p>
            <a:pPr algn="r"/>
            <a:r>
              <a:rPr lang="nl-NL" sz="1150" b="1">
                <a:solidFill>
                  <a:srgbClr val="2A2D88"/>
                </a:solidFill>
                <a:latin typeface="Calibri" panose="020F0502020204030204" pitchFamily="34" charset="0"/>
                <a:cs typeface="Calibri" panose="020F0502020204030204" pitchFamily="34" charset="0"/>
              </a:rPr>
              <a:t> </a:t>
            </a:r>
            <a:fld id="{CE0891C5-4307-4EE1-8AB2-6F5A608338A2}" type="slidenum">
              <a:rPr lang="nl-NL" sz="1150" b="0" smtClean="0">
                <a:solidFill>
                  <a:srgbClr val="2A2D88"/>
                </a:solidFill>
                <a:latin typeface="Arial" panose="020B0604020202020204" pitchFamily="34" charset="0"/>
                <a:cs typeface="Arial" panose="020B0604020202020204" pitchFamily="34" charset="0"/>
              </a:rPr>
              <a:t>‹#›</a:t>
            </a:fld>
            <a:r>
              <a:rPr lang="nl-NL" sz="1150" b="1">
                <a:solidFill>
                  <a:srgbClr val="2A2D88"/>
                </a:solidFill>
                <a:latin typeface="Arial" panose="020B0604020202020204" pitchFamily="34" charset="0"/>
                <a:cs typeface="Arial" panose="020B0604020202020204" pitchFamily="34" charset="0"/>
              </a:rPr>
              <a:t>       INNOVA MARKET INSIGHTS</a:t>
            </a:r>
          </a:p>
        </p:txBody>
      </p:sp>
      <p:sp>
        <p:nvSpPr>
          <p:cNvPr id="29" name="Footer Placeholder 4">
            <a:extLst>
              <a:ext uri="{FF2B5EF4-FFF2-40B4-BE49-F238E27FC236}">
                <a16:creationId xmlns:a16="http://schemas.microsoft.com/office/drawing/2014/main" id="{E6C3AA82-88AC-4414-B82F-2CD03882AC81}"/>
              </a:ext>
            </a:extLst>
          </p:cNvPr>
          <p:cNvSpPr>
            <a:spLocks noGrp="1"/>
          </p:cNvSpPr>
          <p:nvPr>
            <p:ph type="ftr" sz="quarter" idx="11"/>
            <p:custDataLst>
              <p:tags r:id="rId10"/>
            </p:custDataLst>
          </p:nvPr>
        </p:nvSpPr>
        <p:spPr>
          <a:xfrm>
            <a:off x="715153" y="6133172"/>
            <a:ext cx="8600297" cy="468595"/>
          </a:xfrm>
        </p:spPr>
        <p:txBody>
          <a:bodyPr lIns="0" tIns="0" rIns="0" bIns="0" anchor="t" anchorCtr="0">
            <a:noAutofit/>
          </a:bodyPr>
          <a:lstStyle>
            <a:lvl1pPr algn="l">
              <a:defRPr b="1">
                <a:solidFill>
                  <a:srgbClr val="E25303"/>
                </a:solidFill>
                <a:latin typeface="Arial" panose="020B0604020202020204" pitchFamily="34" charset="0"/>
                <a:cs typeface="Arial" panose="020B0604020202020204" pitchFamily="34" charset="0"/>
              </a:defRPr>
            </a:lvl1pPr>
          </a:lstStyle>
          <a:p>
            <a:r>
              <a:rPr lang="en-US"/>
              <a:t>Source: </a:t>
            </a:r>
            <a:r>
              <a:rPr lang="en-US" b="0">
                <a:solidFill>
                  <a:srgbClr val="555555"/>
                </a:solidFill>
              </a:rPr>
              <a:t>Innova Market Insights</a:t>
            </a:r>
            <a:endParaRPr lang="en-US" b="0">
              <a:solidFill>
                <a:srgbClr val="555555"/>
              </a:solidFill>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C1CD80DC-9988-437F-875B-586F638E0C34}"/>
              </a:ext>
            </a:extLst>
          </p:cNvPr>
          <p:cNvSpPr/>
          <p:nvPr userDrawn="1">
            <p:custDataLst>
              <p:tags r:id="rId11"/>
            </p:custDataLst>
          </p:nvPr>
        </p:nvSpPr>
        <p:spPr>
          <a:xfrm>
            <a:off x="9837117" y="6406745"/>
            <a:ext cx="104775" cy="104775"/>
          </a:xfrm>
          <a:prstGeom prst="ellipse">
            <a:avLst/>
          </a:prstGeom>
          <a:solidFill>
            <a:srgbClr val="E25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8" name="Straight Connector 17">
            <a:extLst>
              <a:ext uri="{FF2B5EF4-FFF2-40B4-BE49-F238E27FC236}">
                <a16:creationId xmlns:a16="http://schemas.microsoft.com/office/drawing/2014/main" id="{77C16D9E-865F-4501-83B0-ED94220502E0}"/>
              </a:ext>
            </a:extLst>
          </p:cNvPr>
          <p:cNvCxnSpPr/>
          <p:nvPr userDrawn="1">
            <p:custDataLst>
              <p:tags r:id="rId12"/>
            </p:custDataLst>
          </p:nvPr>
        </p:nvCxnSpPr>
        <p:spPr>
          <a:xfrm>
            <a:off x="723034" y="1019596"/>
            <a:ext cx="107442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6EE5293-CE1D-431E-9E33-3687E8512235}"/>
              </a:ext>
            </a:extLst>
          </p:cNvPr>
          <p:cNvCxnSpPr/>
          <p:nvPr userDrawn="1">
            <p:custDataLst>
              <p:tags r:id="rId13"/>
            </p:custDataLst>
          </p:nvPr>
        </p:nvCxnSpPr>
        <p:spPr>
          <a:xfrm>
            <a:off x="723034" y="1019596"/>
            <a:ext cx="107442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AD67B0DC-7149-4B35-9C65-4D0DF259094E}"/>
              </a:ext>
            </a:extLst>
          </p:cNvPr>
          <p:cNvSpPr>
            <a:spLocks noGrp="1"/>
          </p:cNvSpPr>
          <p:nvPr>
            <p:ph type="body" sz="quarter" idx="55" hasCustomPrompt="1"/>
            <p:custDataLst>
              <p:tags r:id="rId14"/>
            </p:custDataLst>
          </p:nvPr>
        </p:nvSpPr>
        <p:spPr>
          <a:xfrm>
            <a:off x="715153" y="1183002"/>
            <a:ext cx="7094538" cy="409987"/>
          </a:xfrm>
          <a:prstGeom prst="roundRect">
            <a:avLst/>
          </a:prstGeom>
          <a:solidFill>
            <a:srgbClr val="2A2D88"/>
          </a:solidFill>
        </p:spPr>
        <p:txBody>
          <a:bodyPr lIns="0" tIns="0" rIns="0" bIns="0" anchor="ctr"/>
          <a:lstStyle>
            <a:lvl1pPr marL="0" indent="0" algn="ctr">
              <a:lnSpc>
                <a:spcPct val="100000"/>
              </a:lnSpc>
              <a:spcBef>
                <a:spcPct val="0"/>
              </a:spcBef>
              <a:buNone/>
              <a:defRPr sz="1600" baseline="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Box Title</a:t>
            </a:r>
            <a:endParaRPr lang="nl-NL"/>
          </a:p>
        </p:txBody>
      </p:sp>
      <p:sp>
        <p:nvSpPr>
          <p:cNvPr id="31" name="Text Placeholder 3">
            <a:extLst>
              <a:ext uri="{FF2B5EF4-FFF2-40B4-BE49-F238E27FC236}">
                <a16:creationId xmlns:a16="http://schemas.microsoft.com/office/drawing/2014/main" id="{1AE1C3F3-13A8-4A33-A4B7-559D3C9CE7BD}"/>
              </a:ext>
            </a:extLst>
          </p:cNvPr>
          <p:cNvSpPr>
            <a:spLocks noGrp="1"/>
          </p:cNvSpPr>
          <p:nvPr>
            <p:ph type="body" sz="quarter" idx="77" hasCustomPrompt="1"/>
            <p:custDataLst>
              <p:tags r:id="rId15"/>
            </p:custDataLst>
          </p:nvPr>
        </p:nvSpPr>
        <p:spPr>
          <a:xfrm>
            <a:off x="8004497" y="1183001"/>
            <a:ext cx="3458794" cy="409987"/>
          </a:xfrm>
          <a:prstGeom prst="roundRect">
            <a:avLst/>
          </a:prstGeom>
          <a:solidFill>
            <a:srgbClr val="2A2D88"/>
          </a:solidFill>
        </p:spPr>
        <p:txBody>
          <a:bodyPr lIns="0" tIns="0" rIns="0" bIns="0" anchor="ctr"/>
          <a:lstStyle>
            <a:lvl1pPr marL="0" indent="0" algn="ctr">
              <a:lnSpc>
                <a:spcPct val="100000"/>
              </a:lnSpc>
              <a:spcBef>
                <a:spcPct val="0"/>
              </a:spcBef>
              <a:buNone/>
              <a:defRPr sz="1600" baseline="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Box Title</a:t>
            </a:r>
            <a:endParaRPr lang="nl-NL"/>
          </a:p>
        </p:txBody>
      </p:sp>
      <p:sp>
        <p:nvSpPr>
          <p:cNvPr id="19" name="Text Placeholder 12">
            <a:extLst>
              <a:ext uri="{FF2B5EF4-FFF2-40B4-BE49-F238E27FC236}">
                <a16:creationId xmlns:a16="http://schemas.microsoft.com/office/drawing/2014/main" id="{43138A7F-B094-4459-9AF1-F7B77F4DD1AA}"/>
              </a:ext>
            </a:extLst>
          </p:cNvPr>
          <p:cNvSpPr>
            <a:spLocks noGrp="1"/>
          </p:cNvSpPr>
          <p:nvPr>
            <p:ph type="body" sz="quarter" idx="84" hasCustomPrompt="1"/>
            <p:custDataLst>
              <p:tags r:id="rId16"/>
            </p:custDataLst>
          </p:nvPr>
        </p:nvSpPr>
        <p:spPr>
          <a:xfrm>
            <a:off x="8004496" y="1745067"/>
            <a:ext cx="3458793" cy="4115074"/>
          </a:xfrm>
        </p:spPr>
        <p:txBody>
          <a:bodyPr>
            <a:normAutofit/>
          </a:bodyPr>
          <a:lstStyle>
            <a:lvl1pPr marL="228600" indent="-228600">
              <a:buClr>
                <a:srgbClr val="E25303"/>
              </a:buClr>
              <a:buFont typeface="Arial" panose="020B0604020202020204" pitchFamily="34" charset="0"/>
              <a:buChar char="•"/>
              <a:defRPr sz="1200"/>
            </a:lvl1pPr>
            <a:lvl2pPr>
              <a:defRPr sz="1200"/>
            </a:lvl2pPr>
            <a:lvl3pPr>
              <a:defRPr sz="1200"/>
            </a:lvl3pPr>
            <a:lvl4pPr>
              <a:defRPr sz="1200"/>
            </a:lvl4pPr>
            <a:lvl5pPr>
              <a:defRPr sz="1200"/>
            </a:lvl5pPr>
          </a:lstStyle>
          <a:p>
            <a:pPr lvl="0"/>
            <a:r>
              <a:rPr lang="en-US"/>
              <a:t>Insert text</a:t>
            </a:r>
          </a:p>
        </p:txBody>
      </p:sp>
      <p:sp>
        <p:nvSpPr>
          <p:cNvPr id="5" name="TextBox 4">
            <a:extLst>
              <a:ext uri="{FF2B5EF4-FFF2-40B4-BE49-F238E27FC236}">
                <a16:creationId xmlns:a16="http://schemas.microsoft.com/office/drawing/2014/main" id="{909FFE1A-572D-CD80-457D-4065DC984EC2}"/>
              </a:ext>
            </a:extLst>
          </p:cNvPr>
          <p:cNvSpPr txBox="1"/>
          <p:nvPr userDrawn="1">
            <p:custDataLst>
              <p:tags r:id="rId17"/>
            </p:custDataLst>
          </p:nvPr>
        </p:nvSpPr>
        <p:spPr>
          <a:xfrm>
            <a:off x="4168780" y="6640495"/>
            <a:ext cx="4272693" cy="215444"/>
          </a:xfrm>
          <a:prstGeom prst="rect">
            <a:avLst/>
          </a:prstGeom>
          <a:noFill/>
        </p:spPr>
        <p:txBody>
          <a:bodyPr wrap="square" rtlCol="0">
            <a:spAutoFit/>
          </a:bodyPr>
          <a:lstStyle/>
          <a:p>
            <a:r>
              <a:rPr lang="en-US" sz="800">
                <a:solidFill>
                  <a:schemeClr val="tx1">
                    <a:lumMod val="40000"/>
                    <a:lumOff val="60000"/>
                  </a:schemeClr>
                </a:solidFill>
                <a:latin typeface="Arial" panose="020B0604020202020204" pitchFamily="34" charset="0"/>
                <a:cs typeface="Arial" panose="020B0604020202020204" pitchFamily="34" charset="0"/>
              </a:rPr>
              <a:t>Category Insider: Spoonable Dairy and Non-Dairy Yogurt Trends in the US – Dec 2022</a:t>
            </a:r>
          </a:p>
        </p:txBody>
      </p:sp>
    </p:spTree>
    <p:extLst>
      <p:ext uri="{BB962C8B-B14F-4D97-AF65-F5344CB8AC3E}">
        <p14:creationId xmlns:p14="http://schemas.microsoft.com/office/powerpoint/2010/main" val="49991573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3-column box">
    <p:spTree>
      <p:nvGrpSpPr>
        <p:cNvPr id="1" name=""/>
        <p:cNvGrpSpPr/>
        <p:nvPr/>
      </p:nvGrpSpPr>
      <p:grpSpPr>
        <a:xfrm>
          <a:off x="0" y="0"/>
          <a:ext cx="0" cy="0"/>
          <a:chOff x="0" y="0"/>
          <a:chExt cx="0" cy="0"/>
        </a:xfrm>
      </p:grpSpPr>
      <p:sp>
        <p:nvSpPr>
          <p:cNvPr id="4" name="Title 4"/>
          <p:cNvSpPr>
            <a:spLocks noGrp="1"/>
          </p:cNvSpPr>
          <p:nvPr>
            <p:ph type="title"/>
            <p:custDataLst>
              <p:tags r:id="rId1"/>
            </p:custDataLst>
          </p:nvPr>
        </p:nvSpPr>
        <p:spPr>
          <a:xfrm>
            <a:off x="721820" y="778"/>
            <a:ext cx="10749743" cy="904097"/>
          </a:xfrm>
          <a:prstGeom prst="rect">
            <a:avLst/>
          </a:prstGeom>
        </p:spPr>
        <p:txBody>
          <a:bodyPr lIns="0" tIns="0" rIns="0" bIns="0" anchor="b"/>
          <a:lstStyle>
            <a:lvl1pPr>
              <a:lnSpc>
                <a:spcPts val="2600"/>
              </a:lnSpc>
              <a:defRPr sz="2600" b="1">
                <a:solidFill>
                  <a:srgbClr val="2A2D88"/>
                </a:solidFill>
                <a:latin typeface="Calibri" panose="020F0502020204030204" pitchFamily="34" charset="0"/>
                <a:cs typeface="Arial" panose="020B0604020202020204" pitchFamily="34" charset="0"/>
              </a:defRPr>
            </a:lvl1pPr>
          </a:lstStyle>
          <a:p>
            <a:r>
              <a:rPr lang="en-US"/>
              <a:t>Click to edit Master title style</a:t>
            </a:r>
            <a:endParaRPr lang="nl-NL"/>
          </a:p>
        </p:txBody>
      </p:sp>
      <p:cxnSp>
        <p:nvCxnSpPr>
          <p:cNvPr id="8" name="Straight Connector 7"/>
          <p:cNvCxnSpPr/>
          <p:nvPr userDrawn="1">
            <p:custDataLst>
              <p:tags r:id="rId2"/>
            </p:custDataLst>
          </p:nvPr>
        </p:nvCxnSpPr>
        <p:spPr>
          <a:xfrm>
            <a:off x="715153" y="1019596"/>
            <a:ext cx="10759352"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custDataLst>
              <p:tags r:id="rId3"/>
            </p:custDataLst>
          </p:nvPr>
        </p:nvCxnSpPr>
        <p:spPr>
          <a:xfrm>
            <a:off x="715153" y="5996659"/>
            <a:ext cx="10752945"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10" name="Text Placeholder 10"/>
          <p:cNvSpPr>
            <a:spLocks noGrp="1"/>
          </p:cNvSpPr>
          <p:nvPr>
            <p:ph type="body" sz="quarter" idx="12" hasCustomPrompt="1"/>
            <p:custDataLst>
              <p:tags r:id="rId4"/>
            </p:custDataLst>
          </p:nvPr>
        </p:nvSpPr>
        <p:spPr>
          <a:xfrm>
            <a:off x="722313" y="1123950"/>
            <a:ext cx="3411537" cy="410400"/>
          </a:xfrm>
          <a:prstGeom prst="roundRect">
            <a:avLst/>
          </a:prstGeom>
          <a:solidFill>
            <a:srgbClr val="2A2D88"/>
          </a:solidFill>
        </p:spPr>
        <p:txBody>
          <a:bodyPr lIns="0" tIns="0" rIns="0" bIns="0" anchor="ctr"/>
          <a:lstStyle>
            <a:lvl1pPr marL="0" indent="0" algn="ctr">
              <a:lnSpc>
                <a:spcPct val="100000"/>
              </a:lnSpc>
              <a:spcBef>
                <a:spcPct val="0"/>
              </a:spcBef>
              <a:buNone/>
              <a:defRPr sz="1600" b="0">
                <a:solidFill>
                  <a:schemeClr val="bg1"/>
                </a:solidFill>
                <a:latin typeface="Calibri" panose="020F0502020204030204" pitchFamily="34" charset="0"/>
                <a:cs typeface="Arial" panose="020B0604020202020204" pitchFamily="34" charset="0"/>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Box Title</a:t>
            </a:r>
            <a:endParaRPr lang="nl-NL"/>
          </a:p>
        </p:txBody>
      </p:sp>
      <p:sp>
        <p:nvSpPr>
          <p:cNvPr id="11" name="Text Placeholder 10"/>
          <p:cNvSpPr>
            <a:spLocks noGrp="1"/>
          </p:cNvSpPr>
          <p:nvPr>
            <p:ph type="body" sz="quarter" idx="13" hasCustomPrompt="1"/>
            <p:custDataLst>
              <p:tags r:id="rId5"/>
            </p:custDataLst>
          </p:nvPr>
        </p:nvSpPr>
        <p:spPr>
          <a:xfrm>
            <a:off x="4402930" y="1123950"/>
            <a:ext cx="3400425" cy="410400"/>
          </a:xfrm>
          <a:prstGeom prst="roundRect">
            <a:avLst/>
          </a:prstGeom>
          <a:solidFill>
            <a:srgbClr val="2A2D88"/>
          </a:solidFill>
        </p:spPr>
        <p:txBody>
          <a:bodyPr lIns="0" tIns="0" rIns="0" bIns="0" anchor="ctr"/>
          <a:lstStyle>
            <a:lvl1pPr marL="0" indent="0" algn="ctr">
              <a:lnSpc>
                <a:spcPct val="100000"/>
              </a:lnSpc>
              <a:spcBef>
                <a:spcPct val="0"/>
              </a:spcBef>
              <a:buNone/>
              <a:defRPr sz="1600" b="0">
                <a:solidFill>
                  <a:schemeClr val="bg1"/>
                </a:solidFill>
                <a:latin typeface="Calibri" panose="020F0502020204030204" pitchFamily="34" charset="0"/>
                <a:cs typeface="Arial" panose="020B0604020202020204" pitchFamily="34" charset="0"/>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Box Title</a:t>
            </a:r>
            <a:endParaRPr lang="nl-NL"/>
          </a:p>
        </p:txBody>
      </p:sp>
      <p:sp>
        <p:nvSpPr>
          <p:cNvPr id="12" name="Text Placeholder 10"/>
          <p:cNvSpPr>
            <a:spLocks noGrp="1"/>
          </p:cNvSpPr>
          <p:nvPr>
            <p:ph type="body" sz="quarter" idx="14" hasCustomPrompt="1"/>
            <p:custDataLst>
              <p:tags r:id="rId6"/>
            </p:custDataLst>
          </p:nvPr>
        </p:nvSpPr>
        <p:spPr>
          <a:xfrm>
            <a:off x="8072436" y="1123950"/>
            <a:ext cx="3400425" cy="410400"/>
          </a:xfrm>
          <a:prstGeom prst="roundRect">
            <a:avLst/>
          </a:prstGeom>
          <a:solidFill>
            <a:srgbClr val="2A2D88"/>
          </a:solidFill>
        </p:spPr>
        <p:txBody>
          <a:bodyPr lIns="0" tIns="0" rIns="0" bIns="0" anchor="ctr"/>
          <a:lstStyle>
            <a:lvl1pPr marL="0" indent="0" algn="ctr">
              <a:lnSpc>
                <a:spcPct val="100000"/>
              </a:lnSpc>
              <a:spcBef>
                <a:spcPct val="0"/>
              </a:spcBef>
              <a:buNone/>
              <a:defRPr sz="1600" b="0">
                <a:solidFill>
                  <a:schemeClr val="bg1"/>
                </a:solidFill>
                <a:latin typeface="Calibri" panose="020F0502020204030204" pitchFamily="34" charset="0"/>
                <a:cs typeface="Arial" panose="020B0604020202020204" pitchFamily="34" charset="0"/>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Box Title</a:t>
            </a:r>
            <a:endParaRPr lang="nl-NL"/>
          </a:p>
        </p:txBody>
      </p:sp>
      <p:sp>
        <p:nvSpPr>
          <p:cNvPr id="13" name="TextBox 12">
            <a:extLst>
              <a:ext uri="{FF2B5EF4-FFF2-40B4-BE49-F238E27FC236}">
                <a16:creationId xmlns:a16="http://schemas.microsoft.com/office/drawing/2014/main" id="{C37BB08F-213E-4EE9-A63C-BC72BBF49886}"/>
              </a:ext>
            </a:extLst>
          </p:cNvPr>
          <p:cNvSpPr txBox="1"/>
          <p:nvPr userDrawn="1">
            <p:custDataLst>
              <p:tags r:id="rId7"/>
            </p:custDataLst>
          </p:nvPr>
        </p:nvSpPr>
        <p:spPr>
          <a:xfrm>
            <a:off x="9266994" y="6378980"/>
            <a:ext cx="2724150" cy="176972"/>
          </a:xfrm>
          <a:prstGeom prst="rect">
            <a:avLst/>
          </a:prstGeom>
          <a:noFill/>
        </p:spPr>
        <p:txBody>
          <a:bodyPr wrap="square" lIns="0" tIns="0" rIns="0" bIns="0" rtlCol="0">
            <a:spAutoFit/>
          </a:bodyPr>
          <a:lstStyle/>
          <a:p>
            <a:pPr algn="r"/>
            <a:r>
              <a:rPr lang="nl-NL" sz="1150" b="1">
                <a:solidFill>
                  <a:srgbClr val="2A2D88"/>
                </a:solidFill>
                <a:latin typeface="Calibri" panose="020F0502020204030204" pitchFamily="34" charset="0"/>
                <a:cs typeface="Calibri" panose="020F0502020204030204" pitchFamily="34" charset="0"/>
              </a:rPr>
              <a:t> </a:t>
            </a:r>
            <a:fld id="{CE0891C5-4307-4EE1-8AB2-6F5A608338A2}" type="slidenum">
              <a:rPr lang="nl-NL" sz="1150" b="0" smtClean="0">
                <a:solidFill>
                  <a:srgbClr val="2A2D88"/>
                </a:solidFill>
                <a:latin typeface="Arial" panose="020B0604020202020204" pitchFamily="34" charset="0"/>
                <a:cs typeface="Arial" panose="020B0604020202020204" pitchFamily="34" charset="0"/>
              </a:rPr>
              <a:t>‹#›</a:t>
            </a:fld>
            <a:r>
              <a:rPr lang="nl-NL" sz="1150" b="1">
                <a:solidFill>
                  <a:srgbClr val="2A2D88"/>
                </a:solidFill>
                <a:latin typeface="Arial" panose="020B0604020202020204" pitchFamily="34" charset="0"/>
                <a:cs typeface="Arial" panose="020B0604020202020204" pitchFamily="34" charset="0"/>
              </a:rPr>
              <a:t>       INNOVA MARKET INSIGHTS</a:t>
            </a:r>
          </a:p>
        </p:txBody>
      </p:sp>
      <p:sp>
        <p:nvSpPr>
          <p:cNvPr id="16" name="Oval 15">
            <a:extLst>
              <a:ext uri="{FF2B5EF4-FFF2-40B4-BE49-F238E27FC236}">
                <a16:creationId xmlns:a16="http://schemas.microsoft.com/office/drawing/2014/main" id="{14FF1608-39C0-4703-B7DA-3818B3C05F5F}"/>
              </a:ext>
            </a:extLst>
          </p:cNvPr>
          <p:cNvSpPr/>
          <p:nvPr userDrawn="1">
            <p:custDataLst>
              <p:tags r:id="rId8"/>
            </p:custDataLst>
          </p:nvPr>
        </p:nvSpPr>
        <p:spPr>
          <a:xfrm>
            <a:off x="9837117" y="6406745"/>
            <a:ext cx="104775" cy="104775"/>
          </a:xfrm>
          <a:prstGeom prst="ellipse">
            <a:avLst/>
          </a:prstGeom>
          <a:solidFill>
            <a:srgbClr val="E25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Box 1">
            <a:extLst>
              <a:ext uri="{FF2B5EF4-FFF2-40B4-BE49-F238E27FC236}">
                <a16:creationId xmlns:a16="http://schemas.microsoft.com/office/drawing/2014/main" id="{009886AB-33FA-B406-777F-0904B11ED5F3}"/>
              </a:ext>
            </a:extLst>
          </p:cNvPr>
          <p:cNvSpPr txBox="1"/>
          <p:nvPr userDrawn="1">
            <p:custDataLst>
              <p:tags r:id="rId9"/>
            </p:custDataLst>
          </p:nvPr>
        </p:nvSpPr>
        <p:spPr>
          <a:xfrm>
            <a:off x="4168780" y="6640495"/>
            <a:ext cx="4339600" cy="215444"/>
          </a:xfrm>
          <a:prstGeom prst="rect">
            <a:avLst/>
          </a:prstGeom>
          <a:noFill/>
        </p:spPr>
        <p:txBody>
          <a:bodyPr wrap="square" rtlCol="0">
            <a:spAutoFit/>
          </a:bodyPr>
          <a:lstStyle/>
          <a:p>
            <a:r>
              <a:rPr lang="en-US" sz="800">
                <a:solidFill>
                  <a:schemeClr val="tx1">
                    <a:lumMod val="40000"/>
                    <a:lumOff val="60000"/>
                  </a:schemeClr>
                </a:solidFill>
                <a:latin typeface="Arial" panose="020B0604020202020204" pitchFamily="34" charset="0"/>
                <a:cs typeface="Arial" panose="020B0604020202020204" pitchFamily="34" charset="0"/>
              </a:rPr>
              <a:t>Category Insider: Spoonable Dairy and Non-Dairy Yogurt Trends in the US – Dec 2022</a:t>
            </a:r>
          </a:p>
        </p:txBody>
      </p:sp>
    </p:spTree>
    <p:extLst>
      <p:ext uri="{BB962C8B-B14F-4D97-AF65-F5344CB8AC3E}">
        <p14:creationId xmlns:p14="http://schemas.microsoft.com/office/powerpoint/2010/main" val="281964569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age">
    <p:spTree>
      <p:nvGrpSpPr>
        <p:cNvPr id="1" name=""/>
        <p:cNvGrpSpPr/>
        <p:nvPr/>
      </p:nvGrpSpPr>
      <p:grpSpPr>
        <a:xfrm>
          <a:off x="0" y="0"/>
          <a:ext cx="0" cy="0"/>
          <a:chOff x="0" y="0"/>
          <a:chExt cx="0" cy="0"/>
        </a:xfrm>
      </p:grpSpPr>
      <p:cxnSp>
        <p:nvCxnSpPr>
          <p:cNvPr id="4" name="Straight Connector 3"/>
          <p:cNvCxnSpPr/>
          <p:nvPr userDrawn="1"/>
        </p:nvCxnSpPr>
        <p:spPr>
          <a:xfrm>
            <a:off x="548640" y="6078092"/>
            <a:ext cx="11051177"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548640" y="992777"/>
            <a:ext cx="11051177"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Text Placeholder 2"/>
          <p:cNvSpPr>
            <a:spLocks noGrp="1"/>
          </p:cNvSpPr>
          <p:nvPr>
            <p:ph type="body" sz="quarter" idx="42" hasCustomPrompt="1"/>
          </p:nvPr>
        </p:nvSpPr>
        <p:spPr>
          <a:xfrm>
            <a:off x="548640" y="180111"/>
            <a:ext cx="11051176" cy="668605"/>
          </a:xfrm>
          <a:prstGeom prst="rect">
            <a:avLst/>
          </a:prstGeom>
        </p:spPr>
        <p:txBody>
          <a:bodyPr lIns="0" tIns="0" rIns="0" bIns="0" anchor="b"/>
          <a:lstStyle>
            <a:lvl1pPr marL="0" indent="0">
              <a:lnSpc>
                <a:spcPts val="2800"/>
              </a:lnSpc>
              <a:spcBef>
                <a:spcPct val="0"/>
              </a:spcBef>
              <a:buNone/>
              <a:defRPr sz="2710" b="1" baseline="0">
                <a:solidFill>
                  <a:srgbClr val="2A2D88"/>
                </a:solidFill>
                <a:latin typeface="Proxima Nova Rg" panose="0200050603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PPT 3.2</a:t>
            </a:r>
          </a:p>
        </p:txBody>
      </p:sp>
      <p:sp>
        <p:nvSpPr>
          <p:cNvPr id="28" name="Text Placeholder 2"/>
          <p:cNvSpPr>
            <a:spLocks noGrp="1"/>
          </p:cNvSpPr>
          <p:nvPr>
            <p:ph type="body" sz="quarter" idx="11" hasCustomPrompt="1"/>
          </p:nvPr>
        </p:nvSpPr>
        <p:spPr>
          <a:xfrm>
            <a:off x="713775" y="6230984"/>
            <a:ext cx="638776" cy="561157"/>
          </a:xfrm>
          <a:prstGeom prst="rect">
            <a:avLst/>
          </a:prstGeom>
        </p:spPr>
        <p:txBody>
          <a:bodyPr lIns="0"/>
          <a:lstStyle>
            <a:lvl1pPr marL="0" indent="0">
              <a:buNone/>
              <a:defRPr sz="1200" b="1">
                <a:solidFill>
                  <a:srgbClr val="E25303"/>
                </a:solidFill>
                <a:latin typeface="Proxima Nova Rg" panose="02000506030000020004" pitchFamily="2" charset="0"/>
              </a:defRPr>
            </a:lvl1pPr>
            <a:lvl2pPr marL="457200" indent="0">
              <a:buNone/>
              <a:defRPr sz="1200">
                <a:latin typeface="Proxima Nova Rg" panose="02000506030000020004" pitchFamily="2" charset="0"/>
              </a:defRPr>
            </a:lvl2pPr>
            <a:lvl3pPr marL="914400" indent="0">
              <a:buNone/>
              <a:defRPr sz="1200">
                <a:latin typeface="Proxima Nova Rg" panose="02000506030000020004" pitchFamily="2" charset="0"/>
              </a:defRPr>
            </a:lvl3pPr>
            <a:lvl4pPr marL="1371600" indent="0">
              <a:buNone/>
              <a:defRPr sz="1200">
                <a:latin typeface="Proxima Nova Rg" panose="02000506030000020004" pitchFamily="2" charset="0"/>
              </a:defRPr>
            </a:lvl4pPr>
            <a:lvl5pPr marL="1828800" indent="0">
              <a:buNone/>
              <a:defRPr sz="1200">
                <a:latin typeface="Proxima Nova Rg" panose="02000506030000020004" pitchFamily="2" charset="0"/>
              </a:defRPr>
            </a:lvl5pPr>
          </a:lstStyle>
          <a:p>
            <a:pPr lvl="0"/>
            <a:r>
              <a:rPr lang="en-US"/>
              <a:t>Source: </a:t>
            </a:r>
            <a:endParaRPr lang="nl-NL"/>
          </a:p>
        </p:txBody>
      </p:sp>
      <p:sp>
        <p:nvSpPr>
          <p:cNvPr id="29" name="Text Placeholder 2"/>
          <p:cNvSpPr>
            <a:spLocks noGrp="1"/>
          </p:cNvSpPr>
          <p:nvPr>
            <p:ph type="body" sz="quarter" idx="12" hasCustomPrompt="1"/>
          </p:nvPr>
        </p:nvSpPr>
        <p:spPr>
          <a:xfrm>
            <a:off x="1352551" y="6230985"/>
            <a:ext cx="7941068" cy="561156"/>
          </a:xfrm>
          <a:prstGeom prst="rect">
            <a:avLst/>
          </a:prstGeom>
        </p:spPr>
        <p:txBody>
          <a:bodyPr lIns="0"/>
          <a:lstStyle>
            <a:lvl1pPr marL="0" indent="0">
              <a:lnSpc>
                <a:spcPts val="1440"/>
              </a:lnSpc>
              <a:spcBef>
                <a:spcPct val="0"/>
              </a:spcBef>
              <a:buNone/>
              <a:defRPr sz="1200" b="0" i="0" baseline="0">
                <a:solidFill>
                  <a:srgbClr val="555555"/>
                </a:solidFill>
                <a:latin typeface="Proxima Nova Rg" panose="02000506030000020004" pitchFamily="2" charset="0"/>
              </a:defRPr>
            </a:lvl1pPr>
            <a:lvl2pPr marL="457200" indent="0">
              <a:buNone/>
              <a:defRPr sz="1200">
                <a:latin typeface="Proxima Nova Rg" panose="02000506030000020004" pitchFamily="2" charset="0"/>
              </a:defRPr>
            </a:lvl2pPr>
            <a:lvl3pPr marL="914400" indent="0">
              <a:buNone/>
              <a:defRPr sz="1200">
                <a:latin typeface="Proxima Nova Rg" panose="02000506030000020004" pitchFamily="2" charset="0"/>
              </a:defRPr>
            </a:lvl3pPr>
            <a:lvl4pPr marL="1371600" indent="0">
              <a:buNone/>
              <a:defRPr sz="1200">
                <a:latin typeface="Proxima Nova Rg" panose="02000506030000020004" pitchFamily="2" charset="0"/>
              </a:defRPr>
            </a:lvl4pPr>
            <a:lvl5pPr marL="1828800" indent="0">
              <a:buNone/>
              <a:defRPr sz="1200">
                <a:latin typeface="Proxima Nova Rg" panose="02000506030000020004" pitchFamily="2" charset="0"/>
              </a:defRPr>
            </a:lvl5pPr>
          </a:lstStyle>
          <a:p>
            <a:pPr lvl="0"/>
            <a:r>
              <a:rPr lang="en-US"/>
              <a:t>Innova Database 2019</a:t>
            </a:r>
          </a:p>
        </p:txBody>
      </p:sp>
      <p:cxnSp>
        <p:nvCxnSpPr>
          <p:cNvPr id="30" name="Straight Arrow Connector 29"/>
          <p:cNvCxnSpPr/>
          <p:nvPr userDrawn="1"/>
        </p:nvCxnSpPr>
        <p:spPr>
          <a:xfrm flipH="1">
            <a:off x="4121483" y="1371284"/>
            <a:ext cx="0" cy="1994768"/>
          </a:xfrm>
          <a:prstGeom prst="straightConnector1">
            <a:avLst/>
          </a:prstGeom>
          <a:ln>
            <a:solidFill>
              <a:srgbClr val="D9D9D9"/>
            </a:solidFill>
            <a:prstDash val="solid"/>
            <a:round/>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userDrawn="1"/>
        </p:nvCxnSpPr>
        <p:spPr>
          <a:xfrm flipH="1">
            <a:off x="7938072" y="1371284"/>
            <a:ext cx="0" cy="1994768"/>
          </a:xfrm>
          <a:prstGeom prst="straightConnector1">
            <a:avLst/>
          </a:prstGeom>
          <a:ln>
            <a:solidFill>
              <a:srgbClr val="D9D9D9"/>
            </a:solidFill>
            <a:prstDash val="solid"/>
            <a:round/>
            <a:tailEnd type="none"/>
          </a:ln>
        </p:spPr>
        <p:style>
          <a:lnRef idx="1">
            <a:schemeClr val="accent1"/>
          </a:lnRef>
          <a:fillRef idx="0">
            <a:schemeClr val="accent1"/>
          </a:fillRef>
          <a:effectRef idx="0">
            <a:schemeClr val="accent1"/>
          </a:effectRef>
          <a:fontRef idx="minor">
            <a:schemeClr val="tx1"/>
          </a:fontRef>
        </p:style>
      </p:cxnSp>
      <p:pic>
        <p:nvPicPr>
          <p:cNvPr id="6" name="Graphic 5" descr="imiorangelogo">
            <a:extLst>
              <a:ext uri="{FF2B5EF4-FFF2-40B4-BE49-F238E27FC236}">
                <a16:creationId xmlns:a16="http://schemas.microsoft.com/office/drawing/2014/main" id="{77DD0E87-C911-42C8-AB57-FEAC2BA0005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7807" y="6296841"/>
            <a:ext cx="1373331" cy="495300"/>
          </a:xfrm>
          <a:prstGeom prst="rect">
            <a:avLst/>
          </a:prstGeom>
        </p:spPr>
      </p:pic>
    </p:spTree>
    <p:extLst>
      <p:ext uri="{BB962C8B-B14F-4D97-AF65-F5344CB8AC3E}">
        <p14:creationId xmlns:p14="http://schemas.microsoft.com/office/powerpoint/2010/main" val="218887259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3A103-645F-B923-B5EC-C34D1C09C7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AE649C-5E34-56CF-2ED3-D8D42F7F66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EE755F-D4A2-EF40-A9CD-56E52A531F0D}"/>
              </a:ext>
            </a:extLst>
          </p:cNvPr>
          <p:cNvSpPr>
            <a:spLocks noGrp="1"/>
          </p:cNvSpPr>
          <p:nvPr>
            <p:ph type="dt" sz="half" idx="10"/>
          </p:nvPr>
        </p:nvSpPr>
        <p:spPr/>
        <p:txBody>
          <a:bodyPr/>
          <a:lstStyle/>
          <a:p>
            <a:fld id="{63989AE3-21E4-45D5-9275-D7629618F665}" type="datetimeFigureOut">
              <a:rPr lang="en-US" smtClean="0"/>
              <a:t>2/27/2023</a:t>
            </a:fld>
            <a:endParaRPr lang="en-US"/>
          </a:p>
        </p:txBody>
      </p:sp>
      <p:sp>
        <p:nvSpPr>
          <p:cNvPr id="5" name="Footer Placeholder 4">
            <a:extLst>
              <a:ext uri="{FF2B5EF4-FFF2-40B4-BE49-F238E27FC236}">
                <a16:creationId xmlns:a16="http://schemas.microsoft.com/office/drawing/2014/main" id="{983FEA22-D68C-6753-0558-D504EA357B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21ED0-3E95-DC41-43F6-4F3D498678EA}"/>
              </a:ext>
            </a:extLst>
          </p:cNvPr>
          <p:cNvSpPr>
            <a:spLocks noGrp="1"/>
          </p:cNvSpPr>
          <p:nvPr>
            <p:ph type="sldNum" sz="quarter" idx="12"/>
          </p:nvPr>
        </p:nvSpPr>
        <p:spPr/>
        <p:txBody>
          <a:bodyPr/>
          <a:lstStyle/>
          <a:p>
            <a:fld id="{D66727CE-740F-46E0-912C-B2E463A6EEA2}" type="slidenum">
              <a:rPr lang="en-US" smtClean="0"/>
              <a:t>‹#›</a:t>
            </a:fld>
            <a:endParaRPr lang="en-US"/>
          </a:p>
        </p:txBody>
      </p:sp>
    </p:spTree>
    <p:extLst>
      <p:ext uri="{BB962C8B-B14F-4D97-AF65-F5344CB8AC3E}">
        <p14:creationId xmlns:p14="http://schemas.microsoft.com/office/powerpoint/2010/main" val="4134279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cxnSp>
        <p:nvCxnSpPr>
          <p:cNvPr id="4" name="Straight Connector 3"/>
          <p:cNvCxnSpPr/>
          <p:nvPr userDrawn="1"/>
        </p:nvCxnSpPr>
        <p:spPr>
          <a:xfrm>
            <a:off x="297137" y="5996659"/>
            <a:ext cx="11170961"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297137" y="888966"/>
            <a:ext cx="10759352"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Text Placeholder 2"/>
          <p:cNvSpPr>
            <a:spLocks noGrp="1"/>
          </p:cNvSpPr>
          <p:nvPr>
            <p:ph type="body" sz="quarter" idx="42" hasCustomPrompt="1"/>
          </p:nvPr>
        </p:nvSpPr>
        <p:spPr>
          <a:xfrm>
            <a:off x="222697" y="176833"/>
            <a:ext cx="10745067" cy="543336"/>
          </a:xfrm>
          <a:prstGeom prst="rect">
            <a:avLst/>
          </a:prstGeom>
        </p:spPr>
        <p:txBody>
          <a:bodyPr lIns="0" tIns="0" rIns="0" bIns="0" anchor="b"/>
          <a:lstStyle>
            <a:lvl1pPr marL="0" indent="0">
              <a:lnSpc>
                <a:spcPts val="2800"/>
              </a:lnSpc>
              <a:spcBef>
                <a:spcPct val="0"/>
              </a:spcBef>
              <a:buNone/>
              <a:defRPr sz="2710" b="1" baseline="0">
                <a:solidFill>
                  <a:srgbClr val="2A2D88"/>
                </a:solidFill>
                <a:latin typeface="Proxima Nova Rg" panose="0200050603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PPT 8.0</a:t>
            </a:r>
          </a:p>
        </p:txBody>
      </p:sp>
      <p:sp>
        <p:nvSpPr>
          <p:cNvPr id="28" name="Text Placeholder 2"/>
          <p:cNvSpPr>
            <a:spLocks noGrp="1"/>
          </p:cNvSpPr>
          <p:nvPr>
            <p:ph type="body" sz="quarter" idx="11" hasCustomPrompt="1"/>
          </p:nvPr>
        </p:nvSpPr>
        <p:spPr>
          <a:xfrm>
            <a:off x="713775" y="6087616"/>
            <a:ext cx="638776" cy="628079"/>
          </a:xfrm>
          <a:prstGeom prst="rect">
            <a:avLst/>
          </a:prstGeom>
        </p:spPr>
        <p:txBody>
          <a:bodyPr lIns="0"/>
          <a:lstStyle>
            <a:lvl1pPr marL="0" indent="0">
              <a:buNone/>
              <a:defRPr sz="1200" b="1">
                <a:solidFill>
                  <a:srgbClr val="E25303"/>
                </a:solidFill>
                <a:latin typeface="Proxima Nova Rg" panose="02000506030000020004" pitchFamily="2" charset="0"/>
              </a:defRPr>
            </a:lvl1pPr>
            <a:lvl2pPr marL="457200" indent="0">
              <a:buNone/>
              <a:defRPr sz="1200">
                <a:latin typeface="Proxima Nova Rg" panose="02000506030000020004" pitchFamily="2" charset="0"/>
              </a:defRPr>
            </a:lvl2pPr>
            <a:lvl3pPr marL="914400" indent="0">
              <a:buNone/>
              <a:defRPr sz="1200">
                <a:latin typeface="Proxima Nova Rg" panose="02000506030000020004" pitchFamily="2" charset="0"/>
              </a:defRPr>
            </a:lvl3pPr>
            <a:lvl4pPr marL="1371600" indent="0">
              <a:buNone/>
              <a:defRPr sz="1200">
                <a:latin typeface="Proxima Nova Rg" panose="02000506030000020004" pitchFamily="2" charset="0"/>
              </a:defRPr>
            </a:lvl4pPr>
            <a:lvl5pPr marL="1828800" indent="0">
              <a:buNone/>
              <a:defRPr sz="1200">
                <a:latin typeface="Proxima Nova Rg" panose="02000506030000020004" pitchFamily="2" charset="0"/>
              </a:defRPr>
            </a:lvl5pPr>
          </a:lstStyle>
          <a:p>
            <a:pPr lvl="0"/>
            <a:r>
              <a:rPr lang="en-US"/>
              <a:t>Source: </a:t>
            </a:r>
            <a:endParaRPr lang="nl-NL"/>
          </a:p>
        </p:txBody>
      </p:sp>
      <p:sp>
        <p:nvSpPr>
          <p:cNvPr id="29" name="Text Placeholder 2"/>
          <p:cNvSpPr>
            <a:spLocks noGrp="1"/>
          </p:cNvSpPr>
          <p:nvPr>
            <p:ph type="body" sz="quarter" idx="12" hasCustomPrompt="1"/>
          </p:nvPr>
        </p:nvSpPr>
        <p:spPr>
          <a:xfrm>
            <a:off x="1364860" y="6078092"/>
            <a:ext cx="7941068" cy="637603"/>
          </a:xfrm>
          <a:prstGeom prst="rect">
            <a:avLst/>
          </a:prstGeom>
        </p:spPr>
        <p:txBody>
          <a:bodyPr lIns="0"/>
          <a:lstStyle>
            <a:lvl1pPr marL="0" indent="0">
              <a:lnSpc>
                <a:spcPts val="1440"/>
              </a:lnSpc>
              <a:spcBef>
                <a:spcPct val="0"/>
              </a:spcBef>
              <a:buNone/>
              <a:defRPr sz="1200" b="0" i="0" baseline="0">
                <a:solidFill>
                  <a:srgbClr val="555555"/>
                </a:solidFill>
                <a:latin typeface="Proxima Nova Rg" panose="02000506030000020004" pitchFamily="2" charset="0"/>
              </a:defRPr>
            </a:lvl1pPr>
            <a:lvl2pPr marL="457200" indent="0">
              <a:buNone/>
              <a:defRPr sz="1200">
                <a:latin typeface="Proxima Nova Rg" panose="02000506030000020004" pitchFamily="2" charset="0"/>
              </a:defRPr>
            </a:lvl2pPr>
            <a:lvl3pPr marL="914400" indent="0">
              <a:buNone/>
              <a:defRPr sz="1200">
                <a:latin typeface="Proxima Nova Rg" panose="02000506030000020004" pitchFamily="2" charset="0"/>
              </a:defRPr>
            </a:lvl3pPr>
            <a:lvl4pPr marL="1371600" indent="0">
              <a:buNone/>
              <a:defRPr sz="1200">
                <a:latin typeface="Proxima Nova Rg" panose="02000506030000020004" pitchFamily="2" charset="0"/>
              </a:defRPr>
            </a:lvl4pPr>
            <a:lvl5pPr marL="1828800" indent="0">
              <a:buNone/>
              <a:defRPr sz="1200">
                <a:latin typeface="Proxima Nova Rg" panose="02000506030000020004" pitchFamily="2" charset="0"/>
              </a:defRPr>
            </a:lvl5pPr>
          </a:lstStyle>
          <a:p>
            <a:pPr lvl="0"/>
            <a:r>
              <a:rPr lang="en-US"/>
              <a:t>Innova  Database 2019</a:t>
            </a:r>
          </a:p>
        </p:txBody>
      </p:sp>
      <p:cxnSp>
        <p:nvCxnSpPr>
          <p:cNvPr id="30" name="Straight Arrow Connector 29"/>
          <p:cNvCxnSpPr/>
          <p:nvPr userDrawn="1"/>
        </p:nvCxnSpPr>
        <p:spPr>
          <a:xfrm flipH="1">
            <a:off x="3121547" y="1389348"/>
            <a:ext cx="0" cy="1036719"/>
          </a:xfrm>
          <a:prstGeom prst="straightConnector1">
            <a:avLst/>
          </a:prstGeom>
          <a:ln>
            <a:solidFill>
              <a:srgbClr val="D9D9D9"/>
            </a:solidFill>
            <a:prstDash val="solid"/>
            <a:round/>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userDrawn="1"/>
        </p:nvCxnSpPr>
        <p:spPr>
          <a:xfrm flipH="1">
            <a:off x="8832290" y="1389348"/>
            <a:ext cx="0" cy="1036719"/>
          </a:xfrm>
          <a:prstGeom prst="straightConnector1">
            <a:avLst/>
          </a:prstGeom>
          <a:ln>
            <a:solidFill>
              <a:srgbClr val="D9D9D9"/>
            </a:solidFill>
            <a:prstDash val="solid"/>
            <a:round/>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userDrawn="1"/>
        </p:nvCxnSpPr>
        <p:spPr>
          <a:xfrm flipH="1">
            <a:off x="6022639" y="1389348"/>
            <a:ext cx="0" cy="1036719"/>
          </a:xfrm>
          <a:prstGeom prst="straightConnector1">
            <a:avLst/>
          </a:prstGeom>
          <a:ln>
            <a:solidFill>
              <a:srgbClr val="D9D9D9"/>
            </a:solidFill>
            <a:prstDash val="solid"/>
            <a:round/>
            <a:tailEnd type="non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userDrawn="1"/>
        </p:nvCxnSpPr>
        <p:spPr>
          <a:xfrm flipH="1">
            <a:off x="3160736" y="3638583"/>
            <a:ext cx="0" cy="1036719"/>
          </a:xfrm>
          <a:prstGeom prst="straightConnector1">
            <a:avLst/>
          </a:prstGeom>
          <a:ln>
            <a:solidFill>
              <a:srgbClr val="D9D9D9"/>
            </a:solidFill>
            <a:prstDash val="solid"/>
            <a:round/>
            <a:tailEnd type="non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userDrawn="1"/>
        </p:nvCxnSpPr>
        <p:spPr>
          <a:xfrm flipH="1">
            <a:off x="8832290" y="3638583"/>
            <a:ext cx="0" cy="1036719"/>
          </a:xfrm>
          <a:prstGeom prst="straightConnector1">
            <a:avLst/>
          </a:prstGeom>
          <a:ln>
            <a:solidFill>
              <a:srgbClr val="D9D9D9"/>
            </a:solidFill>
            <a:prstDash val="solid"/>
            <a:round/>
            <a:tailEnd type="non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userDrawn="1"/>
        </p:nvCxnSpPr>
        <p:spPr>
          <a:xfrm flipH="1">
            <a:off x="6048765" y="3638583"/>
            <a:ext cx="0" cy="1036719"/>
          </a:xfrm>
          <a:prstGeom prst="straightConnector1">
            <a:avLst/>
          </a:prstGeom>
          <a:ln>
            <a:solidFill>
              <a:srgbClr val="D9D9D9"/>
            </a:solidFill>
            <a:prstDash val="solid"/>
            <a:round/>
            <a:tailEnd type="none"/>
          </a:ln>
        </p:spPr>
        <p:style>
          <a:lnRef idx="1">
            <a:schemeClr val="accent1"/>
          </a:lnRef>
          <a:fillRef idx="0">
            <a:schemeClr val="accent1"/>
          </a:fillRef>
          <a:effectRef idx="0">
            <a:schemeClr val="accent1"/>
          </a:effectRef>
          <a:fontRef idx="minor">
            <a:schemeClr val="tx1"/>
          </a:fontRef>
        </p:style>
      </p:cxnSp>
      <p:pic>
        <p:nvPicPr>
          <p:cNvPr id="8" name="Graphic 7" descr="imiorangelogo">
            <a:extLst>
              <a:ext uri="{FF2B5EF4-FFF2-40B4-BE49-F238E27FC236}">
                <a16:creationId xmlns:a16="http://schemas.microsoft.com/office/drawing/2014/main" id="{1B20DBD6-DECA-4AE3-B7F6-6CF752DA37B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077184" y="6220395"/>
            <a:ext cx="1373331" cy="495300"/>
          </a:xfrm>
          <a:prstGeom prst="rect">
            <a:avLst/>
          </a:prstGeom>
        </p:spPr>
      </p:pic>
    </p:spTree>
    <p:extLst>
      <p:ext uri="{BB962C8B-B14F-4D97-AF65-F5344CB8AC3E}">
        <p14:creationId xmlns:p14="http://schemas.microsoft.com/office/powerpoint/2010/main" val="35317757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Rectangle 3" hidden="1">
            <a:extLst>
              <a:ext uri="{FF2B5EF4-FFF2-40B4-BE49-F238E27FC236}">
                <a16:creationId xmlns:a16="http://schemas.microsoft.com/office/drawing/2014/main" id="{C0DDC3E7-069D-4BD7-817B-04103A4F0A17}"/>
              </a:ext>
            </a:extLst>
          </p:cNvPr>
          <p:cNvSpPr/>
          <p:nvPr userDrawn="1">
            <p:custDataLst>
              <p:tags r:id="rId1"/>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710" b="1" i="0" baseline="0">
              <a:latin typeface="Arial" panose="020B0604020202020204" pitchFamily="34" charset="0"/>
              <a:ea typeface="+mj-ea"/>
              <a:cs typeface="+mj-cs"/>
              <a:sym typeface="Avenir Next LT Pro "/>
            </a:endParaRPr>
          </a:p>
        </p:txBody>
      </p:sp>
      <p:sp>
        <p:nvSpPr>
          <p:cNvPr id="2" name="Title 1">
            <a:extLst>
              <a:ext uri="{FF2B5EF4-FFF2-40B4-BE49-F238E27FC236}">
                <a16:creationId xmlns:a16="http://schemas.microsoft.com/office/drawing/2014/main" id="{E15C41E5-F0AF-4D5F-BD1A-A8DD3CFDB878}"/>
              </a:ext>
            </a:extLst>
          </p:cNvPr>
          <p:cNvSpPr>
            <a:spLocks noGrp="1"/>
          </p:cNvSpPr>
          <p:nvPr>
            <p:ph type="title" hasCustomPrompt="1"/>
            <p:custDataLst>
              <p:tags r:id="rId2"/>
            </p:custDataLst>
          </p:nvPr>
        </p:nvSpPr>
        <p:spPr>
          <a:xfrm>
            <a:off x="723900" y="0"/>
            <a:ext cx="10744200" cy="896112"/>
          </a:xfrm>
        </p:spPr>
        <p:txBody>
          <a:bodyPr wrap="square" lIns="0" tIns="0" rIns="0" bIns="0" anchor="b" anchorCtr="0">
            <a:noAutofit/>
          </a:bodyPr>
          <a:lstStyle>
            <a:lvl1pPr algn="l">
              <a:lnSpc>
                <a:spcPct val="100000"/>
              </a:lnSpc>
              <a:defRPr sz="2600" b="1">
                <a:solidFill>
                  <a:schemeClr val="tx2"/>
                </a:solidFill>
                <a:latin typeface="Calibri" panose="020F0502020204030204" pitchFamily="34" charset="0"/>
              </a:defRPr>
            </a:lvl1pPr>
          </a:lstStyle>
          <a:p>
            <a:pPr lvl="0"/>
            <a:r>
              <a:rPr lang="en-US"/>
              <a:t>Slide Title</a:t>
            </a:r>
          </a:p>
        </p:txBody>
      </p:sp>
      <p:cxnSp>
        <p:nvCxnSpPr>
          <p:cNvPr id="7" name="Straight Connector 6">
            <a:extLst>
              <a:ext uri="{FF2B5EF4-FFF2-40B4-BE49-F238E27FC236}">
                <a16:creationId xmlns:a16="http://schemas.microsoft.com/office/drawing/2014/main" id="{9FA6F48F-37A1-46B9-812B-15C79E675BBD}"/>
              </a:ext>
            </a:extLst>
          </p:cNvPr>
          <p:cNvCxnSpPr/>
          <p:nvPr userDrawn="1">
            <p:custDataLst>
              <p:tags r:id="rId3"/>
            </p:custDataLst>
          </p:nvPr>
        </p:nvCxnSpPr>
        <p:spPr>
          <a:xfrm>
            <a:off x="723900" y="1019596"/>
            <a:ext cx="107442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664D18-BE9B-4838-9F53-A2EE0902B5D3}"/>
              </a:ext>
            </a:extLst>
          </p:cNvPr>
          <p:cNvCxnSpPr/>
          <p:nvPr userDrawn="1">
            <p:custDataLst>
              <p:tags r:id="rId4"/>
            </p:custDataLst>
          </p:nvPr>
        </p:nvCxnSpPr>
        <p:spPr>
          <a:xfrm>
            <a:off x="719091" y="5996659"/>
            <a:ext cx="107442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D868792-2936-466D-B922-3B728C539FFA}"/>
              </a:ext>
            </a:extLst>
          </p:cNvPr>
          <p:cNvSpPr txBox="1"/>
          <p:nvPr userDrawn="1">
            <p:custDataLst>
              <p:tags r:id="rId5"/>
            </p:custDataLst>
          </p:nvPr>
        </p:nvSpPr>
        <p:spPr>
          <a:xfrm>
            <a:off x="9266994" y="6378980"/>
            <a:ext cx="2724150" cy="176972"/>
          </a:xfrm>
          <a:prstGeom prst="rect">
            <a:avLst/>
          </a:prstGeom>
          <a:noFill/>
        </p:spPr>
        <p:txBody>
          <a:bodyPr wrap="square" lIns="0" tIns="0" rIns="0" bIns="0" rtlCol="0">
            <a:spAutoFit/>
          </a:bodyPr>
          <a:lstStyle/>
          <a:p>
            <a:pPr algn="r"/>
            <a:r>
              <a:rPr lang="nl-NL" sz="1150" b="1">
                <a:solidFill>
                  <a:srgbClr val="2A2D88"/>
                </a:solidFill>
                <a:latin typeface="Calibri" panose="020F0502020204030204" pitchFamily="34" charset="0"/>
                <a:cs typeface="Calibri" panose="020F0502020204030204" pitchFamily="34" charset="0"/>
              </a:rPr>
              <a:t> </a:t>
            </a:r>
            <a:fld id="{CE0891C5-4307-4EE1-8AB2-6F5A608338A2}" type="slidenum">
              <a:rPr lang="nl-NL" sz="1150" b="0" smtClean="0">
                <a:solidFill>
                  <a:srgbClr val="2A2D88"/>
                </a:solidFill>
                <a:latin typeface="Arial" panose="020B0604020202020204" pitchFamily="34" charset="0"/>
                <a:cs typeface="Arial" panose="020B0604020202020204" pitchFamily="34" charset="0"/>
              </a:rPr>
              <a:t>‹#›</a:t>
            </a:fld>
            <a:r>
              <a:rPr lang="nl-NL" sz="1150" b="1">
                <a:solidFill>
                  <a:srgbClr val="2A2D88"/>
                </a:solidFill>
                <a:latin typeface="Arial" panose="020B0604020202020204" pitchFamily="34" charset="0"/>
                <a:cs typeface="Arial" panose="020B0604020202020204" pitchFamily="34" charset="0"/>
              </a:rPr>
              <a:t>       INNOVA MARKET INSIGHTS</a:t>
            </a:r>
          </a:p>
        </p:txBody>
      </p:sp>
      <p:sp>
        <p:nvSpPr>
          <p:cNvPr id="20" name="Footer Placeholder 4">
            <a:extLst>
              <a:ext uri="{FF2B5EF4-FFF2-40B4-BE49-F238E27FC236}">
                <a16:creationId xmlns:a16="http://schemas.microsoft.com/office/drawing/2014/main" id="{90B190D4-3F99-4C74-94DD-E18E23AF8931}"/>
              </a:ext>
            </a:extLst>
          </p:cNvPr>
          <p:cNvSpPr>
            <a:spLocks noGrp="1"/>
          </p:cNvSpPr>
          <p:nvPr>
            <p:ph type="ftr" sz="quarter" idx="11"/>
            <p:custDataLst>
              <p:tags r:id="rId6"/>
            </p:custDataLst>
          </p:nvPr>
        </p:nvSpPr>
        <p:spPr>
          <a:xfrm>
            <a:off x="715153" y="6133172"/>
            <a:ext cx="8600297" cy="468595"/>
          </a:xfrm>
        </p:spPr>
        <p:txBody>
          <a:bodyPr lIns="0" tIns="0" rIns="0" bIns="0" anchor="t" anchorCtr="0">
            <a:noAutofit/>
          </a:bodyPr>
          <a:lstStyle>
            <a:lvl1pPr algn="l">
              <a:defRPr b="1">
                <a:solidFill>
                  <a:srgbClr val="E25303"/>
                </a:solidFill>
                <a:latin typeface="Arial" panose="020B0604020202020204" pitchFamily="34" charset="0"/>
                <a:cs typeface="Arial" panose="020B0604020202020204" pitchFamily="34" charset="0"/>
              </a:defRPr>
            </a:lvl1pPr>
          </a:lstStyle>
          <a:p>
            <a:r>
              <a:rPr lang="en-US"/>
              <a:t>Source: </a:t>
            </a:r>
            <a:r>
              <a:rPr lang="en-US" b="0">
                <a:solidFill>
                  <a:srgbClr val="555555"/>
                </a:solidFill>
              </a:rPr>
              <a:t>Innova Market Insights</a:t>
            </a:r>
            <a:endParaRPr lang="en-US" b="0">
              <a:solidFill>
                <a:srgbClr val="555555"/>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6196DDB5-9DB8-4BF2-A6EC-55D919CDD6BB}"/>
              </a:ext>
            </a:extLst>
          </p:cNvPr>
          <p:cNvSpPr/>
          <p:nvPr userDrawn="1">
            <p:custDataLst>
              <p:tags r:id="rId7"/>
            </p:custDataLst>
          </p:nvPr>
        </p:nvSpPr>
        <p:spPr>
          <a:xfrm>
            <a:off x="9837117" y="6406745"/>
            <a:ext cx="104775" cy="104775"/>
          </a:xfrm>
          <a:prstGeom prst="ellipse">
            <a:avLst/>
          </a:prstGeom>
          <a:solidFill>
            <a:srgbClr val="E25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xt Placeholder 12">
            <a:extLst>
              <a:ext uri="{FF2B5EF4-FFF2-40B4-BE49-F238E27FC236}">
                <a16:creationId xmlns:a16="http://schemas.microsoft.com/office/drawing/2014/main" id="{B23D93B3-4171-4A1B-B434-80A5A537FE70}"/>
              </a:ext>
            </a:extLst>
          </p:cNvPr>
          <p:cNvSpPr>
            <a:spLocks noGrp="1"/>
          </p:cNvSpPr>
          <p:nvPr>
            <p:ph type="body" sz="quarter" idx="90" hasCustomPrompt="1"/>
            <p:custDataLst>
              <p:tags r:id="rId8"/>
            </p:custDataLst>
          </p:nvPr>
        </p:nvSpPr>
        <p:spPr>
          <a:xfrm>
            <a:off x="723899" y="1143080"/>
            <a:ext cx="10739391" cy="4730083"/>
          </a:xfrm>
        </p:spPr>
        <p:txBody>
          <a:bodyPr>
            <a:normAutofit/>
          </a:bodyPr>
          <a:lstStyle>
            <a:lvl1pPr marL="228600" indent="-228600">
              <a:buClr>
                <a:srgbClr val="E25303"/>
              </a:buClr>
              <a:buFont typeface="Arial" panose="020B0604020202020204" pitchFamily="34" charset="0"/>
              <a:buChar char="•"/>
              <a:defRPr sz="1200"/>
            </a:lvl1pPr>
            <a:lvl2pPr>
              <a:defRPr sz="1200"/>
            </a:lvl2pPr>
            <a:lvl3pPr>
              <a:defRPr sz="1200"/>
            </a:lvl3pPr>
            <a:lvl4pPr>
              <a:defRPr sz="1200"/>
            </a:lvl4pPr>
            <a:lvl5pPr>
              <a:defRPr sz="1200"/>
            </a:lvl5pPr>
          </a:lstStyle>
          <a:p>
            <a:pPr lvl="0"/>
            <a:r>
              <a:rPr lang="en-US"/>
              <a:t>Insert text	</a:t>
            </a:r>
          </a:p>
          <a:p>
            <a:pPr lvl="0"/>
            <a:endParaRPr lang="en-US"/>
          </a:p>
        </p:txBody>
      </p:sp>
      <p:sp>
        <p:nvSpPr>
          <p:cNvPr id="3" name="TextBox 2">
            <a:extLst>
              <a:ext uri="{FF2B5EF4-FFF2-40B4-BE49-F238E27FC236}">
                <a16:creationId xmlns:a16="http://schemas.microsoft.com/office/drawing/2014/main" id="{7CECC808-CA17-6D9A-5AB4-ECE147E773A8}"/>
              </a:ext>
            </a:extLst>
          </p:cNvPr>
          <p:cNvSpPr txBox="1"/>
          <p:nvPr userDrawn="1">
            <p:custDataLst>
              <p:tags r:id="rId9"/>
            </p:custDataLst>
          </p:nvPr>
        </p:nvSpPr>
        <p:spPr>
          <a:xfrm>
            <a:off x="3501406" y="6640497"/>
            <a:ext cx="5189188" cy="215444"/>
          </a:xfrm>
          <a:prstGeom prst="rect">
            <a:avLst/>
          </a:prstGeom>
          <a:noFill/>
        </p:spPr>
        <p:txBody>
          <a:bodyPr wrap="square" rtlCol="0">
            <a:spAutoFit/>
          </a:bodyPr>
          <a:lstStyle/>
          <a:p>
            <a:r>
              <a:rPr lang="en-US" sz="800">
                <a:solidFill>
                  <a:schemeClr val="tx1">
                    <a:lumMod val="40000"/>
                    <a:lumOff val="60000"/>
                  </a:schemeClr>
                </a:solidFill>
                <a:latin typeface="Arial" panose="020B0604020202020204" pitchFamily="34" charset="0"/>
                <a:cs typeface="Arial" panose="020B0604020202020204" pitchFamily="34" charset="0"/>
              </a:rPr>
              <a:t>Webinar: Looking Forward, Looking Back: Plant-Based Trends from 2022 and Predictions for 2023 - Nov 2022</a:t>
            </a:r>
          </a:p>
        </p:txBody>
      </p:sp>
    </p:spTree>
    <p:extLst>
      <p:ext uri="{BB962C8B-B14F-4D97-AF65-F5344CB8AC3E}">
        <p14:creationId xmlns:p14="http://schemas.microsoft.com/office/powerpoint/2010/main" val="183877173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8039C-05D6-404A-8FB3-40330475791F}"/>
              </a:ext>
            </a:extLst>
          </p:cNvPr>
          <p:cNvSpPr>
            <a:spLocks noGrp="1"/>
          </p:cNvSpPr>
          <p:nvPr>
            <p:ph type="ctrTitle"/>
            <p:custDataLst>
              <p:tags r:id="rId1"/>
            </p:custDataLst>
          </p:nvPr>
        </p:nvSpPr>
        <p:spPr>
          <a:xfrm>
            <a:off x="1524000" y="1122363"/>
            <a:ext cx="9144000" cy="2387600"/>
          </a:xfrm>
        </p:spPr>
        <p:txBody>
          <a:bodyPr anchor="b"/>
          <a:lstStyle>
            <a:lvl1pPr algn="ctr">
              <a:defRPr sz="6000">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488A845-8C90-4D1C-B36E-E4C4A991F868}"/>
              </a:ext>
            </a:extLst>
          </p:cNvPr>
          <p:cNvSpPr>
            <a:spLocks noGrp="1"/>
          </p:cNvSpPr>
          <p:nvPr>
            <p:ph type="subTitle" idx="1"/>
            <p:custDataLst>
              <p:tags r:id="rId2"/>
            </p:custDataLst>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extBox 3">
            <a:extLst>
              <a:ext uri="{FF2B5EF4-FFF2-40B4-BE49-F238E27FC236}">
                <a16:creationId xmlns:a16="http://schemas.microsoft.com/office/drawing/2014/main" id="{9C8A9A97-3EE9-7A50-7AC8-AB859333CE0E}"/>
              </a:ext>
            </a:extLst>
          </p:cNvPr>
          <p:cNvSpPr txBox="1"/>
          <p:nvPr userDrawn="1">
            <p:custDataLst>
              <p:tags r:id="rId3"/>
            </p:custDataLst>
          </p:nvPr>
        </p:nvSpPr>
        <p:spPr>
          <a:xfrm>
            <a:off x="4168780" y="6640495"/>
            <a:ext cx="4172332" cy="215444"/>
          </a:xfrm>
          <a:prstGeom prst="rect">
            <a:avLst/>
          </a:prstGeom>
          <a:noFill/>
        </p:spPr>
        <p:txBody>
          <a:bodyPr wrap="square" rtlCol="0">
            <a:spAutoFit/>
          </a:bodyPr>
          <a:lstStyle/>
          <a:p>
            <a:r>
              <a:rPr lang="en-US" sz="800">
                <a:solidFill>
                  <a:schemeClr val="tx1">
                    <a:lumMod val="40000"/>
                    <a:lumOff val="60000"/>
                  </a:schemeClr>
                </a:solidFill>
                <a:latin typeface="Arial" panose="020B0604020202020204" pitchFamily="34" charset="0"/>
                <a:cs typeface="Arial" panose="020B0604020202020204" pitchFamily="34" charset="0"/>
              </a:rPr>
              <a:t>Category Insider: Spoonable Dairy and Non-Dairy Yogurt Trends in the US – Dec 2022</a:t>
            </a:r>
          </a:p>
        </p:txBody>
      </p:sp>
    </p:spTree>
    <p:extLst>
      <p:ext uri="{BB962C8B-B14F-4D97-AF65-F5344CB8AC3E}">
        <p14:creationId xmlns:p14="http://schemas.microsoft.com/office/powerpoint/2010/main" val="7914763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bwMode="auto">
          <a:xfrm>
            <a:off x="914639" y="6248400"/>
            <a:ext cx="2539074"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cs typeface="Times New Roman"/>
              </a:defRPr>
            </a:lvl1pPr>
          </a:lstStyle>
          <a:p>
            <a:pPr fontAlgn="base">
              <a:spcBef>
                <a:spcPct val="0"/>
              </a:spcBef>
              <a:spcAft>
                <a:spcPct val="0"/>
              </a:spcAft>
              <a:defRPr/>
            </a:pPr>
            <a:endParaRPr lang="en-GB">
              <a:solidFill>
                <a:schemeClr val="tx1"/>
              </a:solidFill>
            </a:endParaRPr>
          </a:p>
        </p:txBody>
      </p:sp>
      <p:sp>
        <p:nvSpPr>
          <p:cNvPr id="3" name="Rectangle 5"/>
          <p:cNvSpPr>
            <a:spLocks noGrp="1" noChangeArrowheads="1"/>
          </p:cNvSpPr>
          <p:nvPr>
            <p:ph type="ftr" sz="quarter" idx="11"/>
          </p:nvPr>
        </p:nvSpPr>
        <p:spPr bwMode="auto">
          <a:xfrm>
            <a:off x="4165098" y="6248400"/>
            <a:ext cx="3861806"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cs typeface="Times New Roman"/>
              </a:defRPr>
            </a:lvl1pPr>
          </a:lstStyle>
          <a:p>
            <a:pPr fontAlgn="base">
              <a:spcBef>
                <a:spcPct val="0"/>
              </a:spcBef>
              <a:spcAft>
                <a:spcPct val="0"/>
              </a:spcAft>
              <a:defRPr/>
            </a:pPr>
            <a:endParaRPr lang="en-GB">
              <a:solidFill>
                <a:schemeClr val="tx1"/>
              </a:solidFill>
            </a:endParaRPr>
          </a:p>
        </p:txBody>
      </p:sp>
      <p:sp>
        <p:nvSpPr>
          <p:cNvPr id="4" name="Rectangle 6"/>
          <p:cNvSpPr>
            <a:spLocks noGrp="1" noChangeArrowheads="1"/>
          </p:cNvSpPr>
          <p:nvPr>
            <p:ph type="sldNum" sz="quarter" idx="12"/>
          </p:nvPr>
        </p:nvSpPr>
        <p:spPr bwMode="auto">
          <a:xfrm>
            <a:off x="8738289" y="6248400"/>
            <a:ext cx="2539073" cy="457200"/>
          </a:xfrm>
          <a:prstGeom prst="rect">
            <a:avLst/>
          </a:prstGeom>
          <a:noFill/>
          <a:ln>
            <a:noFill/>
          </a:ln>
          <a:effectLst/>
        </p:spPr>
        <p:txBody>
          <a:bodyPr numCol="1"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GB" altLang="en-US" sz="2400" b="0" i="0" u="none" baseline="0">
                <a:solidFill>
                  <a:schemeClr val="tx1"/>
                </a:solidFill>
                <a:effectLst/>
                <a:latin typeface="Times New Roman" charset="0"/>
                <a:ea typeface="Times New Roman" charset="0"/>
              </a:defRPr>
            </a:lvl1pPr>
            <a:lvl2pPr marL="457200" indent="0" algn="l" defTabSz="914400" rtl="0" eaLnBrk="0" fontAlgn="base" hangingPunct="0">
              <a:lnSpc>
                <a:spcPct val="100000"/>
              </a:lnSpc>
              <a:spcBef>
                <a:spcPct val="0"/>
              </a:spcBef>
              <a:spcAft>
                <a:spcPct val="0"/>
              </a:spcAft>
              <a:buClrTx/>
              <a:buSzTx/>
              <a:buFontTx/>
              <a:buNone/>
              <a:defRPr kumimoji="0" lang="en-GB" altLang="en-US" sz="2400" b="0" i="0" u="none" baseline="0">
                <a:solidFill>
                  <a:schemeClr val="tx1"/>
                </a:solidFill>
                <a:effectLst/>
                <a:latin typeface="Times New Roman" charset="0"/>
                <a:ea typeface="Times New Roman" charset="0"/>
              </a:defRPr>
            </a:lvl2pPr>
            <a:lvl3pPr marL="914400" indent="0" algn="l" defTabSz="914400" rtl="0" eaLnBrk="0" fontAlgn="base" hangingPunct="0">
              <a:lnSpc>
                <a:spcPct val="100000"/>
              </a:lnSpc>
              <a:spcBef>
                <a:spcPct val="0"/>
              </a:spcBef>
              <a:spcAft>
                <a:spcPct val="0"/>
              </a:spcAft>
              <a:buClrTx/>
              <a:buSzTx/>
              <a:buFontTx/>
              <a:buNone/>
              <a:defRPr kumimoji="0" lang="en-GB" altLang="en-US" sz="2400" b="0" i="0" u="none" baseline="0">
                <a:solidFill>
                  <a:schemeClr val="tx1"/>
                </a:solidFill>
                <a:effectLst/>
                <a:latin typeface="Times New Roman" charset="0"/>
                <a:ea typeface="Times New Roman" charset="0"/>
              </a:defRPr>
            </a:lvl3pPr>
            <a:lvl4pPr marL="1371600" indent="0" algn="l" defTabSz="914400" rtl="0" eaLnBrk="0" fontAlgn="base" hangingPunct="0">
              <a:lnSpc>
                <a:spcPct val="100000"/>
              </a:lnSpc>
              <a:spcBef>
                <a:spcPct val="0"/>
              </a:spcBef>
              <a:spcAft>
                <a:spcPct val="0"/>
              </a:spcAft>
              <a:buClrTx/>
              <a:buSzTx/>
              <a:buFontTx/>
              <a:buNone/>
              <a:defRPr kumimoji="0" lang="en-GB" altLang="en-US" sz="2400" b="0" i="0" u="none" baseline="0">
                <a:solidFill>
                  <a:schemeClr val="tx1"/>
                </a:solidFill>
                <a:effectLst/>
                <a:latin typeface="Times New Roman" charset="0"/>
                <a:ea typeface="Times New Roman" charset="0"/>
              </a:defRPr>
            </a:lvl4pPr>
            <a:lvl5pPr marL="1828800" indent="0" algn="l" defTabSz="914400" rtl="0" eaLnBrk="0" fontAlgn="base" hangingPunct="0">
              <a:lnSpc>
                <a:spcPct val="100000"/>
              </a:lnSpc>
              <a:spcBef>
                <a:spcPct val="0"/>
              </a:spcBef>
              <a:spcAft>
                <a:spcPct val="0"/>
              </a:spcAft>
              <a:buClrTx/>
              <a:buSzTx/>
              <a:buFontTx/>
              <a:buNone/>
              <a:defRPr kumimoji="0" lang="en-GB" altLang="en-US" sz="2400" b="0" i="0" u="none" baseline="0">
                <a:solidFill>
                  <a:schemeClr val="tx1"/>
                </a:solidFill>
                <a:effectLst/>
                <a:latin typeface="Times New Roman" charset="0"/>
                <a:ea typeface="Times New Roman" charset="0"/>
              </a:defRPr>
            </a:lvl5pPr>
          </a:lstStyle>
          <a:p>
            <a:pPr algn="r" eaLnBrk="1" hangingPunct="1"/>
            <a:fld id="{BC1E3E52-2EAB-433D-8EC1-274ABBB17512}" type="slidenum">
              <a:rPr lang="en-US" sz="1400" smtClean="0"/>
              <a:pPr algn="r" eaLnBrk="1" hangingPunct="1"/>
              <a:t>‹#›</a:t>
            </a:fld>
            <a:endParaRPr lang="en-US" sz="1400"/>
          </a:p>
        </p:txBody>
      </p:sp>
    </p:spTree>
    <p:extLst>
      <p:ext uri="{BB962C8B-B14F-4D97-AF65-F5344CB8AC3E}">
        <p14:creationId xmlns:p14="http://schemas.microsoft.com/office/powerpoint/2010/main" val="174465878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8039C-05D6-404A-8FB3-40330475791F}"/>
              </a:ext>
            </a:extLst>
          </p:cNvPr>
          <p:cNvSpPr>
            <a:spLocks noGrp="1"/>
          </p:cNvSpPr>
          <p:nvPr>
            <p:ph type="ctrTitle"/>
            <p:custDataLst>
              <p:tags r:id="rId1"/>
            </p:custDataLst>
          </p:nvPr>
        </p:nvSpPr>
        <p:spPr>
          <a:xfrm>
            <a:off x="1524000" y="1122363"/>
            <a:ext cx="9144000" cy="2387600"/>
          </a:xfrm>
        </p:spPr>
        <p:txBody>
          <a:bodyPr anchor="b"/>
          <a:lstStyle>
            <a:lvl1pPr algn="ctr">
              <a:defRPr sz="6000">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488A845-8C90-4D1C-B36E-E4C4A991F868}"/>
              </a:ext>
            </a:extLst>
          </p:cNvPr>
          <p:cNvSpPr>
            <a:spLocks noGrp="1"/>
          </p:cNvSpPr>
          <p:nvPr>
            <p:ph type="subTitle" idx="1"/>
            <p:custDataLst>
              <p:tags r:id="rId2"/>
            </p:custDataLst>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extBox 3">
            <a:extLst>
              <a:ext uri="{FF2B5EF4-FFF2-40B4-BE49-F238E27FC236}">
                <a16:creationId xmlns:a16="http://schemas.microsoft.com/office/drawing/2014/main" id="{9C8A9A97-3EE9-7A50-7AC8-AB859333CE0E}"/>
              </a:ext>
            </a:extLst>
          </p:cNvPr>
          <p:cNvSpPr txBox="1"/>
          <p:nvPr userDrawn="1">
            <p:custDataLst>
              <p:tags r:id="rId3"/>
            </p:custDataLst>
          </p:nvPr>
        </p:nvSpPr>
        <p:spPr>
          <a:xfrm>
            <a:off x="4168780" y="6640495"/>
            <a:ext cx="4172332" cy="215444"/>
          </a:xfrm>
          <a:prstGeom prst="rect">
            <a:avLst/>
          </a:prstGeom>
          <a:noFill/>
        </p:spPr>
        <p:txBody>
          <a:bodyPr wrap="square" rtlCol="0">
            <a:spAutoFit/>
          </a:bodyPr>
          <a:lstStyle/>
          <a:p>
            <a:r>
              <a:rPr lang="en-US" sz="800">
                <a:solidFill>
                  <a:schemeClr val="tx1">
                    <a:lumMod val="40000"/>
                    <a:lumOff val="60000"/>
                  </a:schemeClr>
                </a:solidFill>
                <a:latin typeface="Arial" panose="020B0604020202020204" pitchFamily="34" charset="0"/>
                <a:cs typeface="Arial" panose="020B0604020202020204" pitchFamily="34" charset="0"/>
              </a:rPr>
              <a:t>Category Insider: Spoonable Dairy and Non-Dairy Yogurt Trends in the US – Dec 2022</a:t>
            </a:r>
          </a:p>
        </p:txBody>
      </p:sp>
    </p:spTree>
    <p:extLst>
      <p:ext uri="{BB962C8B-B14F-4D97-AF65-F5344CB8AC3E}">
        <p14:creationId xmlns:p14="http://schemas.microsoft.com/office/powerpoint/2010/main" val="14023885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58E7CBFC-938B-46FC-A052-B9E260CD609E}"/>
              </a:ext>
            </a:extLst>
          </p:cNvPr>
          <p:cNvGraphicFramePr>
            <a:graphicFrameLocks noChangeAspect="1"/>
          </p:cNvGraphicFramePr>
          <p:nvPr userDrawn="1">
            <p:custDataLst>
              <p:tags r:id="rId1"/>
            </p:custDataLst>
            <p:extLst>
              <p:ext uri="{D42A27DB-BD31-4B8C-83A1-F6EECF244321}">
                <p14:modId xmlns:p14="http://schemas.microsoft.com/office/powerpoint/2010/main" val="30481865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0" imgH="0" progId="TCLayout.ActiveDocument.1">
                  <p:embed/>
                </p:oleObj>
              </mc:Choice>
              <mc:Fallback>
                <p:oleObj name="think-cell Slide" r:id="rId12" imgW="0" imgH="0" progId="TCLayout.ActiveDocument.1">
                  <p:embed/>
                  <p:pic>
                    <p:nvPicPr>
                      <p:cNvPr id="11" name="Object 10" hidden="1">
                        <a:extLst>
                          <a:ext uri="{FF2B5EF4-FFF2-40B4-BE49-F238E27FC236}">
                            <a16:creationId xmlns:a16="http://schemas.microsoft.com/office/drawing/2014/main" id="{58E7CBFC-938B-46FC-A052-B9E260CD609E}"/>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0DDC3E7-069D-4BD7-817B-04103A4F0A1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710" b="1" i="0" baseline="0">
              <a:latin typeface="Avenir Next LT Pro "/>
              <a:ea typeface="+mj-ea"/>
              <a:cs typeface="+mj-cs"/>
              <a:sym typeface="Avenir Next LT Pro "/>
            </a:endParaRPr>
          </a:p>
        </p:txBody>
      </p:sp>
      <p:sp>
        <p:nvSpPr>
          <p:cNvPr id="2" name="Title 1">
            <a:extLst>
              <a:ext uri="{FF2B5EF4-FFF2-40B4-BE49-F238E27FC236}">
                <a16:creationId xmlns:a16="http://schemas.microsoft.com/office/drawing/2014/main" id="{E15C41E5-F0AF-4D5F-BD1A-A8DD3CFDB878}"/>
              </a:ext>
            </a:extLst>
          </p:cNvPr>
          <p:cNvSpPr>
            <a:spLocks noGrp="1"/>
          </p:cNvSpPr>
          <p:nvPr>
            <p:ph type="title" hasCustomPrompt="1"/>
            <p:custDataLst>
              <p:tags r:id="rId3"/>
            </p:custDataLst>
          </p:nvPr>
        </p:nvSpPr>
        <p:spPr>
          <a:xfrm>
            <a:off x="723900" y="0"/>
            <a:ext cx="10744200" cy="896112"/>
          </a:xfrm>
        </p:spPr>
        <p:txBody>
          <a:bodyPr wrap="square" lIns="0" tIns="0" rIns="0" bIns="0" anchor="b" anchorCtr="0">
            <a:noAutofit/>
          </a:bodyPr>
          <a:lstStyle>
            <a:lvl1pPr algn="l">
              <a:lnSpc>
                <a:spcPct val="100000"/>
              </a:lnSpc>
              <a:defRPr sz="2600" b="1">
                <a:solidFill>
                  <a:schemeClr val="tx2"/>
                </a:solidFill>
              </a:defRPr>
            </a:lvl1pPr>
          </a:lstStyle>
          <a:p>
            <a:pPr lvl="0"/>
            <a:r>
              <a:rPr lang="en-US"/>
              <a:t>Slide Title</a:t>
            </a:r>
          </a:p>
        </p:txBody>
      </p:sp>
      <p:cxnSp>
        <p:nvCxnSpPr>
          <p:cNvPr id="7" name="Straight Connector 6">
            <a:extLst>
              <a:ext uri="{FF2B5EF4-FFF2-40B4-BE49-F238E27FC236}">
                <a16:creationId xmlns:a16="http://schemas.microsoft.com/office/drawing/2014/main" id="{9FA6F48F-37A1-46B9-812B-15C79E675BBD}"/>
              </a:ext>
            </a:extLst>
          </p:cNvPr>
          <p:cNvCxnSpPr/>
          <p:nvPr userDrawn="1">
            <p:custDataLst>
              <p:tags r:id="rId4"/>
            </p:custDataLst>
          </p:nvPr>
        </p:nvCxnSpPr>
        <p:spPr>
          <a:xfrm>
            <a:off x="723900" y="1019596"/>
            <a:ext cx="107442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664D18-BE9B-4838-9F53-A2EE0902B5D3}"/>
              </a:ext>
            </a:extLst>
          </p:cNvPr>
          <p:cNvCxnSpPr/>
          <p:nvPr userDrawn="1">
            <p:custDataLst>
              <p:tags r:id="rId5"/>
            </p:custDataLst>
          </p:nvPr>
        </p:nvCxnSpPr>
        <p:spPr>
          <a:xfrm>
            <a:off x="719091" y="5996659"/>
            <a:ext cx="107442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D868792-2936-466D-B922-3B728C539FFA}"/>
              </a:ext>
            </a:extLst>
          </p:cNvPr>
          <p:cNvSpPr txBox="1"/>
          <p:nvPr userDrawn="1">
            <p:custDataLst>
              <p:tags r:id="rId6"/>
            </p:custDataLst>
          </p:nvPr>
        </p:nvSpPr>
        <p:spPr>
          <a:xfrm>
            <a:off x="9266994" y="6378980"/>
            <a:ext cx="2724150" cy="176972"/>
          </a:xfrm>
          <a:prstGeom prst="rect">
            <a:avLst/>
          </a:prstGeom>
          <a:noFill/>
        </p:spPr>
        <p:txBody>
          <a:bodyPr wrap="square" lIns="0" tIns="0" rIns="0" bIns="0" rtlCol="0">
            <a:spAutoFit/>
          </a:bodyPr>
          <a:lstStyle/>
          <a:p>
            <a:pPr algn="r"/>
            <a:r>
              <a:rPr lang="nl-NL" sz="1150" b="1">
                <a:solidFill>
                  <a:srgbClr val="2A2D88"/>
                </a:solidFill>
                <a:latin typeface="Calibri" panose="020F0502020204030204" pitchFamily="34" charset="0"/>
                <a:cs typeface="Calibri" panose="020F0502020204030204" pitchFamily="34" charset="0"/>
              </a:rPr>
              <a:t> </a:t>
            </a:r>
            <a:fld id="{CE0891C5-4307-4EE1-8AB2-6F5A608338A2}" type="slidenum">
              <a:rPr lang="nl-NL" sz="1150" b="0" smtClean="0">
                <a:solidFill>
                  <a:srgbClr val="2A2D88"/>
                </a:solidFill>
                <a:latin typeface="Arial" panose="020B0604020202020204" pitchFamily="34" charset="0"/>
                <a:cs typeface="Arial" panose="020B0604020202020204" pitchFamily="34" charset="0"/>
              </a:rPr>
              <a:t>‹#›</a:t>
            </a:fld>
            <a:r>
              <a:rPr lang="nl-NL" sz="1150" b="1">
                <a:solidFill>
                  <a:srgbClr val="2A2D88"/>
                </a:solidFill>
                <a:latin typeface="Arial" panose="020B0604020202020204" pitchFamily="34" charset="0"/>
                <a:cs typeface="Arial" panose="020B0604020202020204" pitchFamily="34" charset="0"/>
              </a:rPr>
              <a:t>       INNOVA MARKET INSIGHTS</a:t>
            </a:r>
          </a:p>
        </p:txBody>
      </p:sp>
      <p:sp>
        <p:nvSpPr>
          <p:cNvPr id="20" name="Footer Placeholder 4">
            <a:extLst>
              <a:ext uri="{FF2B5EF4-FFF2-40B4-BE49-F238E27FC236}">
                <a16:creationId xmlns:a16="http://schemas.microsoft.com/office/drawing/2014/main" id="{90B190D4-3F99-4C74-94DD-E18E23AF8931}"/>
              </a:ext>
            </a:extLst>
          </p:cNvPr>
          <p:cNvSpPr>
            <a:spLocks noGrp="1"/>
          </p:cNvSpPr>
          <p:nvPr>
            <p:ph type="ftr" sz="quarter" idx="11"/>
            <p:custDataLst>
              <p:tags r:id="rId7"/>
            </p:custDataLst>
          </p:nvPr>
        </p:nvSpPr>
        <p:spPr>
          <a:xfrm>
            <a:off x="715153" y="6133172"/>
            <a:ext cx="8600297" cy="468595"/>
          </a:xfrm>
        </p:spPr>
        <p:txBody>
          <a:bodyPr lIns="0" tIns="0" rIns="0" bIns="0" anchor="t" anchorCtr="0">
            <a:noAutofit/>
          </a:bodyPr>
          <a:lstStyle>
            <a:lvl1pPr algn="l">
              <a:defRPr b="1">
                <a:solidFill>
                  <a:srgbClr val="E25303"/>
                </a:solidFill>
                <a:latin typeface="Arial" panose="020B0604020202020204" pitchFamily="34" charset="0"/>
                <a:cs typeface="Arial" panose="020B0604020202020204" pitchFamily="34" charset="0"/>
              </a:defRPr>
            </a:lvl1pPr>
          </a:lstStyle>
          <a:p>
            <a:r>
              <a:rPr lang="en-US"/>
              <a:t>Source: </a:t>
            </a:r>
            <a:r>
              <a:rPr lang="en-US" b="0">
                <a:solidFill>
                  <a:srgbClr val="555555"/>
                </a:solidFill>
              </a:rPr>
              <a:t>Innova Market Insights</a:t>
            </a:r>
            <a:endParaRPr lang="en-US" b="0">
              <a:solidFill>
                <a:srgbClr val="555555"/>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6196DDB5-9DB8-4BF2-A6EC-55D919CDD6BB}"/>
              </a:ext>
            </a:extLst>
          </p:cNvPr>
          <p:cNvSpPr/>
          <p:nvPr userDrawn="1">
            <p:custDataLst>
              <p:tags r:id="rId8"/>
            </p:custDataLst>
          </p:nvPr>
        </p:nvSpPr>
        <p:spPr>
          <a:xfrm>
            <a:off x="9837117" y="6406745"/>
            <a:ext cx="104775" cy="104775"/>
          </a:xfrm>
          <a:prstGeom prst="ellipse">
            <a:avLst/>
          </a:prstGeom>
          <a:solidFill>
            <a:srgbClr val="E25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xt Placeholder 12">
            <a:extLst>
              <a:ext uri="{FF2B5EF4-FFF2-40B4-BE49-F238E27FC236}">
                <a16:creationId xmlns:a16="http://schemas.microsoft.com/office/drawing/2014/main" id="{B23D93B3-4171-4A1B-B434-80A5A537FE70}"/>
              </a:ext>
            </a:extLst>
          </p:cNvPr>
          <p:cNvSpPr>
            <a:spLocks noGrp="1"/>
          </p:cNvSpPr>
          <p:nvPr>
            <p:ph type="body" sz="quarter" idx="90" hasCustomPrompt="1"/>
            <p:custDataLst>
              <p:tags r:id="rId9"/>
            </p:custDataLst>
          </p:nvPr>
        </p:nvSpPr>
        <p:spPr>
          <a:xfrm>
            <a:off x="723899" y="1143080"/>
            <a:ext cx="10739391" cy="4730083"/>
          </a:xfrm>
        </p:spPr>
        <p:txBody>
          <a:bodyPr>
            <a:normAutofit/>
          </a:bodyPr>
          <a:lstStyle>
            <a:lvl1pPr marL="228600" indent="-228600">
              <a:buClr>
                <a:srgbClr val="E25303"/>
              </a:buClr>
              <a:buFont typeface="Arial" panose="020B0604020202020204" pitchFamily="34" charset="0"/>
              <a:buChar char="•"/>
              <a:defRPr sz="1200"/>
            </a:lvl1pPr>
            <a:lvl2pPr>
              <a:defRPr sz="1200"/>
            </a:lvl2pPr>
            <a:lvl3pPr>
              <a:defRPr sz="1200"/>
            </a:lvl3pPr>
            <a:lvl4pPr>
              <a:defRPr sz="1200"/>
            </a:lvl4pPr>
            <a:lvl5pPr>
              <a:defRPr sz="1200"/>
            </a:lvl5pPr>
          </a:lstStyle>
          <a:p>
            <a:pPr lvl="0"/>
            <a:r>
              <a:rPr lang="en-US"/>
              <a:t>Insert text	</a:t>
            </a:r>
          </a:p>
          <a:p>
            <a:pPr lvl="0"/>
            <a:endParaRPr lang="en-US"/>
          </a:p>
        </p:txBody>
      </p:sp>
      <p:sp>
        <p:nvSpPr>
          <p:cNvPr id="3" name="TextBox 2">
            <a:extLst>
              <a:ext uri="{FF2B5EF4-FFF2-40B4-BE49-F238E27FC236}">
                <a16:creationId xmlns:a16="http://schemas.microsoft.com/office/drawing/2014/main" id="{B1E1F720-E6F9-C6D1-1D46-4687CB171F2A}"/>
              </a:ext>
            </a:extLst>
          </p:cNvPr>
          <p:cNvSpPr txBox="1"/>
          <p:nvPr userDrawn="1">
            <p:custDataLst>
              <p:tags r:id="rId10"/>
            </p:custDataLst>
          </p:nvPr>
        </p:nvSpPr>
        <p:spPr>
          <a:xfrm>
            <a:off x="4168780" y="6640495"/>
            <a:ext cx="4261542" cy="215444"/>
          </a:xfrm>
          <a:prstGeom prst="rect">
            <a:avLst/>
          </a:prstGeom>
          <a:noFill/>
        </p:spPr>
        <p:txBody>
          <a:bodyPr wrap="square" rtlCol="0">
            <a:spAutoFit/>
          </a:bodyPr>
          <a:lstStyle/>
          <a:p>
            <a:r>
              <a:rPr lang="en-US" sz="800">
                <a:solidFill>
                  <a:schemeClr val="tx1">
                    <a:lumMod val="40000"/>
                    <a:lumOff val="60000"/>
                  </a:schemeClr>
                </a:solidFill>
                <a:latin typeface="Arial" panose="020B0604020202020204" pitchFamily="34" charset="0"/>
                <a:cs typeface="Arial" panose="020B0604020202020204" pitchFamily="34" charset="0"/>
              </a:rPr>
              <a:t>Category Insider: Spoonable Dairy and Non-Dairy Yogurt Trends in the US – Dec 2022</a:t>
            </a:r>
          </a:p>
        </p:txBody>
      </p:sp>
    </p:spTree>
    <p:extLst>
      <p:ext uri="{BB962C8B-B14F-4D97-AF65-F5344CB8AC3E}">
        <p14:creationId xmlns:p14="http://schemas.microsoft.com/office/powerpoint/2010/main" val="32014280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Char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3367019-0084-46BB-9580-0C8C170F8726}"/>
              </a:ext>
            </a:extLst>
          </p:cNvPr>
          <p:cNvGraphicFramePr>
            <a:graphicFrameLocks noChangeAspect="1"/>
          </p:cNvGraphicFramePr>
          <p:nvPr userDrawn="1">
            <p:custDataLst>
              <p:tags r:id="rId1"/>
            </p:custDataLst>
            <p:extLst>
              <p:ext uri="{D42A27DB-BD31-4B8C-83A1-F6EECF244321}">
                <p14:modId xmlns:p14="http://schemas.microsoft.com/office/powerpoint/2010/main" val="41927678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0" imgH="0" progId="TCLayout.ActiveDocument.1">
                  <p:embed/>
                </p:oleObj>
              </mc:Choice>
              <mc:Fallback>
                <p:oleObj name="think-cell Slide" r:id="rId14" imgW="0" imgH="0" progId="TCLayout.ActiveDocument.1">
                  <p:embed/>
                  <p:pic>
                    <p:nvPicPr>
                      <p:cNvPr id="4" name="Object 3" hidden="1">
                        <a:extLst>
                          <a:ext uri="{FF2B5EF4-FFF2-40B4-BE49-F238E27FC236}">
                            <a16:creationId xmlns:a16="http://schemas.microsoft.com/office/drawing/2014/main" id="{C3367019-0084-46BB-9580-0C8C170F8726}"/>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72D9A69-BFB5-4AB9-BC03-2F7C2727FF25}"/>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710" b="1" i="0" baseline="0">
              <a:latin typeface="Avenir Next LT Pro "/>
              <a:ea typeface="+mj-ea"/>
              <a:cs typeface="+mj-cs"/>
              <a:sym typeface="Avenir Next LT Pro "/>
            </a:endParaRPr>
          </a:p>
        </p:txBody>
      </p:sp>
      <p:sp>
        <p:nvSpPr>
          <p:cNvPr id="2" name="Title 1">
            <a:extLst>
              <a:ext uri="{FF2B5EF4-FFF2-40B4-BE49-F238E27FC236}">
                <a16:creationId xmlns:a16="http://schemas.microsoft.com/office/drawing/2014/main" id="{E15C41E5-F0AF-4D5F-BD1A-A8DD3CFDB878}"/>
              </a:ext>
            </a:extLst>
          </p:cNvPr>
          <p:cNvSpPr>
            <a:spLocks noGrp="1"/>
          </p:cNvSpPr>
          <p:nvPr>
            <p:ph type="title" hasCustomPrompt="1"/>
            <p:custDataLst>
              <p:tags r:id="rId3"/>
            </p:custDataLst>
          </p:nvPr>
        </p:nvSpPr>
        <p:spPr>
          <a:xfrm>
            <a:off x="723034" y="0"/>
            <a:ext cx="10744200" cy="896112"/>
          </a:xfrm>
        </p:spPr>
        <p:txBody>
          <a:bodyPr wrap="square" lIns="0" tIns="0" rIns="0" bIns="0" anchor="b" anchorCtr="0">
            <a:noAutofit/>
          </a:bodyPr>
          <a:lstStyle>
            <a:lvl1pPr algn="l">
              <a:lnSpc>
                <a:spcPct val="100000"/>
              </a:lnSpc>
              <a:defRPr sz="2600" b="1">
                <a:solidFill>
                  <a:schemeClr val="tx2"/>
                </a:solidFill>
              </a:defRPr>
            </a:lvl1pPr>
          </a:lstStyle>
          <a:p>
            <a:r>
              <a:rPr lang="en-US"/>
              <a:t>Slide Title</a:t>
            </a:r>
          </a:p>
        </p:txBody>
      </p:sp>
      <p:cxnSp>
        <p:nvCxnSpPr>
          <p:cNvPr id="7" name="Straight Connector 6">
            <a:extLst>
              <a:ext uri="{FF2B5EF4-FFF2-40B4-BE49-F238E27FC236}">
                <a16:creationId xmlns:a16="http://schemas.microsoft.com/office/drawing/2014/main" id="{9FA6F48F-37A1-46B9-812B-15C79E675BBD}"/>
              </a:ext>
            </a:extLst>
          </p:cNvPr>
          <p:cNvCxnSpPr/>
          <p:nvPr userDrawn="1">
            <p:custDataLst>
              <p:tags r:id="rId4"/>
            </p:custDataLst>
          </p:nvPr>
        </p:nvCxnSpPr>
        <p:spPr>
          <a:xfrm>
            <a:off x="723900" y="1019596"/>
            <a:ext cx="107442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664D18-BE9B-4838-9F53-A2EE0902B5D3}"/>
              </a:ext>
            </a:extLst>
          </p:cNvPr>
          <p:cNvCxnSpPr/>
          <p:nvPr userDrawn="1">
            <p:custDataLst>
              <p:tags r:id="rId5"/>
            </p:custDataLst>
          </p:nvPr>
        </p:nvCxnSpPr>
        <p:spPr>
          <a:xfrm>
            <a:off x="719091" y="5996659"/>
            <a:ext cx="107442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0F601507-C8E8-4656-B3BD-D8183E893C38}"/>
              </a:ext>
            </a:extLst>
          </p:cNvPr>
          <p:cNvSpPr>
            <a:spLocks noGrp="1"/>
          </p:cNvSpPr>
          <p:nvPr>
            <p:ph idx="14" hasCustomPrompt="1"/>
            <p:custDataLst>
              <p:tags r:id="rId6"/>
            </p:custDataLst>
          </p:nvPr>
        </p:nvSpPr>
        <p:spPr>
          <a:xfrm>
            <a:off x="1451728" y="1136927"/>
            <a:ext cx="10014784" cy="603504"/>
          </a:xfrm>
        </p:spPr>
        <p:txBody>
          <a:bodyPr lIns="0" tIns="45720" rIns="91440" bIns="45720">
            <a:noAutofit/>
          </a:bodyPr>
          <a:lstStyle>
            <a:lvl1pPr marL="0" indent="0">
              <a:lnSpc>
                <a:spcPct val="100000"/>
              </a:lnSpc>
              <a:buClr>
                <a:srgbClr val="E25303"/>
              </a:buClr>
              <a:buNone/>
              <a:defRPr sz="1200">
                <a:solidFill>
                  <a:schemeClr val="tx1"/>
                </a:solidFill>
                <a:latin typeface="Calibri" panose="020F0502020204030204" pitchFamily="34" charset="0"/>
                <a:cs typeface="Calibri" panose="020F0502020204030204" pitchFamily="34" charset="0"/>
              </a:defRPr>
            </a:lvl1pPr>
            <a:lvl2pPr marL="428625" indent="-180975">
              <a:lnSpc>
                <a:spcPct val="100000"/>
              </a:lnSpc>
              <a:buClr>
                <a:srgbClr val="E25303"/>
              </a:buClr>
              <a:buFont typeface="Avenir Next LT Pro" panose="020B0504020202020204" pitchFamily="34" charset="0"/>
              <a:buChar char="–"/>
              <a:defRPr sz="1600">
                <a:solidFill>
                  <a:schemeClr val="tx1"/>
                </a:solidFill>
              </a:defRPr>
            </a:lvl2pPr>
            <a:lvl3pPr marL="685800" indent="-257175">
              <a:lnSpc>
                <a:spcPct val="100000"/>
              </a:lnSpc>
              <a:buClr>
                <a:srgbClr val="E25303"/>
              </a:buClr>
              <a:buSzPct val="75000"/>
              <a:buFont typeface="Courier New" panose="02070309020205020404" pitchFamily="49" charset="0"/>
              <a:buChar char="o"/>
              <a:defRPr sz="1600">
                <a:solidFill>
                  <a:schemeClr val="tx1"/>
                </a:solidFill>
              </a:defRPr>
            </a:lvl3pPr>
          </a:lstStyle>
          <a:p>
            <a:pPr lvl="0"/>
            <a:r>
              <a:rPr lang="en-US"/>
              <a:t> Chart title goes here (do not add an extra title to the chart below) </a:t>
            </a:r>
          </a:p>
        </p:txBody>
      </p:sp>
      <p:sp>
        <p:nvSpPr>
          <p:cNvPr id="11" name="Chart Placeholder 10">
            <a:extLst>
              <a:ext uri="{FF2B5EF4-FFF2-40B4-BE49-F238E27FC236}">
                <a16:creationId xmlns:a16="http://schemas.microsoft.com/office/drawing/2014/main" id="{141CB6F9-7C06-48BB-97DD-D0A9680F2A80}"/>
              </a:ext>
            </a:extLst>
          </p:cNvPr>
          <p:cNvSpPr>
            <a:spLocks noGrp="1"/>
          </p:cNvSpPr>
          <p:nvPr>
            <p:ph type="chart" sz="quarter" idx="13" hasCustomPrompt="1"/>
            <p:custDataLst>
              <p:tags r:id="rId7"/>
            </p:custDataLst>
          </p:nvPr>
        </p:nvSpPr>
        <p:spPr>
          <a:xfrm>
            <a:off x="722312" y="1533525"/>
            <a:ext cx="10744200" cy="4267199"/>
          </a:xfrm>
          <a:solidFill>
            <a:srgbClr val="F2F2F2"/>
          </a:solidFill>
        </p:spPr>
        <p:txBody>
          <a:bodyPr anchor="ctr" anchorCtr="0">
            <a:noAutofit/>
          </a:bodyPr>
          <a:lstStyle>
            <a:lvl1pPr marL="0" indent="0" algn="ctr">
              <a:buNone/>
              <a:defRPr sz="1200">
                <a:latin typeface="Arial" panose="020B0604020202020204" pitchFamily="34" charset="0"/>
                <a:cs typeface="Arial" panose="020B0604020202020204" pitchFamily="34" charset="0"/>
              </a:defRPr>
            </a:lvl1pPr>
          </a:lstStyle>
          <a:p>
            <a:pPr lvl="0"/>
            <a:r>
              <a:rPr lang="en-US"/>
              <a:t>Pick a chart / table from the chart.ppt document.</a:t>
            </a:r>
          </a:p>
          <a:p>
            <a:pPr lvl="0"/>
            <a:r>
              <a:rPr lang="en-US"/>
              <a:t>These have been pre-defined so they have the correct font &amp; color usage.</a:t>
            </a:r>
          </a:p>
          <a:p>
            <a:pPr lvl="0"/>
            <a:r>
              <a:rPr lang="nl-NL"/>
              <a:t>Copy/paste it into this document.</a:t>
            </a:r>
          </a:p>
          <a:p>
            <a:pPr lvl="0"/>
            <a:r>
              <a:rPr lang="nl-NL"/>
              <a:t>Make sure it fits (exactly) within the grey area, just resize the outer edges of the chart/table to fit.</a:t>
            </a:r>
          </a:p>
          <a:p>
            <a:pPr lvl="0"/>
            <a:r>
              <a:rPr lang="nl-NL"/>
              <a:t>Once applied, move the chart to the side and make this box white so you don’t see it anymore.</a:t>
            </a:r>
            <a:endParaRPr lang="en-US"/>
          </a:p>
        </p:txBody>
      </p:sp>
      <p:sp>
        <p:nvSpPr>
          <p:cNvPr id="13" name="Content Placeholder 2">
            <a:extLst>
              <a:ext uri="{FF2B5EF4-FFF2-40B4-BE49-F238E27FC236}">
                <a16:creationId xmlns:a16="http://schemas.microsoft.com/office/drawing/2014/main" id="{8FDF8C19-7382-40BE-A1E0-1FD280360EB5}"/>
              </a:ext>
            </a:extLst>
          </p:cNvPr>
          <p:cNvSpPr>
            <a:spLocks noGrp="1"/>
          </p:cNvSpPr>
          <p:nvPr>
            <p:ph idx="15" hasCustomPrompt="1"/>
            <p:custDataLst>
              <p:tags r:id="rId8"/>
            </p:custDataLst>
          </p:nvPr>
        </p:nvSpPr>
        <p:spPr>
          <a:xfrm>
            <a:off x="722312" y="1136927"/>
            <a:ext cx="729416" cy="396595"/>
          </a:xfrm>
        </p:spPr>
        <p:txBody>
          <a:bodyPr lIns="0" tIns="45720" rIns="91440" bIns="45720">
            <a:noAutofit/>
          </a:bodyPr>
          <a:lstStyle>
            <a:lvl1pPr marL="0" indent="0">
              <a:lnSpc>
                <a:spcPct val="100000"/>
              </a:lnSpc>
              <a:buClr>
                <a:srgbClr val="E25303"/>
              </a:buClr>
              <a:buNone/>
              <a:defRPr sz="1200" b="1">
                <a:solidFill>
                  <a:schemeClr val="tx1"/>
                </a:solidFill>
                <a:latin typeface="Calibri" panose="020F0502020204030204" pitchFamily="34" charset="0"/>
                <a:cs typeface="Calibri" panose="020F0502020204030204" pitchFamily="34" charset="0"/>
              </a:defRPr>
            </a:lvl1pPr>
            <a:lvl2pPr marL="428625" indent="-180975">
              <a:lnSpc>
                <a:spcPct val="100000"/>
              </a:lnSpc>
              <a:buClr>
                <a:srgbClr val="E25303"/>
              </a:buClr>
              <a:buFont typeface="Avenir Next LT Pro" panose="020B0504020202020204" pitchFamily="34" charset="0"/>
              <a:buChar char="–"/>
              <a:defRPr sz="1600">
                <a:solidFill>
                  <a:schemeClr val="tx1"/>
                </a:solidFill>
              </a:defRPr>
            </a:lvl2pPr>
            <a:lvl3pPr marL="685800" indent="-257175">
              <a:lnSpc>
                <a:spcPct val="100000"/>
              </a:lnSpc>
              <a:buClr>
                <a:srgbClr val="E25303"/>
              </a:buClr>
              <a:buSzPct val="75000"/>
              <a:buFont typeface="Courier New" panose="02070309020205020404" pitchFamily="49" charset="0"/>
              <a:buChar char="o"/>
              <a:defRPr sz="1600">
                <a:solidFill>
                  <a:schemeClr val="tx1"/>
                </a:solidFill>
              </a:defRPr>
            </a:lvl3pPr>
          </a:lstStyle>
          <a:p>
            <a:pPr lvl="0"/>
            <a:r>
              <a:rPr lang="en-US"/>
              <a:t>Figure 1 |</a:t>
            </a:r>
          </a:p>
        </p:txBody>
      </p:sp>
      <p:sp>
        <p:nvSpPr>
          <p:cNvPr id="18" name="TextBox 17">
            <a:extLst>
              <a:ext uri="{FF2B5EF4-FFF2-40B4-BE49-F238E27FC236}">
                <a16:creationId xmlns:a16="http://schemas.microsoft.com/office/drawing/2014/main" id="{E3528712-2B46-4AC7-92D3-7BC6C39962BB}"/>
              </a:ext>
            </a:extLst>
          </p:cNvPr>
          <p:cNvSpPr txBox="1"/>
          <p:nvPr userDrawn="1">
            <p:custDataLst>
              <p:tags r:id="rId9"/>
            </p:custDataLst>
          </p:nvPr>
        </p:nvSpPr>
        <p:spPr>
          <a:xfrm>
            <a:off x="9266994" y="6378980"/>
            <a:ext cx="2724150" cy="176972"/>
          </a:xfrm>
          <a:prstGeom prst="rect">
            <a:avLst/>
          </a:prstGeom>
          <a:noFill/>
        </p:spPr>
        <p:txBody>
          <a:bodyPr wrap="square" lIns="0" tIns="0" rIns="0" bIns="0" rtlCol="0">
            <a:spAutoFit/>
          </a:bodyPr>
          <a:lstStyle/>
          <a:p>
            <a:pPr algn="r"/>
            <a:r>
              <a:rPr lang="nl-NL" sz="1150" b="1">
                <a:solidFill>
                  <a:srgbClr val="2A2D88"/>
                </a:solidFill>
                <a:latin typeface="Calibri" panose="020F0502020204030204" pitchFamily="34" charset="0"/>
                <a:cs typeface="Calibri" panose="020F0502020204030204" pitchFamily="34" charset="0"/>
              </a:rPr>
              <a:t> </a:t>
            </a:r>
            <a:fld id="{CE0891C5-4307-4EE1-8AB2-6F5A608338A2}" type="slidenum">
              <a:rPr lang="nl-NL" sz="1150" b="0" smtClean="0">
                <a:solidFill>
                  <a:srgbClr val="2A2D88"/>
                </a:solidFill>
                <a:latin typeface="Arial" panose="020B0604020202020204" pitchFamily="34" charset="0"/>
                <a:cs typeface="Arial" panose="020B0604020202020204" pitchFamily="34" charset="0"/>
              </a:rPr>
              <a:t>‹#›</a:t>
            </a:fld>
            <a:r>
              <a:rPr lang="nl-NL" sz="1150" b="1">
                <a:solidFill>
                  <a:srgbClr val="2A2D88"/>
                </a:solidFill>
                <a:latin typeface="Arial" panose="020B0604020202020204" pitchFamily="34" charset="0"/>
                <a:cs typeface="Arial" panose="020B0604020202020204" pitchFamily="34" charset="0"/>
              </a:rPr>
              <a:t>       INNOVA MARKET INSIGHTS</a:t>
            </a:r>
          </a:p>
        </p:txBody>
      </p:sp>
      <p:sp>
        <p:nvSpPr>
          <p:cNvPr id="19" name="Footer Placeholder 4">
            <a:extLst>
              <a:ext uri="{FF2B5EF4-FFF2-40B4-BE49-F238E27FC236}">
                <a16:creationId xmlns:a16="http://schemas.microsoft.com/office/drawing/2014/main" id="{6D5F4A58-FC55-44AD-81CA-1DFDD42CB8E6}"/>
              </a:ext>
            </a:extLst>
          </p:cNvPr>
          <p:cNvSpPr>
            <a:spLocks noGrp="1"/>
          </p:cNvSpPr>
          <p:nvPr>
            <p:ph type="ftr" sz="quarter" idx="11"/>
            <p:custDataLst>
              <p:tags r:id="rId10"/>
            </p:custDataLst>
          </p:nvPr>
        </p:nvSpPr>
        <p:spPr>
          <a:xfrm>
            <a:off x="715153" y="6133172"/>
            <a:ext cx="8600297" cy="468595"/>
          </a:xfrm>
        </p:spPr>
        <p:txBody>
          <a:bodyPr lIns="0" tIns="0" rIns="0" bIns="0" anchor="t" anchorCtr="0">
            <a:noAutofit/>
          </a:bodyPr>
          <a:lstStyle>
            <a:lvl1pPr algn="l">
              <a:defRPr b="1">
                <a:solidFill>
                  <a:srgbClr val="E25303"/>
                </a:solidFill>
                <a:latin typeface="Arial" panose="020B0604020202020204" pitchFamily="34" charset="0"/>
                <a:cs typeface="Arial" panose="020B0604020202020204" pitchFamily="34" charset="0"/>
              </a:defRPr>
            </a:lvl1pPr>
          </a:lstStyle>
          <a:p>
            <a:r>
              <a:rPr lang="en-US"/>
              <a:t>Source: </a:t>
            </a:r>
            <a:r>
              <a:rPr lang="en-US" b="0">
                <a:solidFill>
                  <a:srgbClr val="555555"/>
                </a:solidFill>
              </a:rPr>
              <a:t>Innova Market Insights</a:t>
            </a:r>
            <a:endParaRPr lang="en-US" b="0">
              <a:solidFill>
                <a:srgbClr val="555555"/>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89C03857-6B79-4709-B61D-CECDAB7D560E}"/>
              </a:ext>
            </a:extLst>
          </p:cNvPr>
          <p:cNvSpPr/>
          <p:nvPr userDrawn="1">
            <p:custDataLst>
              <p:tags r:id="rId11"/>
            </p:custDataLst>
          </p:nvPr>
        </p:nvSpPr>
        <p:spPr>
          <a:xfrm>
            <a:off x="9837117" y="6406745"/>
            <a:ext cx="104775" cy="104775"/>
          </a:xfrm>
          <a:prstGeom prst="ellipse">
            <a:avLst/>
          </a:prstGeom>
          <a:solidFill>
            <a:srgbClr val="E25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xtBox 4">
            <a:extLst>
              <a:ext uri="{FF2B5EF4-FFF2-40B4-BE49-F238E27FC236}">
                <a16:creationId xmlns:a16="http://schemas.microsoft.com/office/drawing/2014/main" id="{0107DC52-BE3A-247D-C585-B1918D9249F4}"/>
              </a:ext>
            </a:extLst>
          </p:cNvPr>
          <p:cNvSpPr txBox="1"/>
          <p:nvPr userDrawn="1">
            <p:custDataLst>
              <p:tags r:id="rId12"/>
            </p:custDataLst>
          </p:nvPr>
        </p:nvSpPr>
        <p:spPr>
          <a:xfrm>
            <a:off x="4168780" y="6640495"/>
            <a:ext cx="4194635" cy="215444"/>
          </a:xfrm>
          <a:prstGeom prst="rect">
            <a:avLst/>
          </a:prstGeom>
          <a:noFill/>
        </p:spPr>
        <p:txBody>
          <a:bodyPr wrap="square" rtlCol="0">
            <a:spAutoFit/>
          </a:bodyPr>
          <a:lstStyle/>
          <a:p>
            <a:r>
              <a:rPr lang="en-US" sz="800">
                <a:solidFill>
                  <a:schemeClr val="tx1">
                    <a:lumMod val="40000"/>
                    <a:lumOff val="60000"/>
                  </a:schemeClr>
                </a:solidFill>
                <a:latin typeface="Arial" panose="020B0604020202020204" pitchFamily="34" charset="0"/>
                <a:cs typeface="Arial" panose="020B0604020202020204" pitchFamily="34" charset="0"/>
              </a:rPr>
              <a:t>Category Insider: Spoonable Dairy and Non-Dairy Yogurt Trends in the US – Dec 2022</a:t>
            </a:r>
          </a:p>
        </p:txBody>
      </p:sp>
    </p:spTree>
    <p:extLst>
      <p:ext uri="{BB962C8B-B14F-4D97-AF65-F5344CB8AC3E}">
        <p14:creationId xmlns:p14="http://schemas.microsoft.com/office/powerpoint/2010/main" val="259120257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Text and Char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5748F746-2F63-4736-BFD9-BAA5C76574C7}"/>
              </a:ext>
            </a:extLst>
          </p:cNvPr>
          <p:cNvGraphicFramePr>
            <a:graphicFrameLocks noChangeAspect="1"/>
          </p:cNvGraphicFramePr>
          <p:nvPr userDrawn="1">
            <p:custDataLst>
              <p:tags r:id="rId1"/>
            </p:custDataLst>
            <p:extLst>
              <p:ext uri="{D42A27DB-BD31-4B8C-83A1-F6EECF244321}">
                <p14:modId xmlns:p14="http://schemas.microsoft.com/office/powerpoint/2010/main" val="2249618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0" imgH="0" progId="TCLayout.ActiveDocument.1">
                  <p:embed/>
                </p:oleObj>
              </mc:Choice>
              <mc:Fallback>
                <p:oleObj name="think-cell Slide" r:id="rId16" imgW="0" imgH="0" progId="TCLayout.ActiveDocument.1">
                  <p:embed/>
                  <p:pic>
                    <p:nvPicPr>
                      <p:cNvPr id="10" name="Object 9" hidden="1">
                        <a:extLst>
                          <a:ext uri="{FF2B5EF4-FFF2-40B4-BE49-F238E27FC236}">
                            <a16:creationId xmlns:a16="http://schemas.microsoft.com/office/drawing/2014/main" id="{5748F746-2F63-4736-BFD9-BAA5C76574C7}"/>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CBDE6A-B675-46E5-93BC-B27ACAAC5DB2}"/>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710" b="1" i="0" baseline="0">
              <a:latin typeface="Avenir Next LT Pro "/>
              <a:ea typeface="+mj-ea"/>
              <a:cs typeface="+mj-cs"/>
              <a:sym typeface="Avenir Next LT Pro "/>
            </a:endParaRPr>
          </a:p>
        </p:txBody>
      </p:sp>
      <p:sp>
        <p:nvSpPr>
          <p:cNvPr id="2" name="Title 1">
            <a:extLst>
              <a:ext uri="{FF2B5EF4-FFF2-40B4-BE49-F238E27FC236}">
                <a16:creationId xmlns:a16="http://schemas.microsoft.com/office/drawing/2014/main" id="{E15C41E5-F0AF-4D5F-BD1A-A8DD3CFDB878}"/>
              </a:ext>
            </a:extLst>
          </p:cNvPr>
          <p:cNvSpPr>
            <a:spLocks noGrp="1"/>
          </p:cNvSpPr>
          <p:nvPr>
            <p:ph type="title" hasCustomPrompt="1"/>
            <p:custDataLst>
              <p:tags r:id="rId3"/>
            </p:custDataLst>
          </p:nvPr>
        </p:nvSpPr>
        <p:spPr>
          <a:xfrm>
            <a:off x="723034" y="0"/>
            <a:ext cx="10744200" cy="896112"/>
          </a:xfrm>
        </p:spPr>
        <p:txBody>
          <a:bodyPr wrap="square" lIns="0" tIns="0" rIns="0" bIns="0" anchor="b" anchorCtr="0">
            <a:noAutofit/>
          </a:bodyPr>
          <a:lstStyle>
            <a:lvl1pPr algn="l">
              <a:lnSpc>
                <a:spcPct val="100000"/>
              </a:lnSpc>
              <a:defRPr sz="2600" b="1">
                <a:solidFill>
                  <a:schemeClr val="tx2"/>
                </a:solidFill>
              </a:defRPr>
            </a:lvl1pPr>
          </a:lstStyle>
          <a:p>
            <a:r>
              <a:rPr lang="en-US"/>
              <a:t>Slide Title</a:t>
            </a:r>
          </a:p>
        </p:txBody>
      </p:sp>
      <p:sp>
        <p:nvSpPr>
          <p:cNvPr id="3" name="Content Placeholder 2">
            <a:extLst>
              <a:ext uri="{FF2B5EF4-FFF2-40B4-BE49-F238E27FC236}">
                <a16:creationId xmlns:a16="http://schemas.microsoft.com/office/drawing/2014/main" id="{FC1993FF-69DF-48EF-BC6A-1AAE634530D3}"/>
              </a:ext>
            </a:extLst>
          </p:cNvPr>
          <p:cNvSpPr>
            <a:spLocks noGrp="1"/>
          </p:cNvSpPr>
          <p:nvPr>
            <p:ph idx="1"/>
            <p:custDataLst>
              <p:tags r:id="rId4"/>
            </p:custDataLst>
          </p:nvPr>
        </p:nvSpPr>
        <p:spPr>
          <a:xfrm>
            <a:off x="723034" y="1136927"/>
            <a:ext cx="5239616" cy="1399032"/>
          </a:xfrm>
        </p:spPr>
        <p:txBody>
          <a:bodyPr lIns="0" tIns="45720" rIns="91440" bIns="45720">
            <a:noAutofit/>
          </a:bodyPr>
          <a:lstStyle>
            <a:lvl1pPr>
              <a:lnSpc>
                <a:spcPct val="100000"/>
              </a:lnSpc>
              <a:buClr>
                <a:srgbClr val="E25303"/>
              </a:buClr>
              <a:defRPr sz="1200">
                <a:solidFill>
                  <a:schemeClr val="tx1"/>
                </a:solidFill>
                <a:latin typeface="Arial" panose="020B0604020202020204" pitchFamily="34" charset="0"/>
                <a:cs typeface="Arial" panose="020B0604020202020204" pitchFamily="34" charset="0"/>
              </a:defRPr>
            </a:lvl1pPr>
            <a:lvl2pPr marL="428625" indent="-180975">
              <a:lnSpc>
                <a:spcPct val="100000"/>
              </a:lnSpc>
              <a:buClr>
                <a:srgbClr val="E25303"/>
              </a:buClr>
              <a:buFont typeface="Avenir Next LT Pro" panose="020B0504020202020204" pitchFamily="34" charset="0"/>
              <a:buChar char="–"/>
              <a:defRPr sz="1200">
                <a:solidFill>
                  <a:schemeClr val="tx1"/>
                </a:solidFill>
                <a:latin typeface="Arial" panose="020B0604020202020204" pitchFamily="34" charset="0"/>
                <a:cs typeface="Arial" panose="020B0604020202020204" pitchFamily="34" charset="0"/>
              </a:defRPr>
            </a:lvl2pPr>
            <a:lvl3pPr marL="685800" indent="-257175">
              <a:lnSpc>
                <a:spcPct val="100000"/>
              </a:lnSpc>
              <a:buClr>
                <a:srgbClr val="E25303"/>
              </a:buClr>
              <a:buSzPct val="75000"/>
              <a:buFont typeface="Courier New" panose="02070309020205020404" pitchFamily="49" charset="0"/>
              <a:buChar char="o"/>
              <a:defRPr sz="1200">
                <a:solidFill>
                  <a:schemeClr val="tx1"/>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cxnSp>
        <p:nvCxnSpPr>
          <p:cNvPr id="7" name="Straight Connector 6">
            <a:extLst>
              <a:ext uri="{FF2B5EF4-FFF2-40B4-BE49-F238E27FC236}">
                <a16:creationId xmlns:a16="http://schemas.microsoft.com/office/drawing/2014/main" id="{9FA6F48F-37A1-46B9-812B-15C79E675BBD}"/>
              </a:ext>
            </a:extLst>
          </p:cNvPr>
          <p:cNvCxnSpPr/>
          <p:nvPr userDrawn="1">
            <p:custDataLst>
              <p:tags r:id="rId5"/>
            </p:custDataLst>
          </p:nvPr>
        </p:nvCxnSpPr>
        <p:spPr>
          <a:xfrm>
            <a:off x="723900" y="1019596"/>
            <a:ext cx="107442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664D18-BE9B-4838-9F53-A2EE0902B5D3}"/>
              </a:ext>
            </a:extLst>
          </p:cNvPr>
          <p:cNvCxnSpPr/>
          <p:nvPr userDrawn="1">
            <p:custDataLst>
              <p:tags r:id="rId6"/>
            </p:custDataLst>
          </p:nvPr>
        </p:nvCxnSpPr>
        <p:spPr>
          <a:xfrm>
            <a:off x="719091" y="5996659"/>
            <a:ext cx="107442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0C164274-0393-4087-B9A3-40C4FB2EF587}"/>
              </a:ext>
            </a:extLst>
          </p:cNvPr>
          <p:cNvSpPr>
            <a:spLocks noGrp="1"/>
          </p:cNvSpPr>
          <p:nvPr>
            <p:ph idx="45"/>
            <p:custDataLst>
              <p:tags r:id="rId7"/>
            </p:custDataLst>
          </p:nvPr>
        </p:nvSpPr>
        <p:spPr>
          <a:xfrm>
            <a:off x="6224124" y="1136927"/>
            <a:ext cx="5243976" cy="1399032"/>
          </a:xfrm>
        </p:spPr>
        <p:txBody>
          <a:bodyPr lIns="0" tIns="45720" rIns="91440" bIns="45720">
            <a:noAutofit/>
          </a:bodyPr>
          <a:lstStyle>
            <a:lvl1pPr>
              <a:lnSpc>
                <a:spcPct val="100000"/>
              </a:lnSpc>
              <a:buClr>
                <a:srgbClr val="E25303"/>
              </a:buClr>
              <a:defRPr sz="1200">
                <a:solidFill>
                  <a:schemeClr val="tx1"/>
                </a:solidFill>
                <a:latin typeface="Arial" panose="020B0604020202020204" pitchFamily="34" charset="0"/>
                <a:cs typeface="Arial" panose="020B0604020202020204" pitchFamily="34" charset="0"/>
              </a:defRPr>
            </a:lvl1pPr>
            <a:lvl2pPr marL="428625" indent="-180975">
              <a:lnSpc>
                <a:spcPct val="100000"/>
              </a:lnSpc>
              <a:buClr>
                <a:srgbClr val="E25303"/>
              </a:buClr>
              <a:buFont typeface="Avenir Next LT Pro" panose="020B0504020202020204" pitchFamily="34" charset="0"/>
              <a:buChar char="–"/>
              <a:defRPr sz="1200">
                <a:solidFill>
                  <a:schemeClr val="tx1"/>
                </a:solidFill>
                <a:latin typeface="Arial" panose="020B0604020202020204" pitchFamily="34" charset="0"/>
                <a:cs typeface="Arial" panose="020B0604020202020204" pitchFamily="34" charset="0"/>
              </a:defRPr>
            </a:lvl2pPr>
            <a:lvl3pPr marL="685800" indent="-257175">
              <a:lnSpc>
                <a:spcPct val="100000"/>
              </a:lnSpc>
              <a:buClr>
                <a:srgbClr val="E25303"/>
              </a:buClr>
              <a:buSzPct val="75000"/>
              <a:buFont typeface="Courier New" panose="02070309020205020404" pitchFamily="49" charset="0"/>
              <a:buChar char="o"/>
              <a:defRPr sz="1200">
                <a:solidFill>
                  <a:schemeClr val="tx1"/>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13" name="Chart Placeholder 10">
            <a:extLst>
              <a:ext uri="{FF2B5EF4-FFF2-40B4-BE49-F238E27FC236}">
                <a16:creationId xmlns:a16="http://schemas.microsoft.com/office/drawing/2014/main" id="{A523C4CB-AC9B-488F-AF58-1E489670AD72}"/>
              </a:ext>
            </a:extLst>
          </p:cNvPr>
          <p:cNvSpPr>
            <a:spLocks noGrp="1"/>
          </p:cNvSpPr>
          <p:nvPr>
            <p:ph type="chart" sz="quarter" idx="13" hasCustomPrompt="1"/>
            <p:custDataLst>
              <p:tags r:id="rId8"/>
            </p:custDataLst>
          </p:nvPr>
        </p:nvSpPr>
        <p:spPr>
          <a:xfrm>
            <a:off x="723033" y="3162237"/>
            <a:ext cx="10744200" cy="2834640"/>
          </a:xfrm>
          <a:solidFill>
            <a:srgbClr val="F2F2F2"/>
          </a:solidFill>
        </p:spPr>
        <p:txBody>
          <a:bodyPr anchor="ctr" anchorCtr="0">
            <a:noAutofit/>
          </a:bodyPr>
          <a:lstStyle>
            <a:lvl1pPr marL="0" indent="0" algn="ctr">
              <a:buNone/>
              <a:defRPr sz="1200">
                <a:latin typeface="Arial" panose="020B0604020202020204" pitchFamily="34" charset="0"/>
                <a:cs typeface="Arial" panose="020B0604020202020204" pitchFamily="34" charset="0"/>
              </a:defRPr>
            </a:lvl1pPr>
          </a:lstStyle>
          <a:p>
            <a:pPr lvl="0"/>
            <a:r>
              <a:rPr lang="en-US"/>
              <a:t>Pick a chart / table from the chart.ppt document.</a:t>
            </a:r>
          </a:p>
          <a:p>
            <a:pPr lvl="0"/>
            <a:r>
              <a:rPr lang="en-US"/>
              <a:t>These have been pre-defined so they have the correct font &amp; color usage.</a:t>
            </a:r>
          </a:p>
          <a:p>
            <a:pPr lvl="0"/>
            <a:r>
              <a:rPr lang="nl-NL"/>
              <a:t>Copy/paste it into this document.</a:t>
            </a:r>
          </a:p>
          <a:p>
            <a:pPr lvl="0"/>
            <a:r>
              <a:rPr lang="nl-NL"/>
              <a:t>Make sure it fits (exactly) within the grey area, just resize the outer edges of the chart/table to fit.</a:t>
            </a:r>
          </a:p>
          <a:p>
            <a:pPr lvl="0"/>
            <a:r>
              <a:rPr lang="nl-NL"/>
              <a:t>Once applied, move the chart to the side and make this box white so you don’t see it anymore.</a:t>
            </a:r>
            <a:endParaRPr lang="en-US"/>
          </a:p>
        </p:txBody>
      </p:sp>
      <p:sp>
        <p:nvSpPr>
          <p:cNvPr id="15" name="Content Placeholder 2">
            <a:extLst>
              <a:ext uri="{FF2B5EF4-FFF2-40B4-BE49-F238E27FC236}">
                <a16:creationId xmlns:a16="http://schemas.microsoft.com/office/drawing/2014/main" id="{9D1D2357-5333-41AD-AF9E-9A937A87D2FD}"/>
              </a:ext>
            </a:extLst>
          </p:cNvPr>
          <p:cNvSpPr>
            <a:spLocks noGrp="1"/>
          </p:cNvSpPr>
          <p:nvPr>
            <p:ph idx="14" hasCustomPrompt="1"/>
            <p:custDataLst>
              <p:tags r:id="rId9"/>
            </p:custDataLst>
          </p:nvPr>
        </p:nvSpPr>
        <p:spPr>
          <a:xfrm>
            <a:off x="1448507" y="2747459"/>
            <a:ext cx="10014784" cy="603504"/>
          </a:xfrm>
        </p:spPr>
        <p:txBody>
          <a:bodyPr lIns="0" tIns="45720" rIns="91440" bIns="45720">
            <a:noAutofit/>
          </a:bodyPr>
          <a:lstStyle>
            <a:lvl1pPr marL="0" indent="0">
              <a:lnSpc>
                <a:spcPct val="100000"/>
              </a:lnSpc>
              <a:buClr>
                <a:srgbClr val="E25303"/>
              </a:buClr>
              <a:buNone/>
              <a:defRPr sz="1200">
                <a:solidFill>
                  <a:schemeClr val="tx1"/>
                </a:solidFill>
                <a:latin typeface="Calibri" panose="020F0502020204030204" pitchFamily="34" charset="0"/>
                <a:cs typeface="Calibri" panose="020F0502020204030204" pitchFamily="34" charset="0"/>
              </a:defRPr>
            </a:lvl1pPr>
            <a:lvl2pPr marL="428625" indent="-180975">
              <a:lnSpc>
                <a:spcPct val="100000"/>
              </a:lnSpc>
              <a:buClr>
                <a:srgbClr val="E25303"/>
              </a:buClr>
              <a:buFont typeface="Avenir Next LT Pro" panose="020B0504020202020204" pitchFamily="34" charset="0"/>
              <a:buChar char="–"/>
              <a:defRPr sz="1600">
                <a:solidFill>
                  <a:schemeClr val="tx1"/>
                </a:solidFill>
              </a:defRPr>
            </a:lvl2pPr>
            <a:lvl3pPr marL="685800" indent="-257175">
              <a:lnSpc>
                <a:spcPct val="100000"/>
              </a:lnSpc>
              <a:buClr>
                <a:srgbClr val="E25303"/>
              </a:buClr>
              <a:buSzPct val="75000"/>
              <a:buFont typeface="Courier New" panose="02070309020205020404" pitchFamily="49" charset="0"/>
              <a:buChar char="o"/>
              <a:defRPr sz="1600">
                <a:solidFill>
                  <a:schemeClr val="tx1"/>
                </a:solidFill>
              </a:defRPr>
            </a:lvl3pPr>
          </a:lstStyle>
          <a:p>
            <a:pPr lvl="0"/>
            <a:r>
              <a:rPr lang="en-US"/>
              <a:t> Chart title goes here (do not add an extra title to the chart below) </a:t>
            </a:r>
          </a:p>
        </p:txBody>
      </p:sp>
      <p:sp>
        <p:nvSpPr>
          <p:cNvPr id="16" name="Content Placeholder 2">
            <a:extLst>
              <a:ext uri="{FF2B5EF4-FFF2-40B4-BE49-F238E27FC236}">
                <a16:creationId xmlns:a16="http://schemas.microsoft.com/office/drawing/2014/main" id="{B467FA55-D9D6-41EC-84D1-C7647ACE0252}"/>
              </a:ext>
            </a:extLst>
          </p:cNvPr>
          <p:cNvSpPr>
            <a:spLocks noGrp="1"/>
          </p:cNvSpPr>
          <p:nvPr>
            <p:ph idx="15" hasCustomPrompt="1"/>
            <p:custDataLst>
              <p:tags r:id="rId10"/>
            </p:custDataLst>
          </p:nvPr>
        </p:nvSpPr>
        <p:spPr>
          <a:xfrm>
            <a:off x="719091" y="2747459"/>
            <a:ext cx="729416" cy="396595"/>
          </a:xfrm>
        </p:spPr>
        <p:txBody>
          <a:bodyPr lIns="0" tIns="45720" rIns="91440" bIns="45720">
            <a:noAutofit/>
          </a:bodyPr>
          <a:lstStyle>
            <a:lvl1pPr marL="0" indent="0">
              <a:lnSpc>
                <a:spcPct val="100000"/>
              </a:lnSpc>
              <a:buClr>
                <a:srgbClr val="E25303"/>
              </a:buClr>
              <a:buNone/>
              <a:defRPr sz="1200" b="1">
                <a:solidFill>
                  <a:schemeClr val="tx1"/>
                </a:solidFill>
                <a:latin typeface="Calibri" panose="020F0502020204030204" pitchFamily="34" charset="0"/>
                <a:cs typeface="Calibri" panose="020F0502020204030204" pitchFamily="34" charset="0"/>
              </a:defRPr>
            </a:lvl1pPr>
            <a:lvl2pPr marL="428625" indent="-180975">
              <a:lnSpc>
                <a:spcPct val="100000"/>
              </a:lnSpc>
              <a:buClr>
                <a:srgbClr val="E25303"/>
              </a:buClr>
              <a:buFont typeface="Avenir Next LT Pro" panose="020B0504020202020204" pitchFamily="34" charset="0"/>
              <a:buChar char="–"/>
              <a:defRPr sz="1600">
                <a:solidFill>
                  <a:schemeClr val="tx1"/>
                </a:solidFill>
              </a:defRPr>
            </a:lvl2pPr>
            <a:lvl3pPr marL="685800" indent="-257175">
              <a:lnSpc>
                <a:spcPct val="100000"/>
              </a:lnSpc>
              <a:buClr>
                <a:srgbClr val="E25303"/>
              </a:buClr>
              <a:buSzPct val="75000"/>
              <a:buFont typeface="Courier New" panose="02070309020205020404" pitchFamily="49" charset="0"/>
              <a:buChar char="o"/>
              <a:defRPr sz="1600">
                <a:solidFill>
                  <a:schemeClr val="tx1"/>
                </a:solidFill>
              </a:defRPr>
            </a:lvl3pPr>
          </a:lstStyle>
          <a:p>
            <a:pPr lvl="0"/>
            <a:r>
              <a:rPr lang="en-US"/>
              <a:t>Figure 1 |</a:t>
            </a:r>
          </a:p>
        </p:txBody>
      </p:sp>
      <p:sp>
        <p:nvSpPr>
          <p:cNvPr id="20" name="TextBox 19">
            <a:extLst>
              <a:ext uri="{FF2B5EF4-FFF2-40B4-BE49-F238E27FC236}">
                <a16:creationId xmlns:a16="http://schemas.microsoft.com/office/drawing/2014/main" id="{544E699A-1242-4EC0-9E1B-D0877B73AF0D}"/>
              </a:ext>
            </a:extLst>
          </p:cNvPr>
          <p:cNvSpPr txBox="1"/>
          <p:nvPr userDrawn="1">
            <p:custDataLst>
              <p:tags r:id="rId11"/>
            </p:custDataLst>
          </p:nvPr>
        </p:nvSpPr>
        <p:spPr>
          <a:xfrm>
            <a:off x="9266994" y="6378980"/>
            <a:ext cx="2724150" cy="176972"/>
          </a:xfrm>
          <a:prstGeom prst="rect">
            <a:avLst/>
          </a:prstGeom>
          <a:noFill/>
        </p:spPr>
        <p:txBody>
          <a:bodyPr wrap="square" lIns="0" tIns="0" rIns="0" bIns="0" rtlCol="0">
            <a:spAutoFit/>
          </a:bodyPr>
          <a:lstStyle/>
          <a:p>
            <a:pPr algn="r"/>
            <a:r>
              <a:rPr lang="nl-NL" sz="1150" b="1">
                <a:solidFill>
                  <a:srgbClr val="2A2D88"/>
                </a:solidFill>
                <a:latin typeface="Calibri" panose="020F0502020204030204" pitchFamily="34" charset="0"/>
                <a:cs typeface="Calibri" panose="020F0502020204030204" pitchFamily="34" charset="0"/>
              </a:rPr>
              <a:t> </a:t>
            </a:r>
            <a:fld id="{CE0891C5-4307-4EE1-8AB2-6F5A608338A2}" type="slidenum">
              <a:rPr lang="nl-NL" sz="1150" b="0" smtClean="0">
                <a:solidFill>
                  <a:srgbClr val="2A2D88"/>
                </a:solidFill>
                <a:latin typeface="Arial" panose="020B0604020202020204" pitchFamily="34" charset="0"/>
                <a:cs typeface="Arial" panose="020B0604020202020204" pitchFamily="34" charset="0"/>
              </a:rPr>
              <a:t>‹#›</a:t>
            </a:fld>
            <a:r>
              <a:rPr lang="nl-NL" sz="1150" b="1">
                <a:solidFill>
                  <a:srgbClr val="2A2D88"/>
                </a:solidFill>
                <a:latin typeface="Arial" panose="020B0604020202020204" pitchFamily="34" charset="0"/>
                <a:cs typeface="Arial" panose="020B0604020202020204" pitchFamily="34" charset="0"/>
              </a:rPr>
              <a:t>       INNOVA MARKET INSIGHTS</a:t>
            </a:r>
          </a:p>
        </p:txBody>
      </p:sp>
      <p:sp>
        <p:nvSpPr>
          <p:cNvPr id="21" name="Footer Placeholder 4">
            <a:extLst>
              <a:ext uri="{FF2B5EF4-FFF2-40B4-BE49-F238E27FC236}">
                <a16:creationId xmlns:a16="http://schemas.microsoft.com/office/drawing/2014/main" id="{726825D2-2F1F-4218-9629-5AE9BAC8D8EA}"/>
              </a:ext>
            </a:extLst>
          </p:cNvPr>
          <p:cNvSpPr>
            <a:spLocks noGrp="1"/>
          </p:cNvSpPr>
          <p:nvPr>
            <p:ph type="ftr" sz="quarter" idx="11"/>
            <p:custDataLst>
              <p:tags r:id="rId12"/>
            </p:custDataLst>
          </p:nvPr>
        </p:nvSpPr>
        <p:spPr>
          <a:xfrm>
            <a:off x="715153" y="6133172"/>
            <a:ext cx="8600297" cy="468595"/>
          </a:xfrm>
        </p:spPr>
        <p:txBody>
          <a:bodyPr lIns="0" tIns="0" rIns="0" bIns="0" anchor="t" anchorCtr="0">
            <a:noAutofit/>
          </a:bodyPr>
          <a:lstStyle>
            <a:lvl1pPr algn="l">
              <a:defRPr b="1">
                <a:solidFill>
                  <a:srgbClr val="E25303"/>
                </a:solidFill>
                <a:latin typeface="Arial" panose="020B0604020202020204" pitchFamily="34" charset="0"/>
                <a:cs typeface="Arial" panose="020B0604020202020204" pitchFamily="34" charset="0"/>
              </a:defRPr>
            </a:lvl1pPr>
          </a:lstStyle>
          <a:p>
            <a:r>
              <a:rPr lang="en-US"/>
              <a:t>Source: </a:t>
            </a:r>
            <a:r>
              <a:rPr lang="en-US" b="0">
                <a:solidFill>
                  <a:srgbClr val="555555"/>
                </a:solidFill>
              </a:rPr>
              <a:t>Innova Market Insights</a:t>
            </a:r>
            <a:endParaRPr lang="en-US" b="0">
              <a:solidFill>
                <a:srgbClr val="555555"/>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ADD221CB-CF1E-4EA6-AB4C-27D7DD42B93A}"/>
              </a:ext>
            </a:extLst>
          </p:cNvPr>
          <p:cNvSpPr/>
          <p:nvPr userDrawn="1">
            <p:custDataLst>
              <p:tags r:id="rId13"/>
            </p:custDataLst>
          </p:nvPr>
        </p:nvSpPr>
        <p:spPr>
          <a:xfrm>
            <a:off x="9837117" y="6406745"/>
            <a:ext cx="104775" cy="104775"/>
          </a:xfrm>
          <a:prstGeom prst="ellipse">
            <a:avLst/>
          </a:prstGeom>
          <a:solidFill>
            <a:srgbClr val="E25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xtBox 4">
            <a:extLst>
              <a:ext uri="{FF2B5EF4-FFF2-40B4-BE49-F238E27FC236}">
                <a16:creationId xmlns:a16="http://schemas.microsoft.com/office/drawing/2014/main" id="{97E95FAA-916A-DBEA-0C8B-69B9CE32D649}"/>
              </a:ext>
            </a:extLst>
          </p:cNvPr>
          <p:cNvSpPr txBox="1"/>
          <p:nvPr userDrawn="1">
            <p:custDataLst>
              <p:tags r:id="rId14"/>
            </p:custDataLst>
          </p:nvPr>
        </p:nvSpPr>
        <p:spPr>
          <a:xfrm>
            <a:off x="4168780" y="6640495"/>
            <a:ext cx="4172332" cy="215444"/>
          </a:xfrm>
          <a:prstGeom prst="rect">
            <a:avLst/>
          </a:prstGeom>
          <a:noFill/>
        </p:spPr>
        <p:txBody>
          <a:bodyPr wrap="square" rtlCol="0">
            <a:spAutoFit/>
          </a:bodyPr>
          <a:lstStyle/>
          <a:p>
            <a:r>
              <a:rPr lang="en-US" sz="800">
                <a:solidFill>
                  <a:schemeClr val="tx1">
                    <a:lumMod val="40000"/>
                    <a:lumOff val="60000"/>
                  </a:schemeClr>
                </a:solidFill>
                <a:latin typeface="Arial" panose="020B0604020202020204" pitchFamily="34" charset="0"/>
                <a:cs typeface="Arial" panose="020B0604020202020204" pitchFamily="34" charset="0"/>
              </a:rPr>
              <a:t>Category Insider: Spoonable Dairy and Non-Dairy Yogurt Trends in the US – Dec 2022</a:t>
            </a:r>
          </a:p>
        </p:txBody>
      </p:sp>
    </p:spTree>
    <p:extLst>
      <p:ext uri="{BB962C8B-B14F-4D97-AF65-F5344CB8AC3E}">
        <p14:creationId xmlns:p14="http://schemas.microsoft.com/office/powerpoint/2010/main" val="253114954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CF6A96A-880D-408C-A0B1-5F3E5621E6BB}"/>
              </a:ext>
            </a:extLst>
          </p:cNvPr>
          <p:cNvGraphicFramePr>
            <a:graphicFrameLocks noChangeAspect="1"/>
          </p:cNvGraphicFramePr>
          <p:nvPr userDrawn="1">
            <p:custDataLst>
              <p:tags r:id="rId1"/>
            </p:custDataLst>
            <p:extLst>
              <p:ext uri="{D42A27DB-BD31-4B8C-83A1-F6EECF244321}">
                <p14:modId xmlns:p14="http://schemas.microsoft.com/office/powerpoint/2010/main" val="17395889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0" imgH="0" progId="TCLayout.ActiveDocument.1">
                  <p:embed/>
                </p:oleObj>
              </mc:Choice>
              <mc:Fallback>
                <p:oleObj name="think-cell Slide" r:id="rId15" imgW="0" imgH="0" progId="TCLayout.ActiveDocument.1">
                  <p:embed/>
                  <p:pic>
                    <p:nvPicPr>
                      <p:cNvPr id="4" name="Object 3" hidden="1">
                        <a:extLst>
                          <a:ext uri="{FF2B5EF4-FFF2-40B4-BE49-F238E27FC236}">
                            <a16:creationId xmlns:a16="http://schemas.microsoft.com/office/drawing/2014/main" id="{5CF6A96A-880D-408C-A0B1-5F3E5621E6BB}"/>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D9BF58F1-3805-40C4-BEE1-56B1CD2B9C62}"/>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710" b="1" i="0" baseline="0">
              <a:latin typeface="Avenir Next LT Pro "/>
              <a:ea typeface="+mj-ea"/>
              <a:cs typeface="+mj-cs"/>
              <a:sym typeface="Avenir Next LT Pro "/>
            </a:endParaRPr>
          </a:p>
        </p:txBody>
      </p:sp>
      <p:sp>
        <p:nvSpPr>
          <p:cNvPr id="2" name="Title 1">
            <a:extLst>
              <a:ext uri="{FF2B5EF4-FFF2-40B4-BE49-F238E27FC236}">
                <a16:creationId xmlns:a16="http://schemas.microsoft.com/office/drawing/2014/main" id="{E15C41E5-F0AF-4D5F-BD1A-A8DD3CFDB878}"/>
              </a:ext>
            </a:extLst>
          </p:cNvPr>
          <p:cNvSpPr>
            <a:spLocks noGrp="1"/>
          </p:cNvSpPr>
          <p:nvPr>
            <p:ph type="title" hasCustomPrompt="1"/>
            <p:custDataLst>
              <p:tags r:id="rId3"/>
            </p:custDataLst>
          </p:nvPr>
        </p:nvSpPr>
        <p:spPr>
          <a:xfrm>
            <a:off x="723034" y="0"/>
            <a:ext cx="10744200" cy="896112"/>
          </a:xfrm>
        </p:spPr>
        <p:txBody>
          <a:bodyPr wrap="square" lIns="0" tIns="0" rIns="0" bIns="0" anchor="b" anchorCtr="0">
            <a:noAutofit/>
          </a:bodyPr>
          <a:lstStyle>
            <a:lvl1pPr algn="l">
              <a:lnSpc>
                <a:spcPct val="100000"/>
              </a:lnSpc>
              <a:defRPr sz="2600" b="1">
                <a:solidFill>
                  <a:schemeClr val="tx2"/>
                </a:solidFill>
              </a:defRPr>
            </a:lvl1pPr>
          </a:lstStyle>
          <a:p>
            <a:r>
              <a:rPr lang="en-US"/>
              <a:t>Slide Title</a:t>
            </a:r>
          </a:p>
        </p:txBody>
      </p:sp>
      <p:cxnSp>
        <p:nvCxnSpPr>
          <p:cNvPr id="7" name="Straight Connector 6">
            <a:extLst>
              <a:ext uri="{FF2B5EF4-FFF2-40B4-BE49-F238E27FC236}">
                <a16:creationId xmlns:a16="http://schemas.microsoft.com/office/drawing/2014/main" id="{9FA6F48F-37A1-46B9-812B-15C79E675BBD}"/>
              </a:ext>
            </a:extLst>
          </p:cNvPr>
          <p:cNvCxnSpPr/>
          <p:nvPr userDrawn="1">
            <p:custDataLst>
              <p:tags r:id="rId4"/>
            </p:custDataLst>
          </p:nvPr>
        </p:nvCxnSpPr>
        <p:spPr>
          <a:xfrm>
            <a:off x="723900" y="1019596"/>
            <a:ext cx="107442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664D18-BE9B-4838-9F53-A2EE0902B5D3}"/>
              </a:ext>
            </a:extLst>
          </p:cNvPr>
          <p:cNvCxnSpPr/>
          <p:nvPr userDrawn="1">
            <p:custDataLst>
              <p:tags r:id="rId5"/>
            </p:custDataLst>
          </p:nvPr>
        </p:nvCxnSpPr>
        <p:spPr>
          <a:xfrm>
            <a:off x="719091" y="5996659"/>
            <a:ext cx="107442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103D9F9D-1268-4673-9260-1EBB13AC7DA8}"/>
              </a:ext>
            </a:extLst>
          </p:cNvPr>
          <p:cNvSpPr>
            <a:spLocks noGrp="1"/>
          </p:cNvSpPr>
          <p:nvPr>
            <p:ph idx="51"/>
            <p:custDataLst>
              <p:tags r:id="rId6"/>
            </p:custDataLst>
          </p:nvPr>
        </p:nvSpPr>
        <p:spPr>
          <a:xfrm>
            <a:off x="8052924" y="1136927"/>
            <a:ext cx="3414852" cy="4663440"/>
          </a:xfrm>
        </p:spPr>
        <p:txBody>
          <a:bodyPr lIns="0" tIns="45720" rIns="91440" bIns="45720">
            <a:noAutofit/>
          </a:bodyPr>
          <a:lstStyle>
            <a:lvl1pPr>
              <a:lnSpc>
                <a:spcPct val="100000"/>
              </a:lnSpc>
              <a:buClr>
                <a:srgbClr val="E25303"/>
              </a:buClr>
              <a:defRPr sz="1200">
                <a:solidFill>
                  <a:schemeClr val="tx1"/>
                </a:solidFill>
                <a:latin typeface="Arial" panose="020B0604020202020204" pitchFamily="34" charset="0"/>
                <a:cs typeface="Arial" panose="020B0604020202020204" pitchFamily="34" charset="0"/>
              </a:defRPr>
            </a:lvl1pPr>
            <a:lvl2pPr marL="428625" indent="-180975">
              <a:lnSpc>
                <a:spcPct val="100000"/>
              </a:lnSpc>
              <a:buClr>
                <a:srgbClr val="E25303"/>
              </a:buClr>
              <a:buFont typeface="Avenir Next LT Pro" panose="020B0504020202020204" pitchFamily="34" charset="0"/>
              <a:buChar char="–"/>
              <a:defRPr sz="1200">
                <a:solidFill>
                  <a:schemeClr val="tx1"/>
                </a:solidFill>
                <a:latin typeface="Arial" panose="020B0604020202020204" pitchFamily="34" charset="0"/>
                <a:cs typeface="Arial" panose="020B0604020202020204" pitchFamily="34" charset="0"/>
              </a:defRPr>
            </a:lvl2pPr>
            <a:lvl3pPr marL="685800" indent="-257175">
              <a:lnSpc>
                <a:spcPct val="100000"/>
              </a:lnSpc>
              <a:buClr>
                <a:srgbClr val="E25303"/>
              </a:buClr>
              <a:buSzPct val="75000"/>
              <a:buFont typeface="Courier New" panose="02070309020205020404" pitchFamily="49" charset="0"/>
              <a:buChar char="o"/>
              <a:defRPr sz="1200">
                <a:solidFill>
                  <a:schemeClr val="tx1"/>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11" name="Chart Placeholder 10">
            <a:extLst>
              <a:ext uri="{FF2B5EF4-FFF2-40B4-BE49-F238E27FC236}">
                <a16:creationId xmlns:a16="http://schemas.microsoft.com/office/drawing/2014/main" id="{141CB6F9-7C06-48BB-97DD-D0A9680F2A80}"/>
              </a:ext>
            </a:extLst>
          </p:cNvPr>
          <p:cNvSpPr>
            <a:spLocks noGrp="1"/>
          </p:cNvSpPr>
          <p:nvPr>
            <p:ph type="chart" sz="quarter" idx="13" hasCustomPrompt="1"/>
            <p:custDataLst>
              <p:tags r:id="rId7"/>
            </p:custDataLst>
          </p:nvPr>
        </p:nvSpPr>
        <p:spPr>
          <a:xfrm>
            <a:off x="722313" y="1533525"/>
            <a:ext cx="7091095" cy="4267199"/>
          </a:xfrm>
          <a:solidFill>
            <a:srgbClr val="F2F2F2"/>
          </a:solidFill>
        </p:spPr>
        <p:txBody>
          <a:bodyPr anchor="ctr" anchorCtr="0">
            <a:noAutofit/>
          </a:bodyPr>
          <a:lstStyle>
            <a:lvl1pPr marL="0" indent="0" algn="ctr">
              <a:buNone/>
              <a:defRPr sz="1200">
                <a:latin typeface="Arial" panose="020B0604020202020204" pitchFamily="34" charset="0"/>
                <a:cs typeface="Arial" panose="020B0604020202020204" pitchFamily="34" charset="0"/>
              </a:defRPr>
            </a:lvl1pPr>
          </a:lstStyle>
          <a:p>
            <a:pPr lvl="0"/>
            <a:r>
              <a:rPr lang="en-US"/>
              <a:t>Pick a chart / table from the chart.ppt document.</a:t>
            </a:r>
          </a:p>
          <a:p>
            <a:pPr lvl="0"/>
            <a:r>
              <a:rPr lang="en-US"/>
              <a:t>These have been pre-defined so they have the correct font &amp; color usage.</a:t>
            </a:r>
          </a:p>
          <a:p>
            <a:pPr lvl="0"/>
            <a:r>
              <a:rPr lang="nl-NL"/>
              <a:t>Copy/paste it into this document.</a:t>
            </a:r>
          </a:p>
          <a:p>
            <a:pPr lvl="0"/>
            <a:r>
              <a:rPr lang="nl-NL"/>
              <a:t>Make sure it fits (exactly) within the grey area, just resize the outer edges of the chart/table to fit.</a:t>
            </a:r>
          </a:p>
          <a:p>
            <a:pPr lvl="0"/>
            <a:r>
              <a:rPr lang="nl-NL"/>
              <a:t>Once applied, move the chart to the side and make this box white so you don’t see it anymore.</a:t>
            </a:r>
            <a:endParaRPr lang="en-US"/>
          </a:p>
        </p:txBody>
      </p:sp>
      <p:sp>
        <p:nvSpPr>
          <p:cNvPr id="14" name="Content Placeholder 2">
            <a:extLst>
              <a:ext uri="{FF2B5EF4-FFF2-40B4-BE49-F238E27FC236}">
                <a16:creationId xmlns:a16="http://schemas.microsoft.com/office/drawing/2014/main" id="{B22A0200-C8C2-46E8-A115-AAE61D64D290}"/>
              </a:ext>
            </a:extLst>
          </p:cNvPr>
          <p:cNvSpPr>
            <a:spLocks noGrp="1"/>
          </p:cNvSpPr>
          <p:nvPr>
            <p:ph idx="14" hasCustomPrompt="1"/>
            <p:custDataLst>
              <p:tags r:id="rId8"/>
            </p:custDataLst>
          </p:nvPr>
        </p:nvSpPr>
        <p:spPr>
          <a:xfrm>
            <a:off x="1451729" y="1129870"/>
            <a:ext cx="6361679" cy="603504"/>
          </a:xfrm>
        </p:spPr>
        <p:txBody>
          <a:bodyPr lIns="0" tIns="45720" rIns="91440" bIns="45720">
            <a:noAutofit/>
          </a:bodyPr>
          <a:lstStyle>
            <a:lvl1pPr marL="0" indent="0">
              <a:lnSpc>
                <a:spcPct val="100000"/>
              </a:lnSpc>
              <a:buClr>
                <a:srgbClr val="E25303"/>
              </a:buClr>
              <a:buNone/>
              <a:defRPr sz="1200">
                <a:solidFill>
                  <a:schemeClr val="tx1"/>
                </a:solidFill>
                <a:latin typeface="Calibri" panose="020F0502020204030204" pitchFamily="34" charset="0"/>
                <a:cs typeface="Calibri" panose="020F0502020204030204" pitchFamily="34" charset="0"/>
              </a:defRPr>
            </a:lvl1pPr>
            <a:lvl2pPr marL="428625" indent="-180975">
              <a:lnSpc>
                <a:spcPct val="100000"/>
              </a:lnSpc>
              <a:buClr>
                <a:srgbClr val="E25303"/>
              </a:buClr>
              <a:buFont typeface="Avenir Next LT Pro" panose="020B0504020202020204" pitchFamily="34" charset="0"/>
              <a:buChar char="–"/>
              <a:defRPr sz="1600">
                <a:solidFill>
                  <a:schemeClr val="tx1"/>
                </a:solidFill>
              </a:defRPr>
            </a:lvl2pPr>
            <a:lvl3pPr marL="685800" indent="-257175">
              <a:lnSpc>
                <a:spcPct val="100000"/>
              </a:lnSpc>
              <a:buClr>
                <a:srgbClr val="E25303"/>
              </a:buClr>
              <a:buSzPct val="75000"/>
              <a:buFont typeface="Courier New" panose="02070309020205020404" pitchFamily="49" charset="0"/>
              <a:buChar char="o"/>
              <a:defRPr sz="1600">
                <a:solidFill>
                  <a:schemeClr val="tx1"/>
                </a:solidFill>
              </a:defRPr>
            </a:lvl3pPr>
          </a:lstStyle>
          <a:p>
            <a:pPr lvl="0"/>
            <a:r>
              <a:rPr lang="en-US"/>
              <a:t> Chart title goes here (do not add an extra title to the chart below) </a:t>
            </a:r>
          </a:p>
        </p:txBody>
      </p:sp>
      <p:sp>
        <p:nvSpPr>
          <p:cNvPr id="16" name="Content Placeholder 2">
            <a:extLst>
              <a:ext uri="{FF2B5EF4-FFF2-40B4-BE49-F238E27FC236}">
                <a16:creationId xmlns:a16="http://schemas.microsoft.com/office/drawing/2014/main" id="{2F1547E7-2AAD-48BE-B473-4252D1AFE52A}"/>
              </a:ext>
            </a:extLst>
          </p:cNvPr>
          <p:cNvSpPr>
            <a:spLocks noGrp="1"/>
          </p:cNvSpPr>
          <p:nvPr>
            <p:ph idx="15" hasCustomPrompt="1"/>
            <p:custDataLst>
              <p:tags r:id="rId9"/>
            </p:custDataLst>
          </p:nvPr>
        </p:nvSpPr>
        <p:spPr>
          <a:xfrm>
            <a:off x="722313" y="1129870"/>
            <a:ext cx="729416" cy="396595"/>
          </a:xfrm>
        </p:spPr>
        <p:txBody>
          <a:bodyPr lIns="0" tIns="45720" rIns="91440" bIns="45720">
            <a:noAutofit/>
          </a:bodyPr>
          <a:lstStyle>
            <a:lvl1pPr marL="0" indent="0">
              <a:lnSpc>
                <a:spcPct val="100000"/>
              </a:lnSpc>
              <a:buClr>
                <a:srgbClr val="E25303"/>
              </a:buClr>
              <a:buNone/>
              <a:defRPr sz="1200" b="1">
                <a:solidFill>
                  <a:schemeClr val="tx1"/>
                </a:solidFill>
                <a:latin typeface="Calibri" panose="020F0502020204030204" pitchFamily="34" charset="0"/>
                <a:cs typeface="Calibri" panose="020F0502020204030204" pitchFamily="34" charset="0"/>
              </a:defRPr>
            </a:lvl1pPr>
            <a:lvl2pPr marL="428625" indent="-180975">
              <a:lnSpc>
                <a:spcPct val="100000"/>
              </a:lnSpc>
              <a:buClr>
                <a:srgbClr val="E25303"/>
              </a:buClr>
              <a:buFont typeface="Avenir Next LT Pro" panose="020B0504020202020204" pitchFamily="34" charset="0"/>
              <a:buChar char="–"/>
              <a:defRPr sz="1600">
                <a:solidFill>
                  <a:schemeClr val="tx1"/>
                </a:solidFill>
              </a:defRPr>
            </a:lvl2pPr>
            <a:lvl3pPr marL="685800" indent="-257175">
              <a:lnSpc>
                <a:spcPct val="100000"/>
              </a:lnSpc>
              <a:buClr>
                <a:srgbClr val="E25303"/>
              </a:buClr>
              <a:buSzPct val="75000"/>
              <a:buFont typeface="Courier New" panose="02070309020205020404" pitchFamily="49" charset="0"/>
              <a:buChar char="o"/>
              <a:defRPr sz="1600">
                <a:solidFill>
                  <a:schemeClr val="tx1"/>
                </a:solidFill>
              </a:defRPr>
            </a:lvl3pPr>
          </a:lstStyle>
          <a:p>
            <a:pPr lvl="0"/>
            <a:r>
              <a:rPr lang="en-US"/>
              <a:t>Figure 1 |</a:t>
            </a:r>
          </a:p>
        </p:txBody>
      </p:sp>
      <p:sp>
        <p:nvSpPr>
          <p:cNvPr id="19" name="TextBox 18">
            <a:extLst>
              <a:ext uri="{FF2B5EF4-FFF2-40B4-BE49-F238E27FC236}">
                <a16:creationId xmlns:a16="http://schemas.microsoft.com/office/drawing/2014/main" id="{D41341C8-599A-4B53-A5EF-6AA21CD96468}"/>
              </a:ext>
            </a:extLst>
          </p:cNvPr>
          <p:cNvSpPr txBox="1"/>
          <p:nvPr userDrawn="1">
            <p:custDataLst>
              <p:tags r:id="rId10"/>
            </p:custDataLst>
          </p:nvPr>
        </p:nvSpPr>
        <p:spPr>
          <a:xfrm>
            <a:off x="9266994" y="6378980"/>
            <a:ext cx="2724150" cy="176972"/>
          </a:xfrm>
          <a:prstGeom prst="rect">
            <a:avLst/>
          </a:prstGeom>
          <a:noFill/>
        </p:spPr>
        <p:txBody>
          <a:bodyPr wrap="square" lIns="0" tIns="0" rIns="0" bIns="0" rtlCol="0">
            <a:spAutoFit/>
          </a:bodyPr>
          <a:lstStyle/>
          <a:p>
            <a:pPr algn="r"/>
            <a:r>
              <a:rPr lang="nl-NL" sz="1150" b="1">
                <a:solidFill>
                  <a:srgbClr val="2A2D88"/>
                </a:solidFill>
                <a:latin typeface="Calibri" panose="020F0502020204030204" pitchFamily="34" charset="0"/>
                <a:cs typeface="Calibri" panose="020F0502020204030204" pitchFamily="34" charset="0"/>
              </a:rPr>
              <a:t> </a:t>
            </a:r>
            <a:fld id="{CE0891C5-4307-4EE1-8AB2-6F5A608338A2}" type="slidenum">
              <a:rPr lang="nl-NL" sz="1150" b="0" smtClean="0">
                <a:solidFill>
                  <a:srgbClr val="2A2D88"/>
                </a:solidFill>
                <a:latin typeface="Arial" panose="020B0604020202020204" pitchFamily="34" charset="0"/>
                <a:cs typeface="Arial" panose="020B0604020202020204" pitchFamily="34" charset="0"/>
              </a:rPr>
              <a:t>‹#›</a:t>
            </a:fld>
            <a:r>
              <a:rPr lang="nl-NL" sz="1150" b="1">
                <a:solidFill>
                  <a:srgbClr val="2A2D88"/>
                </a:solidFill>
                <a:latin typeface="Arial" panose="020B0604020202020204" pitchFamily="34" charset="0"/>
                <a:cs typeface="Arial" panose="020B0604020202020204" pitchFamily="34" charset="0"/>
              </a:rPr>
              <a:t>       INNOVA MARKET INSIGHTS</a:t>
            </a:r>
          </a:p>
        </p:txBody>
      </p:sp>
      <p:sp>
        <p:nvSpPr>
          <p:cNvPr id="20" name="Footer Placeholder 4">
            <a:extLst>
              <a:ext uri="{FF2B5EF4-FFF2-40B4-BE49-F238E27FC236}">
                <a16:creationId xmlns:a16="http://schemas.microsoft.com/office/drawing/2014/main" id="{E07FB6F8-3A4B-470D-BD4A-45EFDCD26EFE}"/>
              </a:ext>
            </a:extLst>
          </p:cNvPr>
          <p:cNvSpPr>
            <a:spLocks noGrp="1"/>
          </p:cNvSpPr>
          <p:nvPr>
            <p:ph type="ftr" sz="quarter" idx="11"/>
            <p:custDataLst>
              <p:tags r:id="rId11"/>
            </p:custDataLst>
          </p:nvPr>
        </p:nvSpPr>
        <p:spPr>
          <a:xfrm>
            <a:off x="715153" y="6133172"/>
            <a:ext cx="8600297" cy="468595"/>
          </a:xfrm>
        </p:spPr>
        <p:txBody>
          <a:bodyPr lIns="0" tIns="0" rIns="0" bIns="0" anchor="t" anchorCtr="0">
            <a:noAutofit/>
          </a:bodyPr>
          <a:lstStyle>
            <a:lvl1pPr algn="l">
              <a:defRPr b="1">
                <a:solidFill>
                  <a:srgbClr val="E25303"/>
                </a:solidFill>
                <a:latin typeface="Arial" panose="020B0604020202020204" pitchFamily="34" charset="0"/>
                <a:cs typeface="Arial" panose="020B0604020202020204" pitchFamily="34" charset="0"/>
              </a:defRPr>
            </a:lvl1pPr>
          </a:lstStyle>
          <a:p>
            <a:r>
              <a:rPr lang="en-US"/>
              <a:t>Source: </a:t>
            </a:r>
            <a:r>
              <a:rPr lang="en-US" b="0">
                <a:solidFill>
                  <a:srgbClr val="555555"/>
                </a:solidFill>
              </a:rPr>
              <a:t>Innova Market Insights</a:t>
            </a:r>
            <a:endParaRPr lang="en-US" b="0">
              <a:solidFill>
                <a:srgbClr val="555555"/>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9669CD28-9E5B-482F-AEA8-EBD9D3D6CC1A}"/>
              </a:ext>
            </a:extLst>
          </p:cNvPr>
          <p:cNvSpPr/>
          <p:nvPr userDrawn="1">
            <p:custDataLst>
              <p:tags r:id="rId12"/>
            </p:custDataLst>
          </p:nvPr>
        </p:nvSpPr>
        <p:spPr>
          <a:xfrm>
            <a:off x="9837117" y="6406745"/>
            <a:ext cx="104775" cy="104775"/>
          </a:xfrm>
          <a:prstGeom prst="ellipse">
            <a:avLst/>
          </a:prstGeom>
          <a:solidFill>
            <a:srgbClr val="E25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xtBox 4">
            <a:extLst>
              <a:ext uri="{FF2B5EF4-FFF2-40B4-BE49-F238E27FC236}">
                <a16:creationId xmlns:a16="http://schemas.microsoft.com/office/drawing/2014/main" id="{5B4E5764-8FF4-72C5-CA65-F643235FA45E}"/>
              </a:ext>
            </a:extLst>
          </p:cNvPr>
          <p:cNvSpPr txBox="1"/>
          <p:nvPr userDrawn="1">
            <p:custDataLst>
              <p:tags r:id="rId13"/>
            </p:custDataLst>
          </p:nvPr>
        </p:nvSpPr>
        <p:spPr>
          <a:xfrm>
            <a:off x="4168780" y="6640495"/>
            <a:ext cx="4172332" cy="215444"/>
          </a:xfrm>
          <a:prstGeom prst="rect">
            <a:avLst/>
          </a:prstGeom>
          <a:noFill/>
        </p:spPr>
        <p:txBody>
          <a:bodyPr wrap="square" rtlCol="0">
            <a:spAutoFit/>
          </a:bodyPr>
          <a:lstStyle/>
          <a:p>
            <a:r>
              <a:rPr lang="en-US" sz="800">
                <a:solidFill>
                  <a:schemeClr val="tx1">
                    <a:lumMod val="40000"/>
                    <a:lumOff val="60000"/>
                  </a:schemeClr>
                </a:solidFill>
                <a:latin typeface="Arial" panose="020B0604020202020204" pitchFamily="34" charset="0"/>
                <a:cs typeface="Arial" panose="020B0604020202020204" pitchFamily="34" charset="0"/>
              </a:rPr>
              <a:t>Category Insider: Spoonable Dairy and Non-Dairy Yogurt Trends in the US – Dec 2022</a:t>
            </a:r>
          </a:p>
        </p:txBody>
      </p:sp>
    </p:spTree>
    <p:extLst>
      <p:ext uri="{BB962C8B-B14F-4D97-AF65-F5344CB8AC3E}">
        <p14:creationId xmlns:p14="http://schemas.microsoft.com/office/powerpoint/2010/main" val="60343204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har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B844A08-21EF-4804-9D4E-6BC08CD52FB6}"/>
              </a:ext>
            </a:extLst>
          </p:cNvPr>
          <p:cNvGraphicFramePr>
            <a:graphicFrameLocks noChangeAspect="1"/>
          </p:cNvGraphicFramePr>
          <p:nvPr userDrawn="1">
            <p:custDataLst>
              <p:tags r:id="rId1"/>
            </p:custDataLst>
            <p:extLst>
              <p:ext uri="{D42A27DB-BD31-4B8C-83A1-F6EECF244321}">
                <p14:modId xmlns:p14="http://schemas.microsoft.com/office/powerpoint/2010/main" val="8163109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0" imgH="0" progId="TCLayout.ActiveDocument.1">
                  <p:embed/>
                </p:oleObj>
              </mc:Choice>
              <mc:Fallback>
                <p:oleObj name="think-cell Slide" r:id="rId17" imgW="0" imgH="0" progId="TCLayout.ActiveDocument.1">
                  <p:embed/>
                  <p:pic>
                    <p:nvPicPr>
                      <p:cNvPr id="4" name="Object 3" hidden="1">
                        <a:extLst>
                          <a:ext uri="{FF2B5EF4-FFF2-40B4-BE49-F238E27FC236}">
                            <a16:creationId xmlns:a16="http://schemas.microsoft.com/office/drawing/2014/main" id="{3B844A08-21EF-4804-9D4E-6BC08CD52FB6}"/>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D4E97A4D-EE5A-47C1-8A41-DC9ADEFD825E}"/>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710" b="1" i="0" baseline="0">
              <a:latin typeface="Avenir Next LT Pro "/>
              <a:ea typeface="+mj-ea"/>
              <a:cs typeface="+mj-cs"/>
              <a:sym typeface="Avenir Next LT Pro "/>
            </a:endParaRPr>
          </a:p>
        </p:txBody>
      </p:sp>
      <p:sp>
        <p:nvSpPr>
          <p:cNvPr id="2" name="Title 1">
            <a:extLst>
              <a:ext uri="{FF2B5EF4-FFF2-40B4-BE49-F238E27FC236}">
                <a16:creationId xmlns:a16="http://schemas.microsoft.com/office/drawing/2014/main" id="{E15C41E5-F0AF-4D5F-BD1A-A8DD3CFDB878}"/>
              </a:ext>
            </a:extLst>
          </p:cNvPr>
          <p:cNvSpPr>
            <a:spLocks noGrp="1"/>
          </p:cNvSpPr>
          <p:nvPr>
            <p:ph type="title" hasCustomPrompt="1"/>
            <p:custDataLst>
              <p:tags r:id="rId3"/>
            </p:custDataLst>
          </p:nvPr>
        </p:nvSpPr>
        <p:spPr>
          <a:xfrm>
            <a:off x="723034" y="0"/>
            <a:ext cx="10744200" cy="896112"/>
          </a:xfrm>
        </p:spPr>
        <p:txBody>
          <a:bodyPr wrap="square" lIns="0" tIns="0" rIns="0" bIns="0" anchor="b" anchorCtr="0">
            <a:noAutofit/>
          </a:bodyPr>
          <a:lstStyle>
            <a:lvl1pPr algn="l">
              <a:lnSpc>
                <a:spcPct val="100000"/>
              </a:lnSpc>
              <a:defRPr sz="2600" b="1">
                <a:solidFill>
                  <a:schemeClr val="tx2"/>
                </a:solidFill>
              </a:defRPr>
            </a:lvl1pPr>
          </a:lstStyle>
          <a:p>
            <a:r>
              <a:rPr lang="en-US"/>
              <a:t>Slide Title</a:t>
            </a:r>
          </a:p>
        </p:txBody>
      </p:sp>
      <p:cxnSp>
        <p:nvCxnSpPr>
          <p:cNvPr id="7" name="Straight Connector 6">
            <a:extLst>
              <a:ext uri="{FF2B5EF4-FFF2-40B4-BE49-F238E27FC236}">
                <a16:creationId xmlns:a16="http://schemas.microsoft.com/office/drawing/2014/main" id="{9FA6F48F-37A1-46B9-812B-15C79E675BBD}"/>
              </a:ext>
            </a:extLst>
          </p:cNvPr>
          <p:cNvCxnSpPr/>
          <p:nvPr userDrawn="1">
            <p:custDataLst>
              <p:tags r:id="rId4"/>
            </p:custDataLst>
          </p:nvPr>
        </p:nvCxnSpPr>
        <p:spPr>
          <a:xfrm>
            <a:off x="723900" y="1019596"/>
            <a:ext cx="107442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664D18-BE9B-4838-9F53-A2EE0902B5D3}"/>
              </a:ext>
            </a:extLst>
          </p:cNvPr>
          <p:cNvCxnSpPr/>
          <p:nvPr userDrawn="1">
            <p:custDataLst>
              <p:tags r:id="rId5"/>
            </p:custDataLst>
          </p:nvPr>
        </p:nvCxnSpPr>
        <p:spPr>
          <a:xfrm>
            <a:off x="719091" y="5996659"/>
            <a:ext cx="107442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hart Placeholder 10">
            <a:extLst>
              <a:ext uri="{FF2B5EF4-FFF2-40B4-BE49-F238E27FC236}">
                <a16:creationId xmlns:a16="http://schemas.microsoft.com/office/drawing/2014/main" id="{141CB6F9-7C06-48BB-97DD-D0A9680F2A80}"/>
              </a:ext>
            </a:extLst>
          </p:cNvPr>
          <p:cNvSpPr>
            <a:spLocks noGrp="1"/>
          </p:cNvSpPr>
          <p:nvPr>
            <p:ph type="chart" sz="quarter" idx="13" hasCustomPrompt="1"/>
            <p:custDataLst>
              <p:tags r:id="rId6"/>
            </p:custDataLst>
          </p:nvPr>
        </p:nvSpPr>
        <p:spPr>
          <a:xfrm>
            <a:off x="723034" y="1533525"/>
            <a:ext cx="5250381" cy="4267199"/>
          </a:xfrm>
          <a:solidFill>
            <a:srgbClr val="F2F2F2"/>
          </a:solidFill>
        </p:spPr>
        <p:txBody>
          <a:bodyPr anchor="ctr" anchorCtr="0">
            <a:noAutofit/>
          </a:bodyPr>
          <a:lstStyle>
            <a:lvl1pPr marL="0" indent="0" algn="ctr">
              <a:buNone/>
              <a:defRPr sz="900">
                <a:latin typeface="Arial" panose="020B0604020202020204" pitchFamily="34" charset="0"/>
                <a:cs typeface="Arial" panose="020B0604020202020204" pitchFamily="34" charset="0"/>
              </a:defRPr>
            </a:lvl1pPr>
          </a:lstStyle>
          <a:p>
            <a:pPr lvl="0"/>
            <a:r>
              <a:rPr lang="en-US"/>
              <a:t>Pick a chart / table from the chart.ppt document.</a:t>
            </a:r>
          </a:p>
          <a:p>
            <a:pPr lvl="0"/>
            <a:r>
              <a:rPr lang="en-US"/>
              <a:t>These have been pre-defined so they have the correct font &amp; color usage.</a:t>
            </a:r>
          </a:p>
          <a:p>
            <a:pPr lvl="0"/>
            <a:r>
              <a:rPr lang="nl-NL"/>
              <a:t>Copy/paste it into this document.</a:t>
            </a:r>
          </a:p>
          <a:p>
            <a:pPr lvl="0"/>
            <a:r>
              <a:rPr lang="nl-NL"/>
              <a:t>Make sure it fits (exactly) within the grey area, just resize the outer edges of the chart/table to fit.</a:t>
            </a:r>
          </a:p>
          <a:p>
            <a:pPr lvl="0"/>
            <a:r>
              <a:rPr lang="nl-NL"/>
              <a:t>Once applied, move the chart to the side and make this box white so you don’t see it anymore.</a:t>
            </a:r>
            <a:endParaRPr lang="en-US"/>
          </a:p>
        </p:txBody>
      </p:sp>
      <p:sp>
        <p:nvSpPr>
          <p:cNvPr id="14" name="Chart Placeholder 10">
            <a:extLst>
              <a:ext uri="{FF2B5EF4-FFF2-40B4-BE49-F238E27FC236}">
                <a16:creationId xmlns:a16="http://schemas.microsoft.com/office/drawing/2014/main" id="{E0B39BD1-E4C9-48CF-9354-7D7A9DDC772C}"/>
              </a:ext>
            </a:extLst>
          </p:cNvPr>
          <p:cNvSpPr>
            <a:spLocks noGrp="1"/>
          </p:cNvSpPr>
          <p:nvPr>
            <p:ph type="chart" sz="quarter" idx="15" hasCustomPrompt="1"/>
            <p:custDataLst>
              <p:tags r:id="rId7"/>
            </p:custDataLst>
          </p:nvPr>
        </p:nvSpPr>
        <p:spPr>
          <a:xfrm>
            <a:off x="6224124" y="1533525"/>
            <a:ext cx="5250381" cy="4267199"/>
          </a:xfrm>
          <a:solidFill>
            <a:srgbClr val="F2F2F2"/>
          </a:solidFill>
        </p:spPr>
        <p:txBody>
          <a:bodyPr anchor="ctr" anchorCtr="0">
            <a:noAutofit/>
          </a:bodyPr>
          <a:lstStyle>
            <a:lvl1pPr marL="0" indent="0" algn="ctr">
              <a:buNone/>
              <a:defRPr sz="900">
                <a:latin typeface="Arial" panose="020B0604020202020204" pitchFamily="34" charset="0"/>
                <a:cs typeface="Arial" panose="020B0604020202020204" pitchFamily="34" charset="0"/>
              </a:defRPr>
            </a:lvl1pPr>
          </a:lstStyle>
          <a:p>
            <a:pPr lvl="0"/>
            <a:r>
              <a:rPr lang="en-US"/>
              <a:t>Pick a chart / table from the chart.ppt document.</a:t>
            </a:r>
          </a:p>
          <a:p>
            <a:pPr lvl="0"/>
            <a:r>
              <a:rPr lang="en-US"/>
              <a:t>These have been pre-defined so they have the correct font &amp; color usage.</a:t>
            </a:r>
          </a:p>
          <a:p>
            <a:pPr lvl="0"/>
            <a:r>
              <a:rPr lang="nl-NL"/>
              <a:t>Copy/paste it into this document.</a:t>
            </a:r>
          </a:p>
          <a:p>
            <a:pPr lvl="0"/>
            <a:r>
              <a:rPr lang="nl-NL"/>
              <a:t>Make sure it fits (exactly) within the grey area, just resize the outer edges of the chart/table to fit.</a:t>
            </a:r>
          </a:p>
          <a:p>
            <a:pPr lvl="0"/>
            <a:r>
              <a:rPr lang="nl-NL"/>
              <a:t>Once applied, move the chart to the side and make this box white so you don’t see it anymore.</a:t>
            </a:r>
            <a:endParaRPr lang="en-US"/>
          </a:p>
        </p:txBody>
      </p:sp>
      <p:sp>
        <p:nvSpPr>
          <p:cNvPr id="15" name="Content Placeholder 2">
            <a:extLst>
              <a:ext uri="{FF2B5EF4-FFF2-40B4-BE49-F238E27FC236}">
                <a16:creationId xmlns:a16="http://schemas.microsoft.com/office/drawing/2014/main" id="{BEFD678B-FD84-4E5C-AD33-8264ABA23530}"/>
              </a:ext>
            </a:extLst>
          </p:cNvPr>
          <p:cNvSpPr>
            <a:spLocks noGrp="1"/>
          </p:cNvSpPr>
          <p:nvPr>
            <p:ph idx="14" hasCustomPrompt="1"/>
            <p:custDataLst>
              <p:tags r:id="rId8"/>
            </p:custDataLst>
          </p:nvPr>
        </p:nvSpPr>
        <p:spPr>
          <a:xfrm>
            <a:off x="1452450" y="1125853"/>
            <a:ext cx="4520965" cy="603504"/>
          </a:xfrm>
        </p:spPr>
        <p:txBody>
          <a:bodyPr lIns="0" tIns="45720" rIns="91440" bIns="45720">
            <a:noAutofit/>
          </a:bodyPr>
          <a:lstStyle>
            <a:lvl1pPr marL="0" indent="0">
              <a:lnSpc>
                <a:spcPct val="100000"/>
              </a:lnSpc>
              <a:buClr>
                <a:srgbClr val="E25303"/>
              </a:buClr>
              <a:buNone/>
              <a:defRPr sz="1200">
                <a:solidFill>
                  <a:schemeClr val="tx1"/>
                </a:solidFill>
                <a:latin typeface="Calibri" panose="020F0502020204030204" pitchFamily="34" charset="0"/>
                <a:cs typeface="Calibri" panose="020F0502020204030204" pitchFamily="34" charset="0"/>
              </a:defRPr>
            </a:lvl1pPr>
            <a:lvl2pPr marL="428625" indent="-180975">
              <a:lnSpc>
                <a:spcPct val="100000"/>
              </a:lnSpc>
              <a:buClr>
                <a:srgbClr val="E25303"/>
              </a:buClr>
              <a:buFont typeface="Avenir Next LT Pro" panose="020B0504020202020204" pitchFamily="34" charset="0"/>
              <a:buChar char="–"/>
              <a:defRPr sz="1600">
                <a:solidFill>
                  <a:schemeClr val="tx1"/>
                </a:solidFill>
              </a:defRPr>
            </a:lvl2pPr>
            <a:lvl3pPr marL="685800" indent="-257175">
              <a:lnSpc>
                <a:spcPct val="100000"/>
              </a:lnSpc>
              <a:buClr>
                <a:srgbClr val="E25303"/>
              </a:buClr>
              <a:buSzPct val="75000"/>
              <a:buFont typeface="Courier New" panose="02070309020205020404" pitchFamily="49" charset="0"/>
              <a:buChar char="o"/>
              <a:defRPr sz="1600">
                <a:solidFill>
                  <a:schemeClr val="tx1"/>
                </a:solidFill>
              </a:defRPr>
            </a:lvl3pPr>
          </a:lstStyle>
          <a:p>
            <a:pPr lvl="0"/>
            <a:r>
              <a:rPr lang="en-US"/>
              <a:t> Chart title goes here (do not add an extra title to the chart below) </a:t>
            </a:r>
          </a:p>
        </p:txBody>
      </p:sp>
      <p:sp>
        <p:nvSpPr>
          <p:cNvPr id="18" name="Content Placeholder 2">
            <a:extLst>
              <a:ext uri="{FF2B5EF4-FFF2-40B4-BE49-F238E27FC236}">
                <a16:creationId xmlns:a16="http://schemas.microsoft.com/office/drawing/2014/main" id="{9F052BA3-136B-4DC0-980F-B41E663BAF54}"/>
              </a:ext>
            </a:extLst>
          </p:cNvPr>
          <p:cNvSpPr>
            <a:spLocks noGrp="1"/>
          </p:cNvSpPr>
          <p:nvPr>
            <p:ph idx="16" hasCustomPrompt="1"/>
            <p:custDataLst>
              <p:tags r:id="rId9"/>
            </p:custDataLst>
          </p:nvPr>
        </p:nvSpPr>
        <p:spPr>
          <a:xfrm>
            <a:off x="723034" y="1125853"/>
            <a:ext cx="729416" cy="396595"/>
          </a:xfrm>
        </p:spPr>
        <p:txBody>
          <a:bodyPr lIns="0" tIns="45720" rIns="91440" bIns="45720">
            <a:noAutofit/>
          </a:bodyPr>
          <a:lstStyle>
            <a:lvl1pPr marL="0" indent="0">
              <a:lnSpc>
                <a:spcPct val="100000"/>
              </a:lnSpc>
              <a:buClr>
                <a:srgbClr val="E25303"/>
              </a:buClr>
              <a:buNone/>
              <a:defRPr sz="1200" b="1">
                <a:solidFill>
                  <a:schemeClr val="tx1"/>
                </a:solidFill>
                <a:latin typeface="Calibri" panose="020F0502020204030204" pitchFamily="34" charset="0"/>
                <a:cs typeface="Calibri" panose="020F0502020204030204" pitchFamily="34" charset="0"/>
              </a:defRPr>
            </a:lvl1pPr>
            <a:lvl2pPr marL="428625" indent="-180975">
              <a:lnSpc>
                <a:spcPct val="100000"/>
              </a:lnSpc>
              <a:buClr>
                <a:srgbClr val="E25303"/>
              </a:buClr>
              <a:buFont typeface="Avenir Next LT Pro" panose="020B0504020202020204" pitchFamily="34" charset="0"/>
              <a:buChar char="–"/>
              <a:defRPr sz="1600">
                <a:solidFill>
                  <a:schemeClr val="tx1"/>
                </a:solidFill>
              </a:defRPr>
            </a:lvl2pPr>
            <a:lvl3pPr marL="685800" indent="-257175">
              <a:lnSpc>
                <a:spcPct val="100000"/>
              </a:lnSpc>
              <a:buClr>
                <a:srgbClr val="E25303"/>
              </a:buClr>
              <a:buSzPct val="75000"/>
              <a:buFont typeface="Courier New" panose="02070309020205020404" pitchFamily="49" charset="0"/>
              <a:buChar char="o"/>
              <a:defRPr sz="1600">
                <a:solidFill>
                  <a:schemeClr val="tx1"/>
                </a:solidFill>
              </a:defRPr>
            </a:lvl3pPr>
          </a:lstStyle>
          <a:p>
            <a:pPr lvl="0"/>
            <a:r>
              <a:rPr lang="en-US"/>
              <a:t>Figure 1 |</a:t>
            </a:r>
          </a:p>
        </p:txBody>
      </p:sp>
      <p:sp>
        <p:nvSpPr>
          <p:cNvPr id="19" name="Content Placeholder 2">
            <a:extLst>
              <a:ext uri="{FF2B5EF4-FFF2-40B4-BE49-F238E27FC236}">
                <a16:creationId xmlns:a16="http://schemas.microsoft.com/office/drawing/2014/main" id="{6135D150-4994-48B2-B243-2340DB372E4A}"/>
              </a:ext>
            </a:extLst>
          </p:cNvPr>
          <p:cNvSpPr>
            <a:spLocks noGrp="1"/>
          </p:cNvSpPr>
          <p:nvPr>
            <p:ph idx="17" hasCustomPrompt="1"/>
            <p:custDataLst>
              <p:tags r:id="rId10"/>
            </p:custDataLst>
          </p:nvPr>
        </p:nvSpPr>
        <p:spPr>
          <a:xfrm>
            <a:off x="6953540" y="1128223"/>
            <a:ext cx="4520965" cy="603504"/>
          </a:xfrm>
        </p:spPr>
        <p:txBody>
          <a:bodyPr lIns="0" tIns="45720" rIns="91440" bIns="45720">
            <a:noAutofit/>
          </a:bodyPr>
          <a:lstStyle>
            <a:lvl1pPr marL="0" indent="0">
              <a:lnSpc>
                <a:spcPct val="100000"/>
              </a:lnSpc>
              <a:buClr>
                <a:srgbClr val="E25303"/>
              </a:buClr>
              <a:buNone/>
              <a:defRPr sz="1200">
                <a:solidFill>
                  <a:schemeClr val="tx1"/>
                </a:solidFill>
                <a:latin typeface="Calibri" panose="020F0502020204030204" pitchFamily="34" charset="0"/>
                <a:cs typeface="Calibri" panose="020F0502020204030204" pitchFamily="34" charset="0"/>
              </a:defRPr>
            </a:lvl1pPr>
            <a:lvl2pPr marL="428625" indent="-180975">
              <a:lnSpc>
                <a:spcPct val="100000"/>
              </a:lnSpc>
              <a:buClr>
                <a:srgbClr val="E25303"/>
              </a:buClr>
              <a:buFont typeface="Avenir Next LT Pro" panose="020B0504020202020204" pitchFamily="34" charset="0"/>
              <a:buChar char="–"/>
              <a:defRPr sz="1600">
                <a:solidFill>
                  <a:schemeClr val="tx1"/>
                </a:solidFill>
              </a:defRPr>
            </a:lvl2pPr>
            <a:lvl3pPr marL="685800" indent="-257175">
              <a:lnSpc>
                <a:spcPct val="100000"/>
              </a:lnSpc>
              <a:buClr>
                <a:srgbClr val="E25303"/>
              </a:buClr>
              <a:buSzPct val="75000"/>
              <a:buFont typeface="Courier New" panose="02070309020205020404" pitchFamily="49" charset="0"/>
              <a:buChar char="o"/>
              <a:defRPr sz="1600">
                <a:solidFill>
                  <a:schemeClr val="tx1"/>
                </a:solidFill>
              </a:defRPr>
            </a:lvl3pPr>
          </a:lstStyle>
          <a:p>
            <a:pPr lvl="0"/>
            <a:r>
              <a:rPr lang="en-US"/>
              <a:t> Chart title goes here (do not add an extra title to the chart below) </a:t>
            </a:r>
          </a:p>
        </p:txBody>
      </p:sp>
      <p:sp>
        <p:nvSpPr>
          <p:cNvPr id="20" name="Content Placeholder 2">
            <a:extLst>
              <a:ext uri="{FF2B5EF4-FFF2-40B4-BE49-F238E27FC236}">
                <a16:creationId xmlns:a16="http://schemas.microsoft.com/office/drawing/2014/main" id="{F5918ACC-40FC-4A06-98F0-9E8CC16222B0}"/>
              </a:ext>
            </a:extLst>
          </p:cNvPr>
          <p:cNvSpPr>
            <a:spLocks noGrp="1"/>
          </p:cNvSpPr>
          <p:nvPr>
            <p:ph idx="18" hasCustomPrompt="1"/>
            <p:custDataLst>
              <p:tags r:id="rId11"/>
            </p:custDataLst>
          </p:nvPr>
        </p:nvSpPr>
        <p:spPr>
          <a:xfrm>
            <a:off x="6224124" y="1128223"/>
            <a:ext cx="729416" cy="396595"/>
          </a:xfrm>
        </p:spPr>
        <p:txBody>
          <a:bodyPr lIns="0" tIns="45720" rIns="91440" bIns="45720">
            <a:noAutofit/>
          </a:bodyPr>
          <a:lstStyle>
            <a:lvl1pPr marL="0" indent="0">
              <a:lnSpc>
                <a:spcPct val="100000"/>
              </a:lnSpc>
              <a:buClr>
                <a:srgbClr val="E25303"/>
              </a:buClr>
              <a:buNone/>
              <a:defRPr sz="1200" b="1">
                <a:solidFill>
                  <a:schemeClr val="tx1"/>
                </a:solidFill>
                <a:latin typeface="Calibri" panose="020F0502020204030204" pitchFamily="34" charset="0"/>
                <a:cs typeface="Calibri" panose="020F0502020204030204" pitchFamily="34" charset="0"/>
              </a:defRPr>
            </a:lvl1pPr>
            <a:lvl2pPr marL="428625" indent="-180975">
              <a:lnSpc>
                <a:spcPct val="100000"/>
              </a:lnSpc>
              <a:buClr>
                <a:srgbClr val="E25303"/>
              </a:buClr>
              <a:buFont typeface="Avenir Next LT Pro" panose="020B0504020202020204" pitchFamily="34" charset="0"/>
              <a:buChar char="–"/>
              <a:defRPr sz="1600">
                <a:solidFill>
                  <a:schemeClr val="tx1"/>
                </a:solidFill>
              </a:defRPr>
            </a:lvl2pPr>
            <a:lvl3pPr marL="685800" indent="-257175">
              <a:lnSpc>
                <a:spcPct val="100000"/>
              </a:lnSpc>
              <a:buClr>
                <a:srgbClr val="E25303"/>
              </a:buClr>
              <a:buSzPct val="75000"/>
              <a:buFont typeface="Courier New" panose="02070309020205020404" pitchFamily="49" charset="0"/>
              <a:buChar char="o"/>
              <a:defRPr sz="1600">
                <a:solidFill>
                  <a:schemeClr val="tx1"/>
                </a:solidFill>
              </a:defRPr>
            </a:lvl3pPr>
          </a:lstStyle>
          <a:p>
            <a:pPr lvl="0"/>
            <a:r>
              <a:rPr lang="en-US"/>
              <a:t>Figure 1 |</a:t>
            </a:r>
          </a:p>
        </p:txBody>
      </p:sp>
      <p:sp>
        <p:nvSpPr>
          <p:cNvPr id="22" name="TextBox 21">
            <a:extLst>
              <a:ext uri="{FF2B5EF4-FFF2-40B4-BE49-F238E27FC236}">
                <a16:creationId xmlns:a16="http://schemas.microsoft.com/office/drawing/2014/main" id="{94F24C20-52E1-498A-97A3-66DCA4C69C4B}"/>
              </a:ext>
            </a:extLst>
          </p:cNvPr>
          <p:cNvSpPr txBox="1"/>
          <p:nvPr userDrawn="1">
            <p:custDataLst>
              <p:tags r:id="rId12"/>
            </p:custDataLst>
          </p:nvPr>
        </p:nvSpPr>
        <p:spPr>
          <a:xfrm>
            <a:off x="9266994" y="6378980"/>
            <a:ext cx="2724150" cy="176972"/>
          </a:xfrm>
          <a:prstGeom prst="rect">
            <a:avLst/>
          </a:prstGeom>
          <a:noFill/>
        </p:spPr>
        <p:txBody>
          <a:bodyPr wrap="square" lIns="0" tIns="0" rIns="0" bIns="0" rtlCol="0">
            <a:spAutoFit/>
          </a:bodyPr>
          <a:lstStyle/>
          <a:p>
            <a:pPr algn="r"/>
            <a:r>
              <a:rPr lang="nl-NL" sz="1150" b="1">
                <a:solidFill>
                  <a:srgbClr val="2A2D88"/>
                </a:solidFill>
                <a:latin typeface="Calibri" panose="020F0502020204030204" pitchFamily="34" charset="0"/>
                <a:cs typeface="Calibri" panose="020F0502020204030204" pitchFamily="34" charset="0"/>
              </a:rPr>
              <a:t> </a:t>
            </a:r>
            <a:fld id="{CE0891C5-4307-4EE1-8AB2-6F5A608338A2}" type="slidenum">
              <a:rPr lang="nl-NL" sz="1150" b="0" smtClean="0">
                <a:solidFill>
                  <a:srgbClr val="2A2D88"/>
                </a:solidFill>
                <a:latin typeface="Arial" panose="020B0604020202020204" pitchFamily="34" charset="0"/>
                <a:cs typeface="Arial" panose="020B0604020202020204" pitchFamily="34" charset="0"/>
              </a:rPr>
              <a:t>‹#›</a:t>
            </a:fld>
            <a:r>
              <a:rPr lang="nl-NL" sz="1150" b="1">
                <a:solidFill>
                  <a:srgbClr val="2A2D88"/>
                </a:solidFill>
                <a:latin typeface="Arial" panose="020B0604020202020204" pitchFamily="34" charset="0"/>
                <a:cs typeface="Arial" panose="020B0604020202020204" pitchFamily="34" charset="0"/>
              </a:rPr>
              <a:t>       INNOVA MARKET INSIGHTS</a:t>
            </a:r>
          </a:p>
        </p:txBody>
      </p:sp>
      <p:sp>
        <p:nvSpPr>
          <p:cNvPr id="23" name="Footer Placeholder 4">
            <a:extLst>
              <a:ext uri="{FF2B5EF4-FFF2-40B4-BE49-F238E27FC236}">
                <a16:creationId xmlns:a16="http://schemas.microsoft.com/office/drawing/2014/main" id="{4680CE05-809D-48FB-93B3-211C71CB6E97}"/>
              </a:ext>
            </a:extLst>
          </p:cNvPr>
          <p:cNvSpPr>
            <a:spLocks noGrp="1"/>
          </p:cNvSpPr>
          <p:nvPr>
            <p:ph type="ftr" sz="quarter" idx="11"/>
            <p:custDataLst>
              <p:tags r:id="rId13"/>
            </p:custDataLst>
          </p:nvPr>
        </p:nvSpPr>
        <p:spPr>
          <a:xfrm>
            <a:off x="715153" y="6133172"/>
            <a:ext cx="8600297" cy="468595"/>
          </a:xfrm>
        </p:spPr>
        <p:txBody>
          <a:bodyPr lIns="0" tIns="0" rIns="0" bIns="0" anchor="t" anchorCtr="0">
            <a:noAutofit/>
          </a:bodyPr>
          <a:lstStyle>
            <a:lvl1pPr algn="l">
              <a:defRPr b="1">
                <a:solidFill>
                  <a:srgbClr val="E25303"/>
                </a:solidFill>
                <a:latin typeface="Arial" panose="020B0604020202020204" pitchFamily="34" charset="0"/>
                <a:cs typeface="Arial" panose="020B0604020202020204" pitchFamily="34" charset="0"/>
              </a:defRPr>
            </a:lvl1pPr>
          </a:lstStyle>
          <a:p>
            <a:r>
              <a:rPr lang="en-US"/>
              <a:t>Source: </a:t>
            </a:r>
            <a:r>
              <a:rPr lang="en-US" b="0">
                <a:solidFill>
                  <a:srgbClr val="555555"/>
                </a:solidFill>
              </a:rPr>
              <a:t>Innova Market Insights</a:t>
            </a:r>
            <a:endParaRPr lang="en-US" b="0">
              <a:solidFill>
                <a:srgbClr val="555555"/>
              </a:solidFill>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A84D109F-8CB8-4FE3-8BF5-8B30A604B55C}"/>
              </a:ext>
            </a:extLst>
          </p:cNvPr>
          <p:cNvSpPr/>
          <p:nvPr userDrawn="1">
            <p:custDataLst>
              <p:tags r:id="rId14"/>
            </p:custDataLst>
          </p:nvPr>
        </p:nvSpPr>
        <p:spPr>
          <a:xfrm>
            <a:off x="9837117" y="6406745"/>
            <a:ext cx="104775" cy="104775"/>
          </a:xfrm>
          <a:prstGeom prst="ellipse">
            <a:avLst/>
          </a:prstGeom>
          <a:solidFill>
            <a:srgbClr val="E25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xtBox 4">
            <a:extLst>
              <a:ext uri="{FF2B5EF4-FFF2-40B4-BE49-F238E27FC236}">
                <a16:creationId xmlns:a16="http://schemas.microsoft.com/office/drawing/2014/main" id="{9B6267C7-C404-44BA-8CAC-7E743561E759}"/>
              </a:ext>
            </a:extLst>
          </p:cNvPr>
          <p:cNvSpPr txBox="1"/>
          <p:nvPr userDrawn="1">
            <p:custDataLst>
              <p:tags r:id="rId15"/>
            </p:custDataLst>
          </p:nvPr>
        </p:nvSpPr>
        <p:spPr>
          <a:xfrm>
            <a:off x="4168780" y="6640495"/>
            <a:ext cx="4116576" cy="215444"/>
          </a:xfrm>
          <a:prstGeom prst="rect">
            <a:avLst/>
          </a:prstGeom>
          <a:noFill/>
        </p:spPr>
        <p:txBody>
          <a:bodyPr wrap="square" rtlCol="0">
            <a:spAutoFit/>
          </a:bodyPr>
          <a:lstStyle/>
          <a:p>
            <a:r>
              <a:rPr lang="en-US" sz="800">
                <a:solidFill>
                  <a:schemeClr val="tx1">
                    <a:lumMod val="40000"/>
                    <a:lumOff val="60000"/>
                  </a:schemeClr>
                </a:solidFill>
                <a:latin typeface="Arial" panose="020B0604020202020204" pitchFamily="34" charset="0"/>
                <a:cs typeface="Arial" panose="020B0604020202020204" pitchFamily="34" charset="0"/>
              </a:rPr>
              <a:t>Category Insider: Spoonable Dairy and Non-Dairy Yogurt Trends in the US – Dec 2022</a:t>
            </a:r>
          </a:p>
        </p:txBody>
      </p:sp>
    </p:spTree>
    <p:extLst>
      <p:ext uri="{BB962C8B-B14F-4D97-AF65-F5344CB8AC3E}">
        <p14:creationId xmlns:p14="http://schemas.microsoft.com/office/powerpoint/2010/main" val="243237648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box tex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CA23B07-4BEA-408F-8146-7C553022E1AF}"/>
              </a:ext>
            </a:extLst>
          </p:cNvPr>
          <p:cNvGraphicFramePr>
            <a:graphicFrameLocks noChangeAspect="1"/>
          </p:cNvGraphicFramePr>
          <p:nvPr userDrawn="1">
            <p:custDataLst>
              <p:tags r:id="rId1"/>
            </p:custDataLst>
            <p:extLst>
              <p:ext uri="{D42A27DB-BD31-4B8C-83A1-F6EECF244321}">
                <p14:modId xmlns:p14="http://schemas.microsoft.com/office/powerpoint/2010/main" val="3283544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0" imgH="0" progId="TCLayout.ActiveDocument.1">
                  <p:embed/>
                </p:oleObj>
              </mc:Choice>
              <mc:Fallback>
                <p:oleObj name="think-cell Slide" r:id="rId18" imgW="0" imgH="0" progId="TCLayout.ActiveDocument.1">
                  <p:embed/>
                  <p:pic>
                    <p:nvPicPr>
                      <p:cNvPr id="4" name="Object 3" hidden="1">
                        <a:extLst>
                          <a:ext uri="{FF2B5EF4-FFF2-40B4-BE49-F238E27FC236}">
                            <a16:creationId xmlns:a16="http://schemas.microsoft.com/office/drawing/2014/main" id="{ACA23B07-4BEA-408F-8146-7C553022E1AF}"/>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D7E05DA8-C754-468C-8261-CE9E02D0C6AA}"/>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710" b="1" i="0" baseline="0">
              <a:latin typeface="Avenir Next LT Pro "/>
              <a:ea typeface="+mj-ea"/>
              <a:cs typeface="+mj-cs"/>
              <a:sym typeface="Avenir Next LT Pro "/>
            </a:endParaRPr>
          </a:p>
        </p:txBody>
      </p:sp>
      <p:sp>
        <p:nvSpPr>
          <p:cNvPr id="2" name="Title 1">
            <a:extLst>
              <a:ext uri="{FF2B5EF4-FFF2-40B4-BE49-F238E27FC236}">
                <a16:creationId xmlns:a16="http://schemas.microsoft.com/office/drawing/2014/main" id="{E15C41E5-F0AF-4D5F-BD1A-A8DD3CFDB878}"/>
              </a:ext>
            </a:extLst>
          </p:cNvPr>
          <p:cNvSpPr>
            <a:spLocks noGrp="1"/>
          </p:cNvSpPr>
          <p:nvPr>
            <p:ph type="title" hasCustomPrompt="1"/>
            <p:custDataLst>
              <p:tags r:id="rId3"/>
            </p:custDataLst>
          </p:nvPr>
        </p:nvSpPr>
        <p:spPr>
          <a:xfrm>
            <a:off x="723034" y="0"/>
            <a:ext cx="10744200" cy="896112"/>
          </a:xfrm>
        </p:spPr>
        <p:txBody>
          <a:bodyPr wrap="square" lIns="0" tIns="0" rIns="0" bIns="0" anchor="b" anchorCtr="0">
            <a:noAutofit/>
          </a:bodyPr>
          <a:lstStyle>
            <a:lvl1pPr algn="l">
              <a:lnSpc>
                <a:spcPct val="100000"/>
              </a:lnSpc>
              <a:defRPr sz="2600" b="1">
                <a:solidFill>
                  <a:schemeClr val="tx2"/>
                </a:solidFill>
              </a:defRPr>
            </a:lvl1pPr>
          </a:lstStyle>
          <a:p>
            <a:r>
              <a:rPr lang="en-US"/>
              <a:t>Slide Title</a:t>
            </a:r>
          </a:p>
        </p:txBody>
      </p:sp>
      <p:cxnSp>
        <p:nvCxnSpPr>
          <p:cNvPr id="8" name="Straight Connector 7">
            <a:extLst>
              <a:ext uri="{FF2B5EF4-FFF2-40B4-BE49-F238E27FC236}">
                <a16:creationId xmlns:a16="http://schemas.microsoft.com/office/drawing/2014/main" id="{A1664D18-BE9B-4838-9F53-A2EE0902B5D3}"/>
              </a:ext>
            </a:extLst>
          </p:cNvPr>
          <p:cNvCxnSpPr/>
          <p:nvPr userDrawn="1">
            <p:custDataLst>
              <p:tags r:id="rId4"/>
            </p:custDataLst>
          </p:nvPr>
        </p:nvCxnSpPr>
        <p:spPr>
          <a:xfrm>
            <a:off x="719091" y="5996659"/>
            <a:ext cx="107442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82CBF9-8D41-4CC1-960E-2412E6633E47}"/>
              </a:ext>
            </a:extLst>
          </p:cNvPr>
          <p:cNvCxnSpPr/>
          <p:nvPr userDrawn="1">
            <p:custDataLst>
              <p:tags r:id="rId5"/>
            </p:custDataLst>
          </p:nvPr>
        </p:nvCxnSpPr>
        <p:spPr>
          <a:xfrm>
            <a:off x="723034" y="1019596"/>
            <a:ext cx="107442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B33E60C3-2C8E-4FDA-BB32-FA0DE29C00E8}"/>
              </a:ext>
            </a:extLst>
          </p:cNvPr>
          <p:cNvSpPr>
            <a:spLocks noGrp="1"/>
          </p:cNvSpPr>
          <p:nvPr>
            <p:ph idx="1" hasCustomPrompt="1"/>
            <p:custDataLst>
              <p:tags r:id="rId6"/>
            </p:custDataLst>
          </p:nvPr>
        </p:nvSpPr>
        <p:spPr>
          <a:xfrm>
            <a:off x="723034" y="1136927"/>
            <a:ext cx="10745064" cy="276999"/>
          </a:xfrm>
        </p:spPr>
        <p:txBody>
          <a:bodyPr lIns="0" tIns="45720" rIns="91440" bIns="45720">
            <a:spAutoFit/>
          </a:bodyPr>
          <a:lstStyle>
            <a:lvl1pPr>
              <a:lnSpc>
                <a:spcPct val="100000"/>
              </a:lnSpc>
              <a:buClr>
                <a:srgbClr val="E25303"/>
              </a:buClr>
              <a:defRPr sz="1200">
                <a:solidFill>
                  <a:schemeClr val="tx1"/>
                </a:solidFill>
                <a:latin typeface="Arial" panose="020B0604020202020204" pitchFamily="34" charset="0"/>
                <a:cs typeface="Arial" panose="020B0604020202020204" pitchFamily="34" charset="0"/>
              </a:defRPr>
            </a:lvl1pPr>
            <a:lvl2pPr marL="428625" indent="-180975">
              <a:lnSpc>
                <a:spcPct val="100000"/>
              </a:lnSpc>
              <a:buClr>
                <a:srgbClr val="E25303"/>
              </a:buClr>
              <a:buFont typeface="Avenir Next LT Pro" panose="020B0504020202020204" pitchFamily="34" charset="0"/>
              <a:buChar char="–"/>
              <a:defRPr sz="1600">
                <a:solidFill>
                  <a:schemeClr val="tx1"/>
                </a:solidFill>
              </a:defRPr>
            </a:lvl2pPr>
            <a:lvl3pPr marL="685800" indent="-257175">
              <a:lnSpc>
                <a:spcPct val="100000"/>
              </a:lnSpc>
              <a:buClr>
                <a:srgbClr val="E25303"/>
              </a:buClr>
              <a:buSzPct val="75000"/>
              <a:buFont typeface="Courier New" panose="02070309020205020404" pitchFamily="49" charset="0"/>
              <a:buChar char="o"/>
              <a:defRPr sz="1600">
                <a:solidFill>
                  <a:schemeClr val="tx1"/>
                </a:solidFill>
              </a:defRPr>
            </a:lvl3pPr>
          </a:lstStyle>
          <a:p>
            <a:pPr lvl="0"/>
            <a:r>
              <a:rPr lang="en-US"/>
              <a:t>Insert text</a:t>
            </a:r>
          </a:p>
        </p:txBody>
      </p:sp>
      <p:sp>
        <p:nvSpPr>
          <p:cNvPr id="32" name="TextBox 31">
            <a:extLst>
              <a:ext uri="{FF2B5EF4-FFF2-40B4-BE49-F238E27FC236}">
                <a16:creationId xmlns:a16="http://schemas.microsoft.com/office/drawing/2014/main" id="{ADB08F15-4DC6-4E4F-92A8-A30A23013B54}"/>
              </a:ext>
            </a:extLst>
          </p:cNvPr>
          <p:cNvSpPr txBox="1"/>
          <p:nvPr userDrawn="1">
            <p:custDataLst>
              <p:tags r:id="rId7"/>
            </p:custDataLst>
          </p:nvPr>
        </p:nvSpPr>
        <p:spPr>
          <a:xfrm>
            <a:off x="9266994" y="6378980"/>
            <a:ext cx="2724150" cy="176972"/>
          </a:xfrm>
          <a:prstGeom prst="rect">
            <a:avLst/>
          </a:prstGeom>
          <a:noFill/>
        </p:spPr>
        <p:txBody>
          <a:bodyPr wrap="square" lIns="0" tIns="0" rIns="0" bIns="0" rtlCol="0">
            <a:spAutoFit/>
          </a:bodyPr>
          <a:lstStyle/>
          <a:p>
            <a:pPr algn="r"/>
            <a:r>
              <a:rPr lang="nl-NL" sz="1150" b="1">
                <a:solidFill>
                  <a:srgbClr val="2A2D88"/>
                </a:solidFill>
                <a:latin typeface="Calibri" panose="020F0502020204030204" pitchFamily="34" charset="0"/>
                <a:cs typeface="Calibri" panose="020F0502020204030204" pitchFamily="34" charset="0"/>
              </a:rPr>
              <a:t> </a:t>
            </a:r>
            <a:fld id="{CE0891C5-4307-4EE1-8AB2-6F5A608338A2}" type="slidenum">
              <a:rPr lang="nl-NL" sz="1150" b="0" smtClean="0">
                <a:solidFill>
                  <a:srgbClr val="2A2D88"/>
                </a:solidFill>
                <a:latin typeface="Arial" panose="020B0604020202020204" pitchFamily="34" charset="0"/>
                <a:cs typeface="Arial" panose="020B0604020202020204" pitchFamily="34" charset="0"/>
              </a:rPr>
              <a:t>‹#›</a:t>
            </a:fld>
            <a:r>
              <a:rPr lang="nl-NL" sz="1150" b="1">
                <a:solidFill>
                  <a:srgbClr val="2A2D88"/>
                </a:solidFill>
                <a:latin typeface="Arial" panose="020B0604020202020204" pitchFamily="34" charset="0"/>
                <a:cs typeface="Arial" panose="020B0604020202020204" pitchFamily="34" charset="0"/>
              </a:rPr>
              <a:t>       INNOVA MARKET INSIGHTS</a:t>
            </a:r>
          </a:p>
        </p:txBody>
      </p:sp>
      <p:sp>
        <p:nvSpPr>
          <p:cNvPr id="33" name="Footer Placeholder 4">
            <a:extLst>
              <a:ext uri="{FF2B5EF4-FFF2-40B4-BE49-F238E27FC236}">
                <a16:creationId xmlns:a16="http://schemas.microsoft.com/office/drawing/2014/main" id="{DB5477CF-71CB-46AB-A226-FE570C497F66}"/>
              </a:ext>
            </a:extLst>
          </p:cNvPr>
          <p:cNvSpPr>
            <a:spLocks noGrp="1"/>
          </p:cNvSpPr>
          <p:nvPr>
            <p:ph type="ftr" sz="quarter" idx="11"/>
            <p:custDataLst>
              <p:tags r:id="rId8"/>
            </p:custDataLst>
          </p:nvPr>
        </p:nvSpPr>
        <p:spPr>
          <a:xfrm>
            <a:off x="715153" y="6133172"/>
            <a:ext cx="8600297" cy="468595"/>
          </a:xfrm>
        </p:spPr>
        <p:txBody>
          <a:bodyPr lIns="0" tIns="0" rIns="0" bIns="0" anchor="t" anchorCtr="0">
            <a:noAutofit/>
          </a:bodyPr>
          <a:lstStyle>
            <a:lvl1pPr algn="l">
              <a:defRPr b="1">
                <a:solidFill>
                  <a:srgbClr val="E25303"/>
                </a:solidFill>
                <a:latin typeface="Arial" panose="020B0604020202020204" pitchFamily="34" charset="0"/>
                <a:cs typeface="Arial" panose="020B0604020202020204" pitchFamily="34" charset="0"/>
              </a:defRPr>
            </a:lvl1pPr>
          </a:lstStyle>
          <a:p>
            <a:r>
              <a:rPr lang="en-US"/>
              <a:t>Source: </a:t>
            </a:r>
            <a:r>
              <a:rPr lang="en-US" b="0">
                <a:solidFill>
                  <a:srgbClr val="555555"/>
                </a:solidFill>
              </a:rPr>
              <a:t>Innova Market Insights</a:t>
            </a:r>
            <a:endParaRPr lang="en-US" b="0">
              <a:solidFill>
                <a:srgbClr val="555555"/>
              </a:solidFill>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79F4EC05-0E6C-4E46-8406-E5B788134751}"/>
              </a:ext>
            </a:extLst>
          </p:cNvPr>
          <p:cNvSpPr/>
          <p:nvPr userDrawn="1">
            <p:custDataLst>
              <p:tags r:id="rId9"/>
            </p:custDataLst>
          </p:nvPr>
        </p:nvSpPr>
        <p:spPr>
          <a:xfrm>
            <a:off x="9837117" y="6406745"/>
            <a:ext cx="104775" cy="104775"/>
          </a:xfrm>
          <a:prstGeom prst="ellipse">
            <a:avLst/>
          </a:prstGeom>
          <a:solidFill>
            <a:srgbClr val="E25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ext Placeholder 3">
            <a:extLst>
              <a:ext uri="{FF2B5EF4-FFF2-40B4-BE49-F238E27FC236}">
                <a16:creationId xmlns:a16="http://schemas.microsoft.com/office/drawing/2014/main" id="{24F2DE7E-1563-43D4-B3EE-94ED9FCD1A1A}"/>
              </a:ext>
            </a:extLst>
          </p:cNvPr>
          <p:cNvSpPr>
            <a:spLocks noGrp="1"/>
          </p:cNvSpPr>
          <p:nvPr>
            <p:ph type="body" sz="quarter" idx="55" hasCustomPrompt="1"/>
            <p:custDataLst>
              <p:tags r:id="rId10"/>
            </p:custDataLst>
          </p:nvPr>
        </p:nvSpPr>
        <p:spPr>
          <a:xfrm>
            <a:off x="752737" y="1597497"/>
            <a:ext cx="3411550" cy="409987"/>
          </a:xfrm>
          <a:prstGeom prst="roundRect">
            <a:avLst/>
          </a:prstGeom>
          <a:solidFill>
            <a:srgbClr val="2A2D88"/>
          </a:solidFill>
        </p:spPr>
        <p:txBody>
          <a:bodyPr lIns="0" tIns="0" rIns="0" bIns="0" anchor="ctr"/>
          <a:lstStyle>
            <a:lvl1pPr marL="0" indent="0" algn="ctr">
              <a:lnSpc>
                <a:spcPct val="100000"/>
              </a:lnSpc>
              <a:spcBef>
                <a:spcPct val="0"/>
              </a:spcBef>
              <a:buNone/>
              <a:defRPr sz="1600" baseline="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Box Title</a:t>
            </a:r>
            <a:endParaRPr lang="nl-NL"/>
          </a:p>
        </p:txBody>
      </p:sp>
      <p:sp>
        <p:nvSpPr>
          <p:cNvPr id="24" name="Text Placeholder 3">
            <a:extLst>
              <a:ext uri="{FF2B5EF4-FFF2-40B4-BE49-F238E27FC236}">
                <a16:creationId xmlns:a16="http://schemas.microsoft.com/office/drawing/2014/main" id="{2E2AADC9-4C8C-41CA-A75E-1CA814092452}"/>
              </a:ext>
            </a:extLst>
          </p:cNvPr>
          <p:cNvSpPr>
            <a:spLocks noGrp="1"/>
          </p:cNvSpPr>
          <p:nvPr>
            <p:ph type="body" sz="quarter" idx="59" hasCustomPrompt="1"/>
            <p:custDataLst>
              <p:tags r:id="rId11"/>
            </p:custDataLst>
          </p:nvPr>
        </p:nvSpPr>
        <p:spPr>
          <a:xfrm>
            <a:off x="4407846" y="1601615"/>
            <a:ext cx="3411550" cy="409987"/>
          </a:xfrm>
          <a:prstGeom prst="roundRect">
            <a:avLst/>
          </a:prstGeom>
          <a:solidFill>
            <a:srgbClr val="2A2D88"/>
          </a:solidFill>
        </p:spPr>
        <p:txBody>
          <a:bodyPr lIns="0" tIns="0" rIns="0" bIns="0" anchor="ctr"/>
          <a:lstStyle>
            <a:lvl1pPr marL="0" indent="0" algn="ctr">
              <a:lnSpc>
                <a:spcPct val="100000"/>
              </a:lnSpc>
              <a:spcBef>
                <a:spcPct val="0"/>
              </a:spcBef>
              <a:buNone/>
              <a:defRPr sz="1600" baseline="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Box Title</a:t>
            </a:r>
            <a:endParaRPr lang="nl-NL"/>
          </a:p>
        </p:txBody>
      </p:sp>
      <p:sp>
        <p:nvSpPr>
          <p:cNvPr id="27" name="Text Placeholder 3">
            <a:extLst>
              <a:ext uri="{FF2B5EF4-FFF2-40B4-BE49-F238E27FC236}">
                <a16:creationId xmlns:a16="http://schemas.microsoft.com/office/drawing/2014/main" id="{4B86B868-FC29-4466-9AA3-F2567FCE3451}"/>
              </a:ext>
            </a:extLst>
          </p:cNvPr>
          <p:cNvSpPr>
            <a:spLocks noGrp="1"/>
          </p:cNvSpPr>
          <p:nvPr>
            <p:ph type="body" sz="quarter" idx="60" hasCustomPrompt="1"/>
            <p:custDataLst>
              <p:tags r:id="rId12"/>
            </p:custDataLst>
          </p:nvPr>
        </p:nvSpPr>
        <p:spPr>
          <a:xfrm>
            <a:off x="8062955" y="1596895"/>
            <a:ext cx="3411550" cy="409987"/>
          </a:xfrm>
          <a:prstGeom prst="roundRect">
            <a:avLst/>
          </a:prstGeom>
          <a:solidFill>
            <a:srgbClr val="2A2D88"/>
          </a:solidFill>
        </p:spPr>
        <p:txBody>
          <a:bodyPr lIns="0" tIns="0" rIns="0" bIns="0" anchor="ctr"/>
          <a:lstStyle>
            <a:lvl1pPr marL="0" indent="0" algn="ctr">
              <a:lnSpc>
                <a:spcPct val="100000"/>
              </a:lnSpc>
              <a:spcBef>
                <a:spcPct val="0"/>
              </a:spcBef>
              <a:buNone/>
              <a:defRPr sz="1600" baseline="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Box Title</a:t>
            </a:r>
            <a:endParaRPr lang="nl-NL"/>
          </a:p>
        </p:txBody>
      </p:sp>
      <p:sp>
        <p:nvSpPr>
          <p:cNvPr id="17" name="Text Placeholder 12">
            <a:extLst>
              <a:ext uri="{FF2B5EF4-FFF2-40B4-BE49-F238E27FC236}">
                <a16:creationId xmlns:a16="http://schemas.microsoft.com/office/drawing/2014/main" id="{C3C9FF26-20F1-4C8A-AC3F-BD812CBFE8AD}"/>
              </a:ext>
            </a:extLst>
          </p:cNvPr>
          <p:cNvSpPr>
            <a:spLocks noGrp="1"/>
          </p:cNvSpPr>
          <p:nvPr>
            <p:ph type="body" sz="quarter" idx="57" hasCustomPrompt="1"/>
            <p:custDataLst>
              <p:tags r:id="rId13"/>
            </p:custDataLst>
          </p:nvPr>
        </p:nvSpPr>
        <p:spPr>
          <a:xfrm>
            <a:off x="722255" y="2115311"/>
            <a:ext cx="3406791" cy="3685414"/>
          </a:xfrm>
        </p:spPr>
        <p:txBody>
          <a:bodyPr>
            <a:normAutofit/>
          </a:bodyPr>
          <a:lstStyle>
            <a:lvl1pPr marL="228600" indent="-228600">
              <a:buClr>
                <a:srgbClr val="E25303"/>
              </a:buClr>
              <a:buFont typeface="Arial" panose="020B0604020202020204" pitchFamily="34" charset="0"/>
              <a:buChar char="•"/>
              <a:defRPr sz="1200"/>
            </a:lvl1pPr>
            <a:lvl2pPr>
              <a:defRPr sz="1200"/>
            </a:lvl2pPr>
            <a:lvl3pPr>
              <a:defRPr sz="1200"/>
            </a:lvl3pPr>
            <a:lvl4pPr>
              <a:defRPr sz="1200"/>
            </a:lvl4pPr>
            <a:lvl5pPr>
              <a:defRPr sz="1200"/>
            </a:lvl5pPr>
          </a:lstStyle>
          <a:p>
            <a:pPr lvl="0"/>
            <a:r>
              <a:rPr lang="en-US"/>
              <a:t>Insert text</a:t>
            </a:r>
          </a:p>
        </p:txBody>
      </p:sp>
      <p:sp>
        <p:nvSpPr>
          <p:cNvPr id="20" name="Text Placeholder 12">
            <a:extLst>
              <a:ext uri="{FF2B5EF4-FFF2-40B4-BE49-F238E27FC236}">
                <a16:creationId xmlns:a16="http://schemas.microsoft.com/office/drawing/2014/main" id="{A179533F-4085-4B75-A1D2-B74EDA56C196}"/>
              </a:ext>
            </a:extLst>
          </p:cNvPr>
          <p:cNvSpPr>
            <a:spLocks noGrp="1"/>
          </p:cNvSpPr>
          <p:nvPr>
            <p:ph type="body" sz="quarter" idx="61" hasCustomPrompt="1"/>
            <p:custDataLst>
              <p:tags r:id="rId14"/>
            </p:custDataLst>
          </p:nvPr>
        </p:nvSpPr>
        <p:spPr>
          <a:xfrm>
            <a:off x="4407846" y="2129822"/>
            <a:ext cx="3406791" cy="3670904"/>
          </a:xfrm>
        </p:spPr>
        <p:txBody>
          <a:bodyPr>
            <a:normAutofit/>
          </a:bodyPr>
          <a:lstStyle>
            <a:lvl1pPr marL="228600" indent="-228600">
              <a:buClr>
                <a:srgbClr val="E25303"/>
              </a:buClr>
              <a:buFont typeface="Arial" panose="020B0604020202020204" pitchFamily="34" charset="0"/>
              <a:buChar char="•"/>
              <a:defRPr sz="1200"/>
            </a:lvl1pPr>
            <a:lvl2pPr>
              <a:defRPr sz="1200"/>
            </a:lvl2pPr>
            <a:lvl3pPr>
              <a:defRPr sz="1200"/>
            </a:lvl3pPr>
            <a:lvl4pPr>
              <a:defRPr sz="1200"/>
            </a:lvl4pPr>
            <a:lvl5pPr>
              <a:defRPr sz="1200"/>
            </a:lvl5pPr>
          </a:lstStyle>
          <a:p>
            <a:pPr lvl="0"/>
            <a:r>
              <a:rPr lang="en-US"/>
              <a:t>Insert text</a:t>
            </a:r>
          </a:p>
        </p:txBody>
      </p:sp>
      <p:sp>
        <p:nvSpPr>
          <p:cNvPr id="21" name="Text Placeholder 12">
            <a:extLst>
              <a:ext uri="{FF2B5EF4-FFF2-40B4-BE49-F238E27FC236}">
                <a16:creationId xmlns:a16="http://schemas.microsoft.com/office/drawing/2014/main" id="{826401B1-2DA7-49E3-B0E8-59F55FD7ECDC}"/>
              </a:ext>
            </a:extLst>
          </p:cNvPr>
          <p:cNvSpPr>
            <a:spLocks noGrp="1"/>
          </p:cNvSpPr>
          <p:nvPr>
            <p:ph type="body" sz="quarter" idx="62" hasCustomPrompt="1"/>
            <p:custDataLst>
              <p:tags r:id="rId15"/>
            </p:custDataLst>
          </p:nvPr>
        </p:nvSpPr>
        <p:spPr>
          <a:xfrm>
            <a:off x="8093437" y="2114708"/>
            <a:ext cx="3406791" cy="3685411"/>
          </a:xfrm>
        </p:spPr>
        <p:txBody>
          <a:bodyPr>
            <a:normAutofit/>
          </a:bodyPr>
          <a:lstStyle>
            <a:lvl1pPr marL="228600" indent="-228600">
              <a:buClr>
                <a:srgbClr val="E25303"/>
              </a:buClr>
              <a:buFont typeface="Arial" panose="020B0604020202020204" pitchFamily="34" charset="0"/>
              <a:buChar char="•"/>
              <a:defRPr sz="1200"/>
            </a:lvl1pPr>
            <a:lvl2pPr>
              <a:defRPr sz="1200"/>
            </a:lvl2pPr>
            <a:lvl3pPr>
              <a:defRPr sz="1200"/>
            </a:lvl3pPr>
            <a:lvl4pPr>
              <a:defRPr sz="1200"/>
            </a:lvl4pPr>
            <a:lvl5pPr>
              <a:defRPr sz="1200"/>
            </a:lvl5pPr>
          </a:lstStyle>
          <a:p>
            <a:pPr lvl="0"/>
            <a:r>
              <a:rPr lang="en-US"/>
              <a:t>Insert text</a:t>
            </a:r>
          </a:p>
        </p:txBody>
      </p:sp>
      <p:sp>
        <p:nvSpPr>
          <p:cNvPr id="5" name="TextBox 4">
            <a:extLst>
              <a:ext uri="{FF2B5EF4-FFF2-40B4-BE49-F238E27FC236}">
                <a16:creationId xmlns:a16="http://schemas.microsoft.com/office/drawing/2014/main" id="{3BD702AA-F4A4-1452-71B8-76123B1E52AB}"/>
              </a:ext>
            </a:extLst>
          </p:cNvPr>
          <p:cNvSpPr txBox="1"/>
          <p:nvPr userDrawn="1">
            <p:custDataLst>
              <p:tags r:id="rId16"/>
            </p:custDataLst>
          </p:nvPr>
        </p:nvSpPr>
        <p:spPr>
          <a:xfrm>
            <a:off x="4168780" y="6640495"/>
            <a:ext cx="4317298" cy="215444"/>
          </a:xfrm>
          <a:prstGeom prst="rect">
            <a:avLst/>
          </a:prstGeom>
          <a:noFill/>
        </p:spPr>
        <p:txBody>
          <a:bodyPr wrap="square" rtlCol="0">
            <a:spAutoFit/>
          </a:bodyPr>
          <a:lstStyle/>
          <a:p>
            <a:r>
              <a:rPr lang="en-US" sz="800">
                <a:solidFill>
                  <a:schemeClr val="tx1">
                    <a:lumMod val="40000"/>
                    <a:lumOff val="60000"/>
                  </a:schemeClr>
                </a:solidFill>
                <a:latin typeface="Arial" panose="020B0604020202020204" pitchFamily="34" charset="0"/>
                <a:cs typeface="Arial" panose="020B0604020202020204" pitchFamily="34" charset="0"/>
              </a:rPr>
              <a:t>Category Insider: Spoonable Dairy and Non-Dairy Yogurt Trends in the US – Dec 2022</a:t>
            </a:r>
          </a:p>
        </p:txBody>
      </p:sp>
    </p:spTree>
    <p:extLst>
      <p:ext uri="{BB962C8B-B14F-4D97-AF65-F5344CB8AC3E}">
        <p14:creationId xmlns:p14="http://schemas.microsoft.com/office/powerpoint/2010/main" val="321982788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oleObject" Target="../embeddings/oleObject1.bin"/><Relationship Id="rId3" Type="http://schemas.openxmlformats.org/officeDocument/2006/relationships/theme" Target="../theme/theme1.xml"/><Relationship Id="rId7" Type="http://schemas.openxmlformats.org/officeDocument/2006/relationships/tags" Target="../tags/tag5.xml"/><Relationship Id="rId12" Type="http://schemas.openxmlformats.org/officeDocument/2006/relationships/tags" Target="../tags/tag10.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4.xml"/><Relationship Id="rId11" Type="http://schemas.openxmlformats.org/officeDocument/2006/relationships/tags" Target="../tags/tag9.xml"/><Relationship Id="rId5" Type="http://schemas.openxmlformats.org/officeDocument/2006/relationships/tags" Target="../tags/tag3.xml"/><Relationship Id="rId10" Type="http://schemas.openxmlformats.org/officeDocument/2006/relationships/tags" Target="../tags/tag8.xml"/><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18" Type="http://schemas.openxmlformats.org/officeDocument/2006/relationships/tags" Target="../tags/tag17.xml"/><Relationship Id="rId3" Type="http://schemas.openxmlformats.org/officeDocument/2006/relationships/slideLayout" Target="../slideLayouts/slideLayout5.xml"/><Relationship Id="rId21" Type="http://schemas.openxmlformats.org/officeDocument/2006/relationships/tags" Target="../tags/tag20.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tags" Target="../tags/tag16.xml"/><Relationship Id="rId2" Type="http://schemas.openxmlformats.org/officeDocument/2006/relationships/slideLayout" Target="../slideLayouts/slideLayout4.xml"/><Relationship Id="rId16" Type="http://schemas.openxmlformats.org/officeDocument/2006/relationships/tags" Target="../tags/tag15.xml"/><Relationship Id="rId20" Type="http://schemas.openxmlformats.org/officeDocument/2006/relationships/tags" Target="../tags/tag19.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image" Target="../media/image1.emf"/><Relationship Id="rId5" Type="http://schemas.openxmlformats.org/officeDocument/2006/relationships/slideLayout" Target="../slideLayouts/slideLayout7.xml"/><Relationship Id="rId15" Type="http://schemas.openxmlformats.org/officeDocument/2006/relationships/tags" Target="../tags/tag14.xml"/><Relationship Id="rId23" Type="http://schemas.openxmlformats.org/officeDocument/2006/relationships/oleObject" Target="../embeddings/oleObject2.bin"/><Relationship Id="rId10" Type="http://schemas.openxmlformats.org/officeDocument/2006/relationships/slideLayout" Target="../slideLayouts/slideLayout12.xml"/><Relationship Id="rId19" Type="http://schemas.openxmlformats.org/officeDocument/2006/relationships/tags" Target="../tags/tag18.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ags" Target="../tags/tag13.xml"/><Relationship Id="rId22" Type="http://schemas.openxmlformats.org/officeDocument/2006/relationships/tags" Target="../tags/tag2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ags" Target="../tags/tag147.xml"/><Relationship Id="rId4" Type="http://schemas.openxmlformats.org/officeDocument/2006/relationships/tags" Target="../tags/tag1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New shape"/>
          <p:cNvSpPr>
            <a:spLocks noSelect="1" noMove="1" noResize="1"/>
          </p:cNvSpPr>
          <p:nvPr>
            <p:custDataLst>
              <p:tags r:id="rId4"/>
            </p:custDataLst>
          </p:nvPr>
        </p:nvSpPr>
        <p:spPr>
          <a:xfrm rot="16200000">
            <a:off x="5981700" y="269240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ctr">
              <a:defRPr>
                <a:solidFill>
                  <a:prstClr val="black"/>
                </a:solidFill>
              </a:defRPr>
            </a:pPr>
            <a:r>
              <a:rPr sz="1000" b="0">
                <a:solidFill>
                  <a:srgbClr val="A9A9A9"/>
                </a:solidFill>
              </a:rPr>
              <a:t>provided to joanna@innovami.com on 09 Feb 2023 01:36 (UTC)</a:t>
            </a:r>
          </a:p>
        </p:txBody>
      </p:sp>
      <p:sp>
        <p:nvSpPr>
          <p:cNvPr id="11" name="New shape"/>
          <p:cNvSpPr>
            <a:spLocks noSelect="1" noMove="1" noResize="1"/>
          </p:cNvSpPr>
          <p:nvPr>
            <p:custDataLst>
              <p:tags r:id="rId5"/>
            </p:custDataLst>
          </p:nvPr>
        </p:nvSpPr>
        <p:spPr>
          <a:xfrm rot="16200000">
            <a:off x="-5981700" y="342900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ctr">
              <a:defRPr>
                <a:solidFill>
                  <a:prstClr val="black"/>
                </a:solidFill>
              </a:defRPr>
            </a:pPr>
            <a:r>
              <a:rPr sz="1000" b="0">
                <a:solidFill>
                  <a:srgbClr val="A9A9A9"/>
                </a:solidFill>
              </a:rPr>
              <a:t>© 2023 INNOVA MARKET INSIGHTS</a:t>
            </a:r>
          </a:p>
        </p:txBody>
      </p:sp>
      <p:graphicFrame>
        <p:nvGraphicFramePr>
          <p:cNvPr id="10" name="Object 9" hidden="1">
            <a:extLst>
              <a:ext uri="{FF2B5EF4-FFF2-40B4-BE49-F238E27FC236}">
                <a16:creationId xmlns:a16="http://schemas.microsoft.com/office/drawing/2014/main" id="{804A226E-9CDC-4180-BC84-8AABB6372105}"/>
              </a:ext>
            </a:extLst>
          </p:cNvPr>
          <p:cNvGraphicFramePr>
            <a:graphicFrameLocks noChangeAspect="1"/>
          </p:cNvGraphicFramePr>
          <p:nvPr>
            <p:custDataLst>
              <p:tags r:id="rId6"/>
            </p:custDataLst>
            <p:extLst>
              <p:ext uri="{D42A27DB-BD31-4B8C-83A1-F6EECF244321}">
                <p14:modId xmlns:p14="http://schemas.microsoft.com/office/powerpoint/2010/main" val="3049950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0" imgH="0" progId="TCLayout.ActiveDocument.1">
                  <p:embed/>
                </p:oleObj>
              </mc:Choice>
              <mc:Fallback>
                <p:oleObj name="think-cell Slide" r:id="rId13" imgW="0" imgH="0" progId="TCLayout.ActiveDocument.1">
                  <p:embed/>
                  <p:pic>
                    <p:nvPicPr>
                      <p:cNvPr id="10" name="Object 9" hidden="1">
                        <a:extLst>
                          <a:ext uri="{FF2B5EF4-FFF2-40B4-BE49-F238E27FC236}">
                            <a16:creationId xmlns:a16="http://schemas.microsoft.com/office/drawing/2014/main" id="{804A226E-9CDC-4180-BC84-8AABB6372105}"/>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E964FDD9-D73F-44AC-94D4-14D6A1AA3D5F}"/>
              </a:ext>
            </a:extLst>
          </p:cNvPr>
          <p:cNvSpPr/>
          <p:nvPr>
            <p:custDataLst>
              <p:tags r:id="rId7"/>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Arial" panose="020B0604020202020204" pitchFamily="34" charset="0"/>
              <a:ea typeface="+mj-ea"/>
              <a:cs typeface="+mj-cs"/>
              <a:sym typeface="Avenir Next LT Pro "/>
            </a:endParaRPr>
          </a:p>
        </p:txBody>
      </p:sp>
      <p:sp>
        <p:nvSpPr>
          <p:cNvPr id="2" name="Title Placeholder 1">
            <a:extLst>
              <a:ext uri="{FF2B5EF4-FFF2-40B4-BE49-F238E27FC236}">
                <a16:creationId xmlns:a16="http://schemas.microsoft.com/office/drawing/2014/main" id="{42A08905-FED8-4777-B4DA-B7F666FEDA5C}"/>
              </a:ext>
            </a:extLst>
          </p:cNvPr>
          <p:cNvSpPr>
            <a:spLocks noGrp="1"/>
          </p:cNvSpPr>
          <p:nvPr>
            <p:ph type="title"/>
            <p:custDataLst>
              <p:tags r:id="rId8"/>
            </p:custDataLst>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4DBA4E-8D93-4FBF-B5E4-E66987E8C6C6}"/>
              </a:ext>
            </a:extLst>
          </p:cNvPr>
          <p:cNvSpPr>
            <a:spLocks noGrp="1"/>
          </p:cNvSpPr>
          <p:nvPr>
            <p:ph type="body" idx="1"/>
            <p:custDataLst>
              <p:tags r:id="rId9"/>
            </p:custDataLst>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2B48C-AE6B-43F2-8C58-71B6A534194F}"/>
              </a:ext>
            </a:extLst>
          </p:cNvPr>
          <p:cNvSpPr>
            <a:spLocks noGrp="1"/>
          </p:cNvSpPr>
          <p:nvPr>
            <p:ph type="dt" sz="half" idx="2"/>
            <p:custDataLst>
              <p:tags r:id="rId10"/>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US" err="1"/>
              <a:t>xxxxxxxxxxxxxx</a:t>
            </a:r>
            <a:endParaRPr lang="en-US">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9E41B708-587E-495C-B7E9-7BD131E84D49}"/>
              </a:ext>
            </a:extLst>
          </p:cNvPr>
          <p:cNvSpPr>
            <a:spLocks noGrp="1"/>
          </p:cNvSpPr>
          <p:nvPr>
            <p:ph type="ftr" sz="quarter" idx="3"/>
            <p:custDataLst>
              <p:tags r:id="rId11"/>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Source</a:t>
            </a:r>
            <a:endParaRPr lang="en-US">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62503D7C-7BB4-43DE-82F9-52B9C1987670}"/>
              </a:ext>
            </a:extLst>
          </p:cNvPr>
          <p:cNvSpPr>
            <a:spLocks noGrp="1"/>
          </p:cNvSpPr>
          <p:nvPr>
            <p:ph type="sldNum" sz="quarter" idx="4"/>
            <p:custDataLst>
              <p:tags r:id="rId12"/>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3319582"/>
      </p:ext>
    </p:extLst>
  </p:cSld>
  <p:clrMap bg1="lt1" tx1="dk1" bg2="lt2" tx2="dk2" accent1="accent1" accent2="accent2" accent3="accent3" accent4="accent4" accent5="accent5" accent6="accent6" hlink="hlink" folHlink="folHlink"/>
  <p:sldLayoutIdLst>
    <p:sldLayoutId id="2147483649" r:id="rId1"/>
    <p:sldLayoutId id="2147483802" r:id="rId2"/>
  </p:sldLayoutIdLst>
  <p:transition/>
  <p:hf hdr="0" dt="0"/>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New shape"/>
          <p:cNvSpPr>
            <a:spLocks noSelect="1" noMove="1" noResize="1"/>
          </p:cNvSpPr>
          <p:nvPr>
            <p:custDataLst>
              <p:tags r:id="rId14"/>
            </p:custDataLst>
          </p:nvPr>
        </p:nvSpPr>
        <p:spPr>
          <a:xfrm rot="16200000">
            <a:off x="5981700" y="269240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ctr">
              <a:defRPr>
                <a:solidFill>
                  <a:prstClr val="black"/>
                </a:solidFill>
              </a:defRPr>
            </a:pPr>
            <a:r>
              <a:rPr sz="1000" b="0">
                <a:solidFill>
                  <a:srgbClr val="A9A9A9"/>
                </a:solidFill>
              </a:rPr>
              <a:t>provided to joanna@innovami.com on 09 Feb 2023 01:36 (UTC)</a:t>
            </a:r>
          </a:p>
        </p:txBody>
      </p:sp>
      <p:sp>
        <p:nvSpPr>
          <p:cNvPr id="11" name="New shape"/>
          <p:cNvSpPr>
            <a:spLocks noSelect="1" noMove="1" noResize="1"/>
          </p:cNvSpPr>
          <p:nvPr>
            <p:custDataLst>
              <p:tags r:id="rId15"/>
            </p:custDataLst>
          </p:nvPr>
        </p:nvSpPr>
        <p:spPr>
          <a:xfrm rot="16200000">
            <a:off x="-5981700" y="342900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ctr">
              <a:defRPr>
                <a:solidFill>
                  <a:prstClr val="black"/>
                </a:solidFill>
              </a:defRPr>
            </a:pPr>
            <a:r>
              <a:rPr sz="1000" b="0">
                <a:solidFill>
                  <a:srgbClr val="A9A9A9"/>
                </a:solidFill>
              </a:rPr>
              <a:t>© 2023 INNOVA MARKET INSIGHTS</a:t>
            </a:r>
          </a:p>
        </p:txBody>
      </p:sp>
      <p:graphicFrame>
        <p:nvGraphicFramePr>
          <p:cNvPr id="10" name="Object 9" hidden="1">
            <a:extLst>
              <a:ext uri="{FF2B5EF4-FFF2-40B4-BE49-F238E27FC236}">
                <a16:creationId xmlns:a16="http://schemas.microsoft.com/office/drawing/2014/main" id="{804A226E-9CDC-4180-BC84-8AABB6372105}"/>
              </a:ext>
            </a:extLst>
          </p:cNvPr>
          <p:cNvGraphicFramePr>
            <a:graphicFrameLocks noChangeAspect="1"/>
          </p:cNvGraphicFramePr>
          <p:nvPr>
            <p:custDataLst>
              <p:tags r:id="rId16"/>
            </p:custDataLst>
            <p:extLst>
              <p:ext uri="{D42A27DB-BD31-4B8C-83A1-F6EECF244321}">
                <p14:modId xmlns:p14="http://schemas.microsoft.com/office/powerpoint/2010/main" val="3049950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0" imgH="0" progId="TCLayout.ActiveDocument.1">
                  <p:embed/>
                </p:oleObj>
              </mc:Choice>
              <mc:Fallback>
                <p:oleObj name="think-cell Slide" r:id="rId23" imgW="0" imgH="0" progId="TCLayout.ActiveDocument.1">
                  <p:embed/>
                  <p:pic>
                    <p:nvPicPr>
                      <p:cNvPr id="10" name="Object 9" hidden="1">
                        <a:extLst>
                          <a:ext uri="{FF2B5EF4-FFF2-40B4-BE49-F238E27FC236}">
                            <a16:creationId xmlns:a16="http://schemas.microsoft.com/office/drawing/2014/main" id="{804A226E-9CDC-4180-BC84-8AABB6372105}"/>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E964FDD9-D73F-44AC-94D4-14D6A1AA3D5F}"/>
              </a:ext>
            </a:extLst>
          </p:cNvPr>
          <p:cNvSpPr/>
          <p:nvPr>
            <p:custDataLst>
              <p:tags r:id="rId17"/>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Arial" panose="020B0604020202020204" pitchFamily="34" charset="0"/>
              <a:ea typeface="+mj-ea"/>
              <a:cs typeface="+mj-cs"/>
              <a:sym typeface="Avenir Next LT Pro "/>
            </a:endParaRPr>
          </a:p>
        </p:txBody>
      </p:sp>
      <p:sp>
        <p:nvSpPr>
          <p:cNvPr id="2" name="Title Placeholder 1">
            <a:extLst>
              <a:ext uri="{FF2B5EF4-FFF2-40B4-BE49-F238E27FC236}">
                <a16:creationId xmlns:a16="http://schemas.microsoft.com/office/drawing/2014/main" id="{42A08905-FED8-4777-B4DA-B7F666FEDA5C}"/>
              </a:ext>
            </a:extLst>
          </p:cNvPr>
          <p:cNvSpPr>
            <a:spLocks noGrp="1"/>
          </p:cNvSpPr>
          <p:nvPr>
            <p:ph type="title"/>
            <p:custDataLst>
              <p:tags r:id="rId18"/>
            </p:custDataLst>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4DBA4E-8D93-4FBF-B5E4-E66987E8C6C6}"/>
              </a:ext>
            </a:extLst>
          </p:cNvPr>
          <p:cNvSpPr>
            <a:spLocks noGrp="1"/>
          </p:cNvSpPr>
          <p:nvPr>
            <p:ph type="body" idx="1"/>
            <p:custDataLst>
              <p:tags r:id="rId19"/>
            </p:custDataLst>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2B48C-AE6B-43F2-8C58-71B6A534194F}"/>
              </a:ext>
            </a:extLst>
          </p:cNvPr>
          <p:cNvSpPr>
            <a:spLocks noGrp="1"/>
          </p:cNvSpPr>
          <p:nvPr>
            <p:ph type="dt" sz="half" idx="2"/>
            <p:custDataLst>
              <p:tags r:id="rId20"/>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US" err="1"/>
              <a:t>xxxxxxxxxxxxxx</a:t>
            </a:r>
            <a:endParaRPr lang="en-US">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9E41B708-587E-495C-B7E9-7BD131E84D49}"/>
              </a:ext>
            </a:extLst>
          </p:cNvPr>
          <p:cNvSpPr>
            <a:spLocks noGrp="1"/>
          </p:cNvSpPr>
          <p:nvPr>
            <p:ph type="ftr" sz="quarter" idx="3"/>
            <p:custDataLst>
              <p:tags r:id="rId21"/>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Source</a:t>
            </a:r>
            <a:endParaRPr lang="en-US">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62503D7C-7BB4-43DE-82F9-52B9C1987670}"/>
              </a:ext>
            </a:extLst>
          </p:cNvPr>
          <p:cNvSpPr>
            <a:spLocks noGrp="1"/>
          </p:cNvSpPr>
          <p:nvPr>
            <p:ph type="sldNum" sz="quarter" idx="4"/>
            <p:custDataLst>
              <p:tags r:id="rId22"/>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640705"/>
      </p:ext>
    </p:extLst>
  </p:cSld>
  <p:clrMap bg1="lt1" tx1="dk1" bg2="lt2" tx2="dk2" accent1="accent1" accent2="accent2" accent3="accent3" accent4="accent4" accent5="accent5" accent6="accent6" hlink="hlink" folHlink="folHlink"/>
  <p:sldLayoutIdLst>
    <p:sldLayoutId id="2147483733" r:id="rId1"/>
    <p:sldLayoutId id="2147483735" r:id="rId2"/>
    <p:sldLayoutId id="2147483740" r:id="rId3"/>
    <p:sldLayoutId id="2147483741" r:id="rId4"/>
    <p:sldLayoutId id="2147483743" r:id="rId5"/>
    <p:sldLayoutId id="2147483747" r:id="rId6"/>
    <p:sldLayoutId id="2147483752" r:id="rId7"/>
    <p:sldLayoutId id="2147483753" r:id="rId8"/>
    <p:sldLayoutId id="2147483758" r:id="rId9"/>
    <p:sldLayoutId id="2147483782" r:id="rId10"/>
    <p:sldLayoutId id="2147483801" r:id="rId11"/>
    <p:sldLayoutId id="2147483803" r:id="rId12"/>
  </p:sldLayoutIdLst>
  <p:transition/>
  <p:hf hdr="0" dt="0"/>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73792"/>
      </p:ext>
    </p:extLst>
  </p:cSld>
  <p:clrMap bg1="lt1" tx1="dk1" bg2="lt2" tx2="dk2" accent1="accent1" accent2="accent2" accent3="accent3" accent4="accent4" accent5="accent5" accent6="accent6" hlink="hlink" folHlink="folHlink"/>
  <p:sldLayoutIdLst>
    <p:sldLayoutId id="2147483798" r:id="rId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New shape"/>
          <p:cNvSpPr>
            <a:spLocks noSelect="1" noMove="1" noResize="1"/>
          </p:cNvSpPr>
          <p:nvPr>
            <p:custDataLst>
              <p:tags r:id="rId4"/>
            </p:custDataLst>
          </p:nvPr>
        </p:nvSpPr>
        <p:spPr>
          <a:xfrm rot="16200000">
            <a:off x="5981700" y="269240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ctr">
              <a:defRPr>
                <a:solidFill>
                  <a:prstClr val="black"/>
                </a:solidFill>
              </a:defRPr>
            </a:pPr>
            <a:r>
              <a:rPr sz="1000" b="0">
                <a:solidFill>
                  <a:srgbClr val="A9A9A9"/>
                </a:solidFill>
              </a:rPr>
              <a:t>provided to joanna@innovami.com on 22 Feb 2023 19:08 (UTC)</a:t>
            </a:r>
          </a:p>
        </p:txBody>
      </p:sp>
      <p:sp>
        <p:nvSpPr>
          <p:cNvPr id="2" name="New shape"/>
          <p:cNvSpPr>
            <a:spLocks noSelect="1" noMove="1" noResize="1"/>
          </p:cNvSpPr>
          <p:nvPr>
            <p:custDataLst>
              <p:tags r:id="rId5"/>
            </p:custDataLst>
          </p:nvPr>
        </p:nvSpPr>
        <p:spPr>
          <a:xfrm rot="16200000">
            <a:off x="-5981700" y="342900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ctr">
              <a:defRPr>
                <a:solidFill>
                  <a:prstClr val="black"/>
                </a:solidFill>
              </a:defRPr>
            </a:pPr>
            <a:r>
              <a:rPr sz="1000" b="0">
                <a:solidFill>
                  <a:srgbClr val="A9A9A9"/>
                </a:solidFill>
              </a:rPr>
              <a:t>© 2023 INNOVA MARKET INSIGHTS</a:t>
            </a:r>
          </a:p>
        </p:txBody>
      </p:sp>
    </p:spTree>
    <p:extLst>
      <p:ext uri="{BB962C8B-B14F-4D97-AF65-F5344CB8AC3E}">
        <p14:creationId xmlns:p14="http://schemas.microsoft.com/office/powerpoint/2010/main" val="608327852"/>
      </p:ext>
    </p:extLst>
  </p:cSld>
  <p:clrMap bg1="lt1" tx1="dk1" bg2="lt2" tx2="dk2" accent1="accent1" accent2="accent2" accent3="accent3" accent4="accent4" accent5="accent5" accent6="accent6" hlink="hlink" folHlink="folHlink"/>
  <p:sldLayoutIdLst>
    <p:sldLayoutId id="2147483800" r:id="rId1"/>
    <p:sldLayoutId id="2147483804" r:id="rId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77.xml"/><Relationship Id="rId13" Type="http://schemas.openxmlformats.org/officeDocument/2006/relationships/notesSlide" Target="../notesSlides/notesSlide1.xml"/><Relationship Id="rId3" Type="http://schemas.openxmlformats.org/officeDocument/2006/relationships/tags" Target="../tags/tag172.xml"/><Relationship Id="rId7" Type="http://schemas.openxmlformats.org/officeDocument/2006/relationships/tags" Target="../tags/tag176.xml"/><Relationship Id="rId12" Type="http://schemas.openxmlformats.org/officeDocument/2006/relationships/slideLayout" Target="../slideLayouts/slideLayout1.xml"/><Relationship Id="rId2" Type="http://schemas.openxmlformats.org/officeDocument/2006/relationships/tags" Target="../tags/tag171.xml"/><Relationship Id="rId16" Type="http://schemas.openxmlformats.org/officeDocument/2006/relationships/image" Target="../media/image5.png"/><Relationship Id="rId1" Type="http://schemas.openxmlformats.org/officeDocument/2006/relationships/tags" Target="../tags/tag170.xml"/><Relationship Id="rId6" Type="http://schemas.openxmlformats.org/officeDocument/2006/relationships/tags" Target="../tags/tag175.xml"/><Relationship Id="rId11" Type="http://schemas.openxmlformats.org/officeDocument/2006/relationships/tags" Target="../tags/tag180.xml"/><Relationship Id="rId5" Type="http://schemas.openxmlformats.org/officeDocument/2006/relationships/tags" Target="../tags/tag174.xml"/><Relationship Id="rId15" Type="http://schemas.openxmlformats.org/officeDocument/2006/relationships/image" Target="../media/image4.png"/><Relationship Id="rId10" Type="http://schemas.openxmlformats.org/officeDocument/2006/relationships/tags" Target="../tags/tag179.xml"/><Relationship Id="rId4" Type="http://schemas.openxmlformats.org/officeDocument/2006/relationships/tags" Target="../tags/tag173.xml"/><Relationship Id="rId9" Type="http://schemas.openxmlformats.org/officeDocument/2006/relationships/tags" Target="../tags/tag178.xml"/><Relationship Id="rId1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257.xml"/><Relationship Id="rId7" Type="http://schemas.openxmlformats.org/officeDocument/2006/relationships/tags" Target="../tags/tag261.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11" Type="http://schemas.openxmlformats.org/officeDocument/2006/relationships/chart" Target="../charts/chart8.xml"/><Relationship Id="rId5" Type="http://schemas.openxmlformats.org/officeDocument/2006/relationships/tags" Target="../tags/tag259.xml"/><Relationship Id="rId10" Type="http://schemas.openxmlformats.org/officeDocument/2006/relationships/chart" Target="../charts/chart7.xml"/><Relationship Id="rId4" Type="http://schemas.openxmlformats.org/officeDocument/2006/relationships/tags" Target="../tags/tag258.xml"/><Relationship Id="rId9"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264.xml"/><Relationship Id="rId7" Type="http://schemas.openxmlformats.org/officeDocument/2006/relationships/slideLayout" Target="../slideLayouts/slideLayout5.xml"/><Relationship Id="rId2" Type="http://schemas.openxmlformats.org/officeDocument/2006/relationships/tags" Target="../tags/tag263.xml"/><Relationship Id="rId1" Type="http://schemas.openxmlformats.org/officeDocument/2006/relationships/tags" Target="../tags/tag262.xml"/><Relationship Id="rId6" Type="http://schemas.openxmlformats.org/officeDocument/2006/relationships/tags" Target="../tags/tag267.xml"/><Relationship Id="rId5" Type="http://schemas.openxmlformats.org/officeDocument/2006/relationships/tags" Target="../tags/tag266.xml"/><Relationship Id="rId4" Type="http://schemas.openxmlformats.org/officeDocument/2006/relationships/tags" Target="../tags/tag265.xml"/><Relationship Id="rId9" Type="http://schemas.openxmlformats.org/officeDocument/2006/relationships/chart" Target="../charts/chart9.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tags" Target="../tags/tag270.xml"/><Relationship Id="rId7" Type="http://schemas.openxmlformats.org/officeDocument/2006/relationships/tags" Target="../tags/tag274.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9" Type="http://schemas.openxmlformats.org/officeDocument/2006/relationships/chart" Target="../charts/chart10.xml"/></Relationships>
</file>

<file path=ppt/slides/_rels/slide13.xml.rels><?xml version="1.0" encoding="UTF-8" standalone="yes"?>
<Relationships xmlns="http://schemas.openxmlformats.org/package/2006/relationships"><Relationship Id="rId8" Type="http://schemas.openxmlformats.org/officeDocument/2006/relationships/tags" Target="../tags/tag282.xml"/><Relationship Id="rId13" Type="http://schemas.openxmlformats.org/officeDocument/2006/relationships/image" Target="../media/image15.jpeg"/><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notesSlide" Target="../notesSlides/notesSlide11.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slideLayout" Target="../slideLayouts/slideLayout3.xml"/><Relationship Id="rId5" Type="http://schemas.openxmlformats.org/officeDocument/2006/relationships/tags" Target="../tags/tag279.xml"/><Relationship Id="rId10" Type="http://schemas.openxmlformats.org/officeDocument/2006/relationships/tags" Target="../tags/tag284.xml"/><Relationship Id="rId4" Type="http://schemas.openxmlformats.org/officeDocument/2006/relationships/tags" Target="../tags/tag278.xml"/><Relationship Id="rId9" Type="http://schemas.openxmlformats.org/officeDocument/2006/relationships/tags" Target="../tags/tag283.xml"/><Relationship Id="rId1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290.xml"/><Relationship Id="rId7" Type="http://schemas.openxmlformats.org/officeDocument/2006/relationships/notesSlide" Target="../notesSlides/notesSlide12.xml"/><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slideLayout" Target="../slideLayouts/slideLayout8.xml"/><Relationship Id="rId5" Type="http://schemas.openxmlformats.org/officeDocument/2006/relationships/tags" Target="../tags/tag292.xml"/><Relationship Id="rId4" Type="http://schemas.openxmlformats.org/officeDocument/2006/relationships/tags" Target="../tags/tag291.xml"/><Relationship Id="rId9" Type="http://schemas.openxmlformats.org/officeDocument/2006/relationships/chart" Target="../charts/char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www.innovamarketinsights360.com/search/ProductInformation?from=export&amp;ProductId=8552310&amp;Guid=2800A82F-415D-406A-937B-8152EC9DE82A" TargetMode="External"/><Relationship Id="rId7" Type="http://schemas.openxmlformats.org/officeDocument/2006/relationships/image" Target="../media/image18.png"/><Relationship Id="rId2" Type="http://schemas.openxmlformats.org/officeDocument/2006/relationships/hyperlink" Target="https://www.innovamarketinsights360.com/search/ProductInformation?from=export&amp;ProductId=8563906&amp;Guid=379704B3-0F30-4265-AE1A-BC6C3A7F85D2" TargetMode="External"/><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17.png"/><Relationship Id="rId4" Type="http://schemas.openxmlformats.org/officeDocument/2006/relationships/hyperlink" Target="https://www.innovamarketinsights360.com/search/ProductInformation?from=export&amp;ProductId=7981355&amp;Guid=819E8155-8E52-4A1D-8295-5E7033832259" TargetMode="External"/><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hyperlink" Target="https://www.innovamarketinsights360.com/search/ProductInformation?from=export&amp;ProductId=8474136&amp;Guid=9256943A-96BE-4954-831B-C4E85A1C749E" TargetMode="External"/><Relationship Id="rId7" Type="http://schemas.openxmlformats.org/officeDocument/2006/relationships/image" Target="../media/image23.png"/><Relationship Id="rId2" Type="http://schemas.openxmlformats.org/officeDocument/2006/relationships/hyperlink" Target="https://www.innovamarketinsights360.com/search/ProductInformation?from=export&amp;ProductId=8496884&amp;Guid=EB68F9AA-5D07-4AEE-BC94-B105C9450E40" TargetMode="Externa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innovamarketinsights360.com/search/ProductInformation?from=export&amp;ProductId=8467271&amp;Guid=85D5AA65-305E-43C6-9257-409C6C2E5A34"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innovamarketinsights360.com/search/ProductInformation?from=export&amp;ProductId=8379552&amp;Guid=87BBD7FD-45D2-4EAE-B15A-2AFE90D53AEE" TargetMode="External"/><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hyperlink" Target="https://www.innovamarketinsights360.com/search/ProductInformation?from=export&amp;ProductId=6322569&amp;Guid=823B7E22-3449-4447-ADCF-F3BEEFC86D19" TargetMode="External"/><Relationship Id="rId4" Type="http://schemas.openxmlformats.org/officeDocument/2006/relationships/hyperlink" Target="https://www.innovamarketinsights360.com/search/ProductInformation?from=export&amp;ProductId=7797679&amp;Guid=6C1DC9DB-9C25-40B9-A536-F4E8A2D04C50"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innovamarketinsights360.com/search/ProductInformation?from=export&amp;ProductId=8474136&amp;Guid=9256943A-96BE-4954-831B-C4E85A1C749E" TargetMode="External"/><Relationship Id="rId7" Type="http://schemas.openxmlformats.org/officeDocument/2006/relationships/image" Target="../media/image23.png"/><Relationship Id="rId2" Type="http://schemas.openxmlformats.org/officeDocument/2006/relationships/hyperlink" Target="https://www.innovamarketinsights360.com/search/ProductInformation?from=export&amp;ProductId=8496884&amp;Guid=EB68F9AA-5D07-4AEE-BC94-B105C9450E40" TargetMode="Externa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innovamarketinsights360.com/search/ProductInformation?from=export&amp;ProductId=8467271&amp;Guid=85D5AA65-305E-43C6-9257-409C6C2E5A34" TargetMode="External"/></Relationships>
</file>

<file path=ppt/slides/_rels/slide2.xml.rels><?xml version="1.0" encoding="UTF-8" standalone="yes"?>
<Relationships xmlns="http://schemas.openxmlformats.org/package/2006/relationships"><Relationship Id="rId8" Type="http://schemas.openxmlformats.org/officeDocument/2006/relationships/tags" Target="../tags/tag191.xml"/><Relationship Id="rId13" Type="http://schemas.openxmlformats.org/officeDocument/2006/relationships/slideLayout" Target="../slideLayouts/slideLayout16.xml"/><Relationship Id="rId18" Type="http://schemas.openxmlformats.org/officeDocument/2006/relationships/image" Target="../media/image8.png"/><Relationship Id="rId3" Type="http://schemas.openxmlformats.org/officeDocument/2006/relationships/tags" Target="../tags/tag186.xml"/><Relationship Id="rId21" Type="http://schemas.microsoft.com/office/2007/relationships/hdphoto" Target="../media/hdphoto3.wdp"/><Relationship Id="rId7" Type="http://schemas.openxmlformats.org/officeDocument/2006/relationships/tags" Target="../tags/tag190.xml"/><Relationship Id="rId12" Type="http://schemas.openxmlformats.org/officeDocument/2006/relationships/tags" Target="../tags/tag195.xml"/><Relationship Id="rId17" Type="http://schemas.microsoft.com/office/2007/relationships/hdphoto" Target="../media/hdphoto1.wdp"/><Relationship Id="rId2" Type="http://schemas.openxmlformats.org/officeDocument/2006/relationships/tags" Target="../tags/tag185.xml"/><Relationship Id="rId16" Type="http://schemas.openxmlformats.org/officeDocument/2006/relationships/image" Target="../media/image7.png"/><Relationship Id="rId20" Type="http://schemas.openxmlformats.org/officeDocument/2006/relationships/image" Target="../media/image9.png"/><Relationship Id="rId1" Type="http://schemas.openxmlformats.org/officeDocument/2006/relationships/tags" Target="../tags/tag184.xml"/><Relationship Id="rId6" Type="http://schemas.openxmlformats.org/officeDocument/2006/relationships/tags" Target="../tags/tag189.xml"/><Relationship Id="rId11" Type="http://schemas.openxmlformats.org/officeDocument/2006/relationships/tags" Target="../tags/tag194.xml"/><Relationship Id="rId5" Type="http://schemas.openxmlformats.org/officeDocument/2006/relationships/tags" Target="../tags/tag188.xml"/><Relationship Id="rId15" Type="http://schemas.openxmlformats.org/officeDocument/2006/relationships/image" Target="../media/image6.jpeg"/><Relationship Id="rId23" Type="http://schemas.microsoft.com/office/2007/relationships/hdphoto" Target="../media/hdphoto4.wdp"/><Relationship Id="rId10" Type="http://schemas.openxmlformats.org/officeDocument/2006/relationships/tags" Target="../tags/tag193.xml"/><Relationship Id="rId19" Type="http://schemas.microsoft.com/office/2007/relationships/hdphoto" Target="../media/hdphoto2.wdp"/><Relationship Id="rId4" Type="http://schemas.openxmlformats.org/officeDocument/2006/relationships/tags" Target="../tags/tag187.xml"/><Relationship Id="rId9" Type="http://schemas.openxmlformats.org/officeDocument/2006/relationships/tags" Target="../tags/tag192.xml"/><Relationship Id="rId14" Type="http://schemas.openxmlformats.org/officeDocument/2006/relationships/notesSlide" Target="../notesSlides/notesSlide2.xml"/><Relationship Id="rId22"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12.xml"/><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chart" Target="../charts/chart13.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8" Type="http://schemas.openxmlformats.org/officeDocument/2006/relationships/tags" Target="../tags/tag300.xml"/><Relationship Id="rId3" Type="http://schemas.openxmlformats.org/officeDocument/2006/relationships/tags" Target="../tags/tag295.xml"/><Relationship Id="rId7" Type="http://schemas.openxmlformats.org/officeDocument/2006/relationships/tags" Target="../tags/tag299.xml"/><Relationship Id="rId12" Type="http://schemas.microsoft.com/office/2007/relationships/hdphoto" Target="../media/hdphoto7.wdp"/><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tags" Target="../tags/tag298.xml"/><Relationship Id="rId11" Type="http://schemas.openxmlformats.org/officeDocument/2006/relationships/image" Target="../media/image29.png"/><Relationship Id="rId5" Type="http://schemas.openxmlformats.org/officeDocument/2006/relationships/tags" Target="../tags/tag297.xml"/><Relationship Id="rId10" Type="http://schemas.openxmlformats.org/officeDocument/2006/relationships/notesSlide" Target="../notesSlides/notesSlide15.xml"/><Relationship Id="rId4" Type="http://schemas.openxmlformats.org/officeDocument/2006/relationships/tags" Target="../tags/tag296.xml"/><Relationship Id="rId9"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hyperlink" Target="https://www.innovamarketinsights360.com/search/ProductInformation?from=export&amp;ProductId=8377290&amp;Guid=AD9E6E90-44FE-41B4-B396-C7ADF2321716" TargetMode="External"/><Relationship Id="rId7" Type="http://schemas.openxmlformats.org/officeDocument/2006/relationships/hyperlink" Target="https://www.innovamarketinsights360.com/search/ProductInformation?from=export&amp;ProductId=8003793&amp;Guid=7F322287-17B2-44B7-866E-21846EFC699B" TargetMode="External"/><Relationship Id="rId12" Type="http://schemas.openxmlformats.org/officeDocument/2006/relationships/image" Target="../media/image34.png"/><Relationship Id="rId2" Type="http://schemas.openxmlformats.org/officeDocument/2006/relationships/hyperlink" Target="https://www.innovamarketinsights360.com/search/ProductInformation?from=export&amp;ProductId=7971598&amp;Guid=42E4E298-D260-4347-A1C0-2A56BB06957A" TargetMode="External"/><Relationship Id="rId1" Type="http://schemas.openxmlformats.org/officeDocument/2006/relationships/slideLayout" Target="../slideLayouts/slideLayout15.xml"/><Relationship Id="rId6" Type="http://schemas.openxmlformats.org/officeDocument/2006/relationships/hyperlink" Target="https://www.innovamarketinsights360.com/search/ProductInformation?from=export&amp;ProductId=8261182&amp;Guid=864BA49B-10C0-47C4-B89E-484D0A258DD3" TargetMode="External"/><Relationship Id="rId11" Type="http://schemas.openxmlformats.org/officeDocument/2006/relationships/image" Target="../media/image33.png"/><Relationship Id="rId5" Type="http://schemas.openxmlformats.org/officeDocument/2006/relationships/hyperlink" Target="https://www.innovamarketinsights360.com/search/ProductInformation?from=export&amp;ProductId=8377179&amp;Guid=79398143-51DA-4041-9C5F-18CEBAE07F5A" TargetMode="External"/><Relationship Id="rId10" Type="http://schemas.openxmlformats.org/officeDocument/2006/relationships/image" Target="../media/image32.png"/><Relationship Id="rId4" Type="http://schemas.openxmlformats.org/officeDocument/2006/relationships/hyperlink" Target="https://www.innovamarketinsights360.com/search/ProductInformation?from=export&amp;ProductId=7945739&amp;Guid=C3D9ACB5-2295-4F98-A93E-563580F10C11" TargetMode="External"/><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tags" Target="../tags/tag303.xml"/><Relationship Id="rId7" Type="http://schemas.openxmlformats.org/officeDocument/2006/relationships/notesSlide" Target="../notesSlides/notesSlide16.xml"/><Relationship Id="rId2" Type="http://schemas.openxmlformats.org/officeDocument/2006/relationships/tags" Target="../tags/tag302.xml"/><Relationship Id="rId1" Type="http://schemas.openxmlformats.org/officeDocument/2006/relationships/tags" Target="../tags/tag301.xml"/><Relationship Id="rId6" Type="http://schemas.openxmlformats.org/officeDocument/2006/relationships/slideLayout" Target="../slideLayouts/slideLayout3.xml"/><Relationship Id="rId5" Type="http://schemas.openxmlformats.org/officeDocument/2006/relationships/tags" Target="../tags/tag305.xml"/><Relationship Id="rId4" Type="http://schemas.openxmlformats.org/officeDocument/2006/relationships/tags" Target="../tags/tag304.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308.xml"/><Relationship Id="rId7" Type="http://schemas.openxmlformats.org/officeDocument/2006/relationships/slideLayout" Target="../slideLayouts/slideLayout5.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tags" Target="../tags/tag311.xml"/><Relationship Id="rId5" Type="http://schemas.openxmlformats.org/officeDocument/2006/relationships/tags" Target="../tags/tag310.xml"/><Relationship Id="rId4" Type="http://schemas.openxmlformats.org/officeDocument/2006/relationships/tags" Target="../tags/tag309.xml"/><Relationship Id="rId9" Type="http://schemas.openxmlformats.org/officeDocument/2006/relationships/chart" Target="../charts/chart14.xml"/></Relationships>
</file>

<file path=ppt/slides/_rels/slide2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chart" Target="../charts/chart16.xml"/></Relationships>
</file>

<file path=ppt/slides/_rels/slide2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https://www.innovamarketinsights360.com/search/ProductInformation?from=export&amp;ProductId=8438850&amp;Guid=A26055CD-AD05-43EF-A57B-6AF95CB8B9F6"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hyperlink" Target="https://www.innovamarketinsights360.com/search/ProductInformation?from=export&amp;ProductId=8261182&amp;Guid=864BA49B-10C0-47C4-B89E-484D0A258DD3" TargetMode="External"/><Relationship Id="rId7" Type="http://schemas.openxmlformats.org/officeDocument/2006/relationships/image" Target="../media/image42.png"/><Relationship Id="rId2" Type="http://schemas.openxmlformats.org/officeDocument/2006/relationships/hyperlink" Target="https://www.innovamarketinsights360.com/search/ProductInformation?from=export&amp;ProductId=8281482&amp;Guid=E8E79624-2388-4238-A080-5097C117A166" TargetMode="Externa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www.innovamarketinsights360.com/search/ProductInformation?from=export&amp;ProductId=8261409&amp;Guid=196EEA79-75DC-49BC-87F0-5EE0ABCCAAD7" TargetMode="External"/></Relationships>
</file>

<file path=ppt/slides/_rels/slide3.xml.rels><?xml version="1.0" encoding="UTF-8" standalone="yes"?>
<Relationships xmlns="http://schemas.openxmlformats.org/package/2006/relationships"><Relationship Id="rId8" Type="http://schemas.openxmlformats.org/officeDocument/2006/relationships/tags" Target="../tags/tag206.xml"/><Relationship Id="rId3" Type="http://schemas.openxmlformats.org/officeDocument/2006/relationships/tags" Target="../tags/tag201.xml"/><Relationship Id="rId7" Type="http://schemas.openxmlformats.org/officeDocument/2006/relationships/tags" Target="../tags/tag205.xml"/><Relationship Id="rId12" Type="http://schemas.openxmlformats.org/officeDocument/2006/relationships/image" Target="../media/image12.png"/><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11" Type="http://schemas.openxmlformats.org/officeDocument/2006/relationships/image" Target="../media/image11.jpg"/><Relationship Id="rId5" Type="http://schemas.openxmlformats.org/officeDocument/2006/relationships/tags" Target="../tags/tag203.xml"/><Relationship Id="rId10" Type="http://schemas.openxmlformats.org/officeDocument/2006/relationships/notesSlide" Target="../notesSlides/notesSlide3.xml"/><Relationship Id="rId4" Type="http://schemas.openxmlformats.org/officeDocument/2006/relationships/tags" Target="../tags/tag202.xml"/><Relationship Id="rId9"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chart" Target="../charts/chart21.xml"/><Relationship Id="rId1" Type="http://schemas.openxmlformats.org/officeDocument/2006/relationships/slideLayout" Target="../slideLayouts/slideLayout2.xml"/><Relationship Id="rId4" Type="http://schemas.microsoft.com/office/2007/relationships/hdphoto" Target="../media/hdphoto8.wdp"/></Relationships>
</file>

<file path=ppt/slides/_rels/slide31.xml.rels><?xml version="1.0" encoding="UTF-8" standalone="yes"?>
<Relationships xmlns="http://schemas.openxmlformats.org/package/2006/relationships"><Relationship Id="rId8" Type="http://schemas.openxmlformats.org/officeDocument/2006/relationships/tags" Target="../tags/tag322.xml"/><Relationship Id="rId13" Type="http://schemas.openxmlformats.org/officeDocument/2006/relationships/image" Target="../media/image44.jpeg"/><Relationship Id="rId3" Type="http://schemas.openxmlformats.org/officeDocument/2006/relationships/tags" Target="../tags/tag317.xml"/><Relationship Id="rId7" Type="http://schemas.openxmlformats.org/officeDocument/2006/relationships/tags" Target="../tags/tag321.xml"/><Relationship Id="rId12" Type="http://schemas.openxmlformats.org/officeDocument/2006/relationships/notesSlide" Target="../notesSlides/notesSlide20.xml"/><Relationship Id="rId2" Type="http://schemas.openxmlformats.org/officeDocument/2006/relationships/tags" Target="../tags/tag316.xml"/><Relationship Id="rId1" Type="http://schemas.openxmlformats.org/officeDocument/2006/relationships/tags" Target="../tags/tag315.xml"/><Relationship Id="rId6" Type="http://schemas.openxmlformats.org/officeDocument/2006/relationships/tags" Target="../tags/tag320.xml"/><Relationship Id="rId11" Type="http://schemas.openxmlformats.org/officeDocument/2006/relationships/slideLayout" Target="../slideLayouts/slideLayout3.xml"/><Relationship Id="rId5" Type="http://schemas.openxmlformats.org/officeDocument/2006/relationships/tags" Target="../tags/tag319.xml"/><Relationship Id="rId10" Type="http://schemas.openxmlformats.org/officeDocument/2006/relationships/tags" Target="../tags/tag324.xml"/><Relationship Id="rId4" Type="http://schemas.openxmlformats.org/officeDocument/2006/relationships/tags" Target="../tags/tag318.xml"/><Relationship Id="rId9" Type="http://schemas.openxmlformats.org/officeDocument/2006/relationships/tags" Target="../tags/tag323.xml"/><Relationship Id="rId14" Type="http://schemas.openxmlformats.org/officeDocument/2006/relationships/image" Target="../media/image1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3" Type="http://schemas.openxmlformats.org/officeDocument/2006/relationships/tags" Target="../tags/tag338.xml"/><Relationship Id="rId18" Type="http://schemas.openxmlformats.org/officeDocument/2006/relationships/tags" Target="../tags/tag343.xml"/><Relationship Id="rId26" Type="http://schemas.openxmlformats.org/officeDocument/2006/relationships/tags" Target="../tags/tag351.xml"/><Relationship Id="rId39" Type="http://schemas.openxmlformats.org/officeDocument/2006/relationships/image" Target="../media/image45.jpeg"/><Relationship Id="rId21" Type="http://schemas.openxmlformats.org/officeDocument/2006/relationships/tags" Target="../tags/tag346.xml"/><Relationship Id="rId34" Type="http://schemas.openxmlformats.org/officeDocument/2006/relationships/tags" Target="../tags/tag359.xml"/><Relationship Id="rId42" Type="http://schemas.openxmlformats.org/officeDocument/2006/relationships/hyperlink" Target="https://mp.weixin.qq.com/mp/profile_ext?action=home&amp;__biz=MzUxMzU3MjI5MQ==&amp;scene=123#wechat_redirect" TargetMode="External"/><Relationship Id="rId47" Type="http://schemas.openxmlformats.org/officeDocument/2006/relationships/hyperlink" Target="http://www.innovamarketinsights.com/" TargetMode="External"/><Relationship Id="rId7" Type="http://schemas.openxmlformats.org/officeDocument/2006/relationships/tags" Target="../tags/tag332.xml"/><Relationship Id="rId2" Type="http://schemas.openxmlformats.org/officeDocument/2006/relationships/customXml" Target="../../customXml/item6.xml"/><Relationship Id="rId16" Type="http://schemas.openxmlformats.org/officeDocument/2006/relationships/tags" Target="../tags/tag341.xml"/><Relationship Id="rId29" Type="http://schemas.openxmlformats.org/officeDocument/2006/relationships/tags" Target="../tags/tag354.xml"/><Relationship Id="rId1" Type="http://schemas.openxmlformats.org/officeDocument/2006/relationships/customXml" Target="../../customXml/item2.xml"/><Relationship Id="rId6" Type="http://schemas.openxmlformats.org/officeDocument/2006/relationships/tags" Target="../tags/tag331.xml"/><Relationship Id="rId11" Type="http://schemas.openxmlformats.org/officeDocument/2006/relationships/tags" Target="../tags/tag336.xml"/><Relationship Id="rId24" Type="http://schemas.openxmlformats.org/officeDocument/2006/relationships/tags" Target="../tags/tag349.xml"/><Relationship Id="rId32" Type="http://schemas.openxmlformats.org/officeDocument/2006/relationships/tags" Target="../tags/tag357.xml"/><Relationship Id="rId37" Type="http://schemas.openxmlformats.org/officeDocument/2006/relationships/slideLayout" Target="../slideLayouts/slideLayout3.xml"/><Relationship Id="rId40" Type="http://schemas.openxmlformats.org/officeDocument/2006/relationships/image" Target="../media/image46.png"/><Relationship Id="rId45" Type="http://schemas.openxmlformats.org/officeDocument/2006/relationships/hyperlink" Target="https://www.facebook.com/innovamarketinsights" TargetMode="External"/><Relationship Id="rId5" Type="http://schemas.openxmlformats.org/officeDocument/2006/relationships/tags" Target="../tags/tag330.xml"/><Relationship Id="rId15" Type="http://schemas.openxmlformats.org/officeDocument/2006/relationships/tags" Target="../tags/tag340.xml"/><Relationship Id="rId23" Type="http://schemas.openxmlformats.org/officeDocument/2006/relationships/tags" Target="../tags/tag348.xml"/><Relationship Id="rId28" Type="http://schemas.openxmlformats.org/officeDocument/2006/relationships/tags" Target="../tags/tag353.xml"/><Relationship Id="rId36" Type="http://schemas.openxmlformats.org/officeDocument/2006/relationships/tags" Target="../tags/tag361.xml"/><Relationship Id="rId10" Type="http://schemas.openxmlformats.org/officeDocument/2006/relationships/tags" Target="../tags/tag335.xml"/><Relationship Id="rId19" Type="http://schemas.openxmlformats.org/officeDocument/2006/relationships/tags" Target="../tags/tag344.xml"/><Relationship Id="rId31" Type="http://schemas.openxmlformats.org/officeDocument/2006/relationships/tags" Target="../tags/tag356.xml"/><Relationship Id="rId44" Type="http://schemas.openxmlformats.org/officeDocument/2006/relationships/hyperlink" Target="https://twitter.com/innovatrending" TargetMode="External"/><Relationship Id="rId4" Type="http://schemas.openxmlformats.org/officeDocument/2006/relationships/tags" Target="../tags/tag329.xml"/><Relationship Id="rId9" Type="http://schemas.openxmlformats.org/officeDocument/2006/relationships/tags" Target="../tags/tag334.xml"/><Relationship Id="rId14" Type="http://schemas.openxmlformats.org/officeDocument/2006/relationships/tags" Target="../tags/tag339.xml"/><Relationship Id="rId22" Type="http://schemas.openxmlformats.org/officeDocument/2006/relationships/tags" Target="../tags/tag347.xml"/><Relationship Id="rId27" Type="http://schemas.openxmlformats.org/officeDocument/2006/relationships/tags" Target="../tags/tag352.xml"/><Relationship Id="rId30" Type="http://schemas.openxmlformats.org/officeDocument/2006/relationships/tags" Target="../tags/tag355.xml"/><Relationship Id="rId35" Type="http://schemas.openxmlformats.org/officeDocument/2006/relationships/tags" Target="../tags/tag360.xml"/><Relationship Id="rId43" Type="http://schemas.openxmlformats.org/officeDocument/2006/relationships/hyperlink" Target="https://www.linkedin.com/company/innovamarketinsights/" TargetMode="External"/><Relationship Id="rId8" Type="http://schemas.openxmlformats.org/officeDocument/2006/relationships/tags" Target="../tags/tag333.xml"/><Relationship Id="rId3" Type="http://schemas.openxmlformats.org/officeDocument/2006/relationships/tags" Target="../tags/tag328.xml"/><Relationship Id="rId12" Type="http://schemas.openxmlformats.org/officeDocument/2006/relationships/tags" Target="../tags/tag337.xml"/><Relationship Id="rId17" Type="http://schemas.openxmlformats.org/officeDocument/2006/relationships/tags" Target="../tags/tag342.xml"/><Relationship Id="rId25" Type="http://schemas.openxmlformats.org/officeDocument/2006/relationships/tags" Target="../tags/tag350.xml"/><Relationship Id="rId33" Type="http://schemas.openxmlformats.org/officeDocument/2006/relationships/tags" Target="../tags/tag358.xml"/><Relationship Id="rId38" Type="http://schemas.openxmlformats.org/officeDocument/2006/relationships/notesSlide" Target="../notesSlides/notesSlide22.xml"/><Relationship Id="rId46" Type="http://schemas.openxmlformats.org/officeDocument/2006/relationships/hyperlink" Target="mailto:contact@innovami.com" TargetMode="External"/><Relationship Id="rId20" Type="http://schemas.openxmlformats.org/officeDocument/2006/relationships/tags" Target="../tags/tag345.xml"/><Relationship Id="rId41" Type="http://schemas.openxmlformats.org/officeDocument/2006/relationships/hyperlink" Target="https://resource.innovadatabase.com/rss/reports.xml" TargetMode="Externa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tags" Target="../tags/tag217.xml"/><Relationship Id="rId13" Type="http://schemas.openxmlformats.org/officeDocument/2006/relationships/image" Target="../media/image14.jpeg"/><Relationship Id="rId3" Type="http://schemas.openxmlformats.org/officeDocument/2006/relationships/tags" Target="../tags/tag212.xml"/><Relationship Id="rId7" Type="http://schemas.openxmlformats.org/officeDocument/2006/relationships/tags" Target="../tags/tag216.xml"/><Relationship Id="rId12" Type="http://schemas.openxmlformats.org/officeDocument/2006/relationships/notesSlide" Target="../notesSlides/notesSlide5.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tags" Target="../tags/tag215.xml"/><Relationship Id="rId11" Type="http://schemas.openxmlformats.org/officeDocument/2006/relationships/slideLayout" Target="../slideLayouts/slideLayout3.xml"/><Relationship Id="rId5" Type="http://schemas.openxmlformats.org/officeDocument/2006/relationships/tags" Target="../tags/tag214.xml"/><Relationship Id="rId10" Type="http://schemas.openxmlformats.org/officeDocument/2006/relationships/tags" Target="../tags/tag219.xml"/><Relationship Id="rId4" Type="http://schemas.openxmlformats.org/officeDocument/2006/relationships/tags" Target="../tags/tag213.xml"/><Relationship Id="rId9" Type="http://schemas.openxmlformats.org/officeDocument/2006/relationships/tags" Target="../tags/tag218.xml"/><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225.xml"/><Relationship Id="rId7" Type="http://schemas.openxmlformats.org/officeDocument/2006/relationships/slideLayout" Target="../slideLayouts/slideLayout7.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tags" Target="../tags/tag228.xml"/><Relationship Id="rId5" Type="http://schemas.openxmlformats.org/officeDocument/2006/relationships/tags" Target="../tags/tag227.xml"/><Relationship Id="rId4" Type="http://schemas.openxmlformats.org/officeDocument/2006/relationships/tags" Target="../tags/tag226.xml"/><Relationship Id="rId9" Type="http://schemas.openxmlformats.org/officeDocument/2006/relationships/chart" Target="../charts/chart2.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31.xml"/><Relationship Id="rId7" Type="http://schemas.openxmlformats.org/officeDocument/2006/relationships/tags" Target="../tags/tag235.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tags" Target="../tags/tag234.xml"/><Relationship Id="rId5" Type="http://schemas.openxmlformats.org/officeDocument/2006/relationships/tags" Target="../tags/tag233.xml"/><Relationship Id="rId10" Type="http://schemas.openxmlformats.org/officeDocument/2006/relationships/chart" Target="../charts/chart3.xml"/><Relationship Id="rId4" Type="http://schemas.openxmlformats.org/officeDocument/2006/relationships/tags" Target="../tags/tag232.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tags" Target="../tags/tag243.xml"/><Relationship Id="rId13" Type="http://schemas.openxmlformats.org/officeDocument/2006/relationships/slideLayout" Target="../slideLayouts/slideLayout5.xml"/><Relationship Id="rId3" Type="http://schemas.openxmlformats.org/officeDocument/2006/relationships/tags" Target="../tags/tag238.xml"/><Relationship Id="rId7" Type="http://schemas.openxmlformats.org/officeDocument/2006/relationships/tags" Target="../tags/tag242.xml"/><Relationship Id="rId12" Type="http://schemas.openxmlformats.org/officeDocument/2006/relationships/tags" Target="../tags/tag247.xml"/><Relationship Id="rId2" Type="http://schemas.openxmlformats.org/officeDocument/2006/relationships/tags" Target="../tags/tag237.xml"/><Relationship Id="rId16" Type="http://schemas.openxmlformats.org/officeDocument/2006/relationships/chart" Target="../charts/chart5.xml"/><Relationship Id="rId1" Type="http://schemas.openxmlformats.org/officeDocument/2006/relationships/tags" Target="../tags/tag236.xml"/><Relationship Id="rId6" Type="http://schemas.openxmlformats.org/officeDocument/2006/relationships/tags" Target="../tags/tag241.xml"/><Relationship Id="rId11" Type="http://schemas.openxmlformats.org/officeDocument/2006/relationships/tags" Target="../tags/tag246.xml"/><Relationship Id="rId5" Type="http://schemas.openxmlformats.org/officeDocument/2006/relationships/tags" Target="../tags/tag240.xml"/><Relationship Id="rId15" Type="http://schemas.openxmlformats.org/officeDocument/2006/relationships/chart" Target="../charts/chart4.xml"/><Relationship Id="rId10" Type="http://schemas.openxmlformats.org/officeDocument/2006/relationships/tags" Target="../tags/tag245.xml"/><Relationship Id="rId4" Type="http://schemas.openxmlformats.org/officeDocument/2006/relationships/tags" Target="../tags/tag239.xml"/><Relationship Id="rId9" Type="http://schemas.openxmlformats.org/officeDocument/2006/relationships/tags" Target="../tags/tag244.xml"/><Relationship Id="rId1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50.xml"/><Relationship Id="rId7" Type="http://schemas.openxmlformats.org/officeDocument/2006/relationships/tags" Target="../tags/tag254.xml"/><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tags" Target="../tags/tag253.xml"/><Relationship Id="rId5" Type="http://schemas.openxmlformats.org/officeDocument/2006/relationships/tags" Target="../tags/tag252.xml"/><Relationship Id="rId4" Type="http://schemas.openxmlformats.org/officeDocument/2006/relationships/tags" Target="../tags/tag251.xml"/><Relationship Id="rId9"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memade Greek yogurt in a cup on a white background">
            <a:extLst>
              <a:ext uri="{FF2B5EF4-FFF2-40B4-BE49-F238E27FC236}">
                <a16:creationId xmlns:a16="http://schemas.microsoft.com/office/drawing/2014/main" id="{6CAD120E-807C-CCA8-753E-F4B283C8E14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2">
            <a:extLst>
              <a:ext uri="{FF2B5EF4-FFF2-40B4-BE49-F238E27FC236}">
                <a16:creationId xmlns:a16="http://schemas.microsoft.com/office/drawing/2014/main" id="{AD4EF83F-E94E-3C7F-44D4-3CBCAB22ECD0}"/>
              </a:ext>
            </a:extLst>
          </p:cNvPr>
          <p:cNvSpPr txBox="1">
            <a:spLocks/>
          </p:cNvSpPr>
          <p:nvPr/>
        </p:nvSpPr>
        <p:spPr>
          <a:xfrm>
            <a:off x="0" y="6132513"/>
            <a:ext cx="8601075" cy="4699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Source: </a:t>
            </a:r>
            <a:r>
              <a:rPr lang="en-US">
                <a:solidFill>
                  <a:srgbClr val="555555"/>
                </a:solidFill>
              </a:rPr>
              <a:t>Innova Market Insights</a:t>
            </a:r>
          </a:p>
        </p:txBody>
      </p:sp>
      <p:sp>
        <p:nvSpPr>
          <p:cNvPr id="4" name="Rectangle 3">
            <a:extLst>
              <a:ext uri="{FF2B5EF4-FFF2-40B4-BE49-F238E27FC236}">
                <a16:creationId xmlns:a16="http://schemas.microsoft.com/office/drawing/2014/main" id="{86D713DF-A21A-7B75-DBB5-8E0043EA40E8}"/>
              </a:ext>
            </a:extLst>
          </p:cNvPr>
          <p:cNvSpPr/>
          <p:nvPr>
            <p:custDataLst>
              <p:tags r:id="rId1"/>
            </p:custDataLst>
          </p:nvPr>
        </p:nvSpPr>
        <p:spPr>
          <a:xfrm>
            <a:off x="0" y="0"/>
            <a:ext cx="12192000" cy="6858000"/>
          </a:xfrm>
          <a:prstGeom prst="rect">
            <a:avLst/>
          </a:prstGeom>
          <a:solidFill>
            <a:srgbClr val="2A2D8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7360BA5-1E57-118D-8F48-4CD9C1F74266}"/>
              </a:ext>
            </a:extLst>
          </p:cNvPr>
          <p:cNvSpPr/>
          <p:nvPr>
            <p:custDataLst>
              <p:tags r:id="rId2"/>
            </p:custDataLst>
          </p:nvPr>
        </p:nvSpPr>
        <p:spPr>
          <a:xfrm>
            <a:off x="7086599" y="3960017"/>
            <a:ext cx="4628994" cy="1887197"/>
          </a:xfrm>
          <a:prstGeom prst="rect">
            <a:avLst/>
          </a:prstGeom>
          <a:solidFill>
            <a:srgbClr val="2A2D8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6F3B39-2793-2BB1-F28B-C2DE9BFA6E66}"/>
              </a:ext>
            </a:extLst>
          </p:cNvPr>
          <p:cNvSpPr/>
          <p:nvPr>
            <p:custDataLst>
              <p:tags r:id="rId3"/>
            </p:custDataLst>
          </p:nvPr>
        </p:nvSpPr>
        <p:spPr>
          <a:xfrm>
            <a:off x="7086599" y="3960017"/>
            <a:ext cx="4627218" cy="189386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36F60D-192F-DF63-E656-85D67D614BA8}"/>
              </a:ext>
            </a:extLst>
          </p:cNvPr>
          <p:cNvSpPr/>
          <p:nvPr>
            <p:custDataLst>
              <p:tags r:id="rId4"/>
            </p:custDataLst>
          </p:nvPr>
        </p:nvSpPr>
        <p:spPr>
          <a:xfrm>
            <a:off x="7086600" y="3429000"/>
            <a:ext cx="4628994" cy="2952750"/>
          </a:xfrm>
          <a:prstGeom prst="rect">
            <a:avLst/>
          </a:prstGeom>
          <a:noFill/>
          <a:ln>
            <a:solidFill>
              <a:srgbClr val="E25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723AE175-2427-88EB-34DC-14CDE96F7A48}"/>
              </a:ext>
            </a:extLst>
          </p:cNvPr>
          <p:cNvCxnSpPr/>
          <p:nvPr>
            <p:custDataLst>
              <p:tags r:id="rId5"/>
            </p:custDataLst>
          </p:nvPr>
        </p:nvCxnSpPr>
        <p:spPr>
          <a:xfrm>
            <a:off x="7086600" y="3960018"/>
            <a:ext cx="4628993" cy="0"/>
          </a:xfrm>
          <a:prstGeom prst="line">
            <a:avLst/>
          </a:prstGeom>
          <a:ln w="12700">
            <a:solidFill>
              <a:srgbClr val="E2530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49C09F5-A1D1-AEFA-4641-BD557D2E6289}"/>
              </a:ext>
            </a:extLst>
          </p:cNvPr>
          <p:cNvCxnSpPr/>
          <p:nvPr>
            <p:custDataLst>
              <p:tags r:id="rId6"/>
            </p:custDataLst>
          </p:nvPr>
        </p:nvCxnSpPr>
        <p:spPr>
          <a:xfrm>
            <a:off x="7086600" y="5847215"/>
            <a:ext cx="4628993" cy="0"/>
          </a:xfrm>
          <a:prstGeom prst="line">
            <a:avLst/>
          </a:prstGeom>
          <a:ln w="12700">
            <a:solidFill>
              <a:srgbClr val="E25303"/>
            </a:solidFill>
          </a:ln>
        </p:spPr>
        <p:style>
          <a:lnRef idx="1">
            <a:schemeClr val="accent1"/>
          </a:lnRef>
          <a:fillRef idx="0">
            <a:schemeClr val="accent1"/>
          </a:fillRef>
          <a:effectRef idx="0">
            <a:schemeClr val="accent1"/>
          </a:effectRef>
          <a:fontRef idx="minor">
            <a:schemeClr val="tx1"/>
          </a:fontRef>
        </p:style>
      </p:cxnSp>
      <p:sp>
        <p:nvSpPr>
          <p:cNvPr id="21" name="Freeform 15">
            <a:extLst>
              <a:ext uri="{FF2B5EF4-FFF2-40B4-BE49-F238E27FC236}">
                <a16:creationId xmlns:a16="http://schemas.microsoft.com/office/drawing/2014/main" id="{1FA1CE71-CE70-E0E8-A01F-032D494C10A8}"/>
              </a:ext>
            </a:extLst>
          </p:cNvPr>
          <p:cNvSpPr/>
          <p:nvPr>
            <p:custDataLst>
              <p:tags r:id="rId7"/>
            </p:custDataLst>
          </p:nvPr>
        </p:nvSpPr>
        <p:spPr>
          <a:xfrm>
            <a:off x="8790317" y="3416061"/>
            <a:ext cx="2923788" cy="1155938"/>
          </a:xfrm>
          <a:custGeom>
            <a:avLst/>
            <a:gdLst>
              <a:gd name="connsiteX0" fmla="*/ 0 w 81116"/>
              <a:gd name="connsiteY0" fmla="*/ 0 h 81116"/>
              <a:gd name="connsiteX1" fmla="*/ 81116 w 81116"/>
              <a:gd name="connsiteY1" fmla="*/ 81116 h 81116"/>
              <a:gd name="connsiteX2" fmla="*/ 81116 w 81116"/>
              <a:gd name="connsiteY2" fmla="*/ 2458 h 81116"/>
              <a:gd name="connsiteX3" fmla="*/ 0 w 81116"/>
              <a:gd name="connsiteY3" fmla="*/ 0 h 81116"/>
            </a:gdLst>
            <a:ahLst/>
            <a:cxnLst>
              <a:cxn ang="0">
                <a:pos x="connsiteX0" y="connsiteY0"/>
              </a:cxn>
              <a:cxn ang="0">
                <a:pos x="connsiteX1" y="connsiteY1"/>
              </a:cxn>
              <a:cxn ang="0">
                <a:pos x="connsiteX2" y="connsiteY2"/>
              </a:cxn>
              <a:cxn ang="0">
                <a:pos x="connsiteX3" y="connsiteY3"/>
              </a:cxn>
            </a:cxnLst>
            <a:rect l="l" t="t" r="r" b="b"/>
            <a:pathLst>
              <a:path w="81116" h="81116">
                <a:moveTo>
                  <a:pt x="0" y="0"/>
                </a:moveTo>
                <a:lnTo>
                  <a:pt x="81116" y="81116"/>
                </a:lnTo>
                <a:lnTo>
                  <a:pt x="81116" y="2458"/>
                </a:lnTo>
                <a:lnTo>
                  <a:pt x="0" y="0"/>
                </a:lnTo>
                <a:close/>
              </a:path>
            </a:pathLst>
          </a:custGeom>
          <a:solidFill>
            <a:srgbClr val="E25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webinar</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2" name="Text Placeholder 22">
            <a:extLst>
              <a:ext uri="{FF2B5EF4-FFF2-40B4-BE49-F238E27FC236}">
                <a16:creationId xmlns:a16="http://schemas.microsoft.com/office/drawing/2014/main" id="{32CC4C5D-CC44-4F46-13B1-3715032772B7}"/>
              </a:ext>
            </a:extLst>
          </p:cNvPr>
          <p:cNvSpPr txBox="1"/>
          <p:nvPr>
            <p:custDataLst>
              <p:tags r:id="rId8"/>
            </p:custDataLst>
          </p:nvPr>
        </p:nvSpPr>
        <p:spPr>
          <a:xfrm>
            <a:off x="16182964" y="701436"/>
            <a:ext cx="993704" cy="45719"/>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300" b="1" kern="1200">
                <a:solidFill>
                  <a:schemeClr val="bg1"/>
                </a:solidFill>
                <a:latin typeface="Proxima Nova Rg" panose="02000506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300" kern="1200">
                <a:solidFill>
                  <a:schemeClr val="tx1"/>
                </a:solidFill>
                <a:latin typeface="Proxima Nova Rg" panose="0200050603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300" kern="1200">
                <a:solidFill>
                  <a:schemeClr val="tx1"/>
                </a:solidFill>
                <a:latin typeface="Proxima Nova Rg" panose="02000506030000020004"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300" kern="1200">
                <a:solidFill>
                  <a:schemeClr val="tx1"/>
                </a:solidFill>
                <a:latin typeface="Proxima Nova Rg" panose="02000506030000020004"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300" kern="1200">
                <a:solidFill>
                  <a:schemeClr val="tx1"/>
                </a:solidFill>
                <a:latin typeface="Proxima Nova Rg"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latin typeface="Calibri" panose="020F0502020204030204" pitchFamily="34" charset="0"/>
              <a:cs typeface="Calibri" panose="020F0502020204030204" pitchFamily="34" charset="0"/>
            </a:endParaRPr>
          </a:p>
        </p:txBody>
      </p:sp>
      <p:sp>
        <p:nvSpPr>
          <p:cNvPr id="23" name="Text Placeholder 28">
            <a:extLst>
              <a:ext uri="{FF2B5EF4-FFF2-40B4-BE49-F238E27FC236}">
                <a16:creationId xmlns:a16="http://schemas.microsoft.com/office/drawing/2014/main" id="{768F59D2-5E1B-EEE4-7D11-6B7A82795119}"/>
              </a:ext>
            </a:extLst>
          </p:cNvPr>
          <p:cNvSpPr txBox="1"/>
          <p:nvPr>
            <p:custDataLst>
              <p:tags r:id="rId9"/>
            </p:custDataLst>
          </p:nvPr>
        </p:nvSpPr>
        <p:spPr>
          <a:xfrm>
            <a:off x="7093393" y="5847214"/>
            <a:ext cx="4469670" cy="534536"/>
          </a:xfrm>
          <a:prstGeom prst="rect">
            <a:avLst/>
          </a:prstGeom>
        </p:spPr>
        <p:txBody>
          <a:bodyPr anchor="ctr"/>
          <a:lstStyle>
            <a:lvl1pPr marL="0" indent="0" algn="r" defTabSz="914400" rtl="0" eaLnBrk="1" latinLnBrk="0" hangingPunct="1">
              <a:lnSpc>
                <a:spcPct val="90000"/>
              </a:lnSpc>
              <a:spcBef>
                <a:spcPts val="1000"/>
              </a:spcBef>
              <a:buFont typeface="Arial" panose="020B0604020202020204" pitchFamily="34" charset="0"/>
              <a:buNone/>
              <a:defRPr sz="1400" kern="1200">
                <a:solidFill>
                  <a:schemeClr val="bg1"/>
                </a:solidFill>
                <a:latin typeface="Proxima Nova Lt" panose="02000506030000020004" pitchFamily="2" charset="0"/>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1400" kern="1200">
                <a:solidFill>
                  <a:schemeClr val="bg1"/>
                </a:solidFill>
                <a:latin typeface="Proxima Nova Lt" panose="02000506030000020004" pitchFamily="2" charset="0"/>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1400" kern="1200">
                <a:solidFill>
                  <a:schemeClr val="bg1"/>
                </a:solidFill>
                <a:latin typeface="Proxima Nova Lt" panose="02000506030000020004" pitchFamily="2" charset="0"/>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1400" kern="1200">
                <a:solidFill>
                  <a:schemeClr val="bg1"/>
                </a:solidFill>
                <a:latin typeface="Proxima Nova Lt" panose="02000506030000020004" pitchFamily="2" charset="0"/>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1400" kern="1200">
                <a:solidFill>
                  <a:schemeClr val="bg1"/>
                </a:solidFill>
                <a:latin typeface="Proxima Nova L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February 2023</a:t>
            </a:r>
            <a:endParaRPr lang="nl-N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4" name="Text Placeholder 25">
            <a:extLst>
              <a:ext uri="{FF2B5EF4-FFF2-40B4-BE49-F238E27FC236}">
                <a16:creationId xmlns:a16="http://schemas.microsoft.com/office/drawing/2014/main" id="{495A5D14-0D01-9ABB-BBC1-17178B07D933}"/>
              </a:ext>
            </a:extLst>
          </p:cNvPr>
          <p:cNvSpPr txBox="1"/>
          <p:nvPr>
            <p:custDataLst>
              <p:tags r:id="rId10"/>
            </p:custDataLst>
          </p:nvPr>
        </p:nvSpPr>
        <p:spPr>
          <a:xfrm>
            <a:off x="7084822" y="4086560"/>
            <a:ext cx="4478241" cy="1637631"/>
          </a:xfrm>
          <a:prstGeom prst="rect">
            <a:avLst/>
          </a:prstGeom>
        </p:spPr>
        <p:txBody>
          <a:bodyPr anchor="ctr"/>
          <a:lstStyle>
            <a:lvl1pPr marL="0" indent="0" algn="r" defTabSz="914400" rtl="0" eaLnBrk="1" latinLnBrk="0" hangingPunct="1">
              <a:lnSpc>
                <a:spcPts val="4000"/>
              </a:lnSpc>
              <a:spcBef>
                <a:spcPct val="0"/>
              </a:spcBef>
              <a:buFont typeface="Arial" panose="020B0604020202020204" pitchFamily="34" charset="0"/>
              <a:buNone/>
              <a:defRPr sz="4000" b="1" kern="1200" baseline="0">
                <a:solidFill>
                  <a:schemeClr val="bg1"/>
                </a:solidFill>
                <a:latin typeface="Proxima Nova Rg" panose="02000506030000020004" pitchFamily="2" charset="0"/>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4000" b="1" kern="1200">
                <a:solidFill>
                  <a:schemeClr val="tx1"/>
                </a:solidFill>
                <a:latin typeface="Proxima Nova Rg" panose="02000506030000020004" pitchFamily="2" charset="0"/>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4000" b="1" kern="1200">
                <a:solidFill>
                  <a:schemeClr val="tx1"/>
                </a:solidFill>
                <a:latin typeface="Proxima Nova Rg" panose="02000506030000020004" pitchFamily="2" charset="0"/>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4000" b="1" kern="1200">
                <a:solidFill>
                  <a:schemeClr val="tx1"/>
                </a:solidFill>
                <a:latin typeface="Proxima Nova Rg" panose="02000506030000020004" pitchFamily="2" charset="0"/>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4000" b="1" kern="1200">
                <a:solidFill>
                  <a:schemeClr val="tx1"/>
                </a:solidFill>
                <a:latin typeface="Proxima Nova Rg"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latin typeface="Calibri" panose="020F0502020204030204" pitchFamily="34" charset="0"/>
                <a:cs typeface="Calibri" panose="020F0502020204030204" pitchFamily="34" charset="0"/>
              </a:rPr>
              <a:t>Yogurt: Understanding Growth Opportunities</a:t>
            </a:r>
          </a:p>
        </p:txBody>
      </p:sp>
      <p:pic>
        <p:nvPicPr>
          <p:cNvPr id="25" name="Picture 24">
            <a:extLst>
              <a:ext uri="{FF2B5EF4-FFF2-40B4-BE49-F238E27FC236}">
                <a16:creationId xmlns:a16="http://schemas.microsoft.com/office/drawing/2014/main" id="{ACF19F28-13B4-2D1E-52BB-9E6A95CECA78}"/>
              </a:ext>
            </a:extLst>
          </p:cNvPr>
          <p:cNvPicPr>
            <a:picLocks noChangeAspect="1"/>
          </p:cNvPicPr>
          <p:nvPr>
            <p:custDataLst>
              <p:tags r:id="rId11"/>
            </p:custDataLst>
          </p:nvPr>
        </p:nvPicPr>
        <p:blipFill>
          <a:blip r:embed="rId15">
            <a:extLst>
              <a:ext uri="{28A0092B-C50C-407E-A947-70E740481C1C}">
                <a14:useLocalDpi xmlns:a14="http://schemas.microsoft.com/office/drawing/2010/main"/>
              </a:ext>
            </a:extLst>
          </a:blip>
          <a:stretch>
            <a:fillRect/>
          </a:stretch>
        </p:blipFill>
        <p:spPr>
          <a:xfrm>
            <a:off x="9550987" y="260810"/>
            <a:ext cx="2234026" cy="969127"/>
          </a:xfrm>
          <a:prstGeom prst="rect">
            <a:avLst/>
          </a:prstGeom>
        </p:spPr>
      </p:pic>
      <p:pic>
        <p:nvPicPr>
          <p:cNvPr id="26" name="Picture 4">
            <a:extLst>
              <a:ext uri="{FF2B5EF4-FFF2-40B4-BE49-F238E27FC236}">
                <a16:creationId xmlns:a16="http://schemas.microsoft.com/office/drawing/2014/main" id="{F5526891-8362-5544-0B7C-1E4F721BC7C6}"/>
              </a:ext>
            </a:extLst>
          </p:cNvPr>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9072319" y="1319211"/>
            <a:ext cx="2710543" cy="847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98895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20000" y="0"/>
            <a:ext cx="10746000" cy="892800"/>
          </a:xfrm>
        </p:spPr>
        <p:txBody>
          <a:bodyPr/>
          <a:lstStyle/>
          <a:p>
            <a:pPr>
              <a:lnSpc>
                <a:spcPts val="2800"/>
              </a:lnSpc>
            </a:pPr>
            <a:r>
              <a:rPr lang="en-US" dirty="0"/>
              <a:t>US: daytime consumption of yogurt</a:t>
            </a:r>
          </a:p>
        </p:txBody>
      </p:sp>
      <p:graphicFrame>
        <p:nvGraphicFramePr>
          <p:cNvPr id="22" name="Content Placeholder 12">
            <a:extLst>
              <a:ext uri="{FF2B5EF4-FFF2-40B4-BE49-F238E27FC236}">
                <a16:creationId xmlns:a16="http://schemas.microsoft.com/office/drawing/2014/main" id="{62BC03BD-BA03-48EB-922D-F6B75B158185}"/>
              </a:ext>
            </a:extLst>
          </p:cNvPr>
          <p:cNvGraphicFramePr/>
          <p:nvPr>
            <p:custDataLst>
              <p:tags r:id="rId2"/>
            </p:custDataLst>
            <p:extLst>
              <p:ext uri="{D42A27DB-BD31-4B8C-83A1-F6EECF244321}">
                <p14:modId xmlns:p14="http://schemas.microsoft.com/office/powerpoint/2010/main" val="2285827833"/>
              </p:ext>
            </p:extLst>
          </p:nvPr>
        </p:nvGraphicFramePr>
        <p:xfrm>
          <a:off x="6362593" y="2051896"/>
          <a:ext cx="3378124" cy="3679628"/>
        </p:xfrm>
        <a:graphic>
          <a:graphicData uri="http://schemas.openxmlformats.org/drawingml/2006/chart">
            <c:chart xmlns:c="http://schemas.openxmlformats.org/drawingml/2006/chart" xmlns:r="http://schemas.openxmlformats.org/officeDocument/2006/relationships" r:id="rId10"/>
          </a:graphicData>
        </a:graphic>
      </p:graphicFrame>
      <p:sp>
        <p:nvSpPr>
          <p:cNvPr id="4" name="Footer Placeholder 70">
            <a:extLst>
              <a:ext uri="{FF2B5EF4-FFF2-40B4-BE49-F238E27FC236}">
                <a16:creationId xmlns:a16="http://schemas.microsoft.com/office/drawing/2014/main" id="{F84B1C8F-12EF-E814-330B-06D758C5241B}"/>
              </a:ext>
            </a:extLst>
          </p:cNvPr>
          <p:cNvSpPr txBox="1"/>
          <p:nvPr>
            <p:custDataLst>
              <p:tags r:id="rId3"/>
            </p:custDataLst>
          </p:nvPr>
        </p:nvSpPr>
        <p:spPr>
          <a:xfrm>
            <a:off x="758017" y="6133172"/>
            <a:ext cx="8600297" cy="468595"/>
          </a:xfrm>
          <a:prstGeom prst="rect">
            <a:avLst/>
          </a:prstGeom>
        </p:spPr>
        <p:txBody>
          <a:bodyPr vert="horz" lIns="0" tIns="0" rIns="0" bIns="0" rtlCol="0" anchor="t" anchorCtr="0">
            <a:noAutofit/>
          </a:bodyPr>
          <a:lstStyle>
            <a:defPPr>
              <a:defRPr lang="en-US"/>
            </a:defPPr>
            <a:lvl1pPr marL="0" algn="l" defTabSz="914400" rtl="0" eaLnBrk="1" latinLnBrk="0" hangingPunct="1">
              <a:defRPr sz="1200" b="1" kern="1200">
                <a:solidFill>
                  <a:srgbClr val="E2530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dirty="0">
                <a:ln>
                  <a:noFill/>
                </a:ln>
                <a:solidFill>
                  <a:srgbClr val="E25303"/>
                </a:solidFill>
                <a:effectLst/>
                <a:uLnTx/>
                <a:uFillTx/>
                <a:latin typeface="Arial" panose="020B0604020202020204" pitchFamily="34" charset="0"/>
                <a:ea typeface="+mn-ea"/>
                <a:cs typeface="Arial" panose="020B0604020202020204" pitchFamily="34" charset="0"/>
              </a:rPr>
              <a:t>Source: </a:t>
            </a:r>
            <a:r>
              <a:rPr kumimoji="0" lang="en-US" sz="1200" b="0" i="0" u="none" strike="noStrike" kern="1200" cap="none" spc="0" normalizeH="0" baseline="0" noProof="0" dirty="0">
                <a:ln>
                  <a:noFill/>
                </a:ln>
                <a:solidFill>
                  <a:srgbClr val="555555"/>
                </a:solidFill>
                <a:effectLst/>
                <a:uLnTx/>
                <a:uFillTx/>
                <a:latin typeface="Arial" panose="020B0604020202020204" pitchFamily="34" charset="0"/>
                <a:ea typeface="+mn-ea"/>
                <a:cs typeface="Arial" panose="020B0604020202020204" pitchFamily="34" charset="0"/>
              </a:rPr>
              <a:t>Innova Category Survey 2023</a:t>
            </a:r>
          </a:p>
        </p:txBody>
      </p:sp>
      <p:sp>
        <p:nvSpPr>
          <p:cNvPr id="8" name="Content Placeholder 4">
            <a:extLst>
              <a:ext uri="{FF2B5EF4-FFF2-40B4-BE49-F238E27FC236}">
                <a16:creationId xmlns:a16="http://schemas.microsoft.com/office/drawing/2014/main" id="{CC96F382-079F-DF43-3897-2C30AAF8D021}"/>
              </a:ext>
            </a:extLst>
          </p:cNvPr>
          <p:cNvSpPr txBox="1"/>
          <p:nvPr>
            <p:custDataLst>
              <p:tags r:id="rId4"/>
            </p:custDataLst>
          </p:nvPr>
        </p:nvSpPr>
        <p:spPr>
          <a:xfrm>
            <a:off x="1611383" y="1129870"/>
            <a:ext cx="9814763" cy="396595"/>
          </a:xfrm>
          <a:prstGeom prst="rect">
            <a:avLst/>
          </a:prstGeom>
        </p:spPr>
        <p:txBody>
          <a:bodyPr vert="horz" lIns="0" tIns="45720" rIns="91440" bIns="45720" rtlCol="0">
            <a:noAutofit/>
          </a:bodyPr>
          <a:lstStyle>
            <a:lvl1pPr marL="0" indent="0" algn="l" defTabSz="914400" rtl="0" eaLnBrk="1" latinLnBrk="0" hangingPunct="1">
              <a:lnSpc>
                <a:spcPct val="100000"/>
              </a:lnSpc>
              <a:spcBef>
                <a:spcPts val="1000"/>
              </a:spcBef>
              <a:buClr>
                <a:srgbClr val="E25303"/>
              </a:buClr>
              <a:buFont typeface="Arial" panose="020B0604020202020204" pitchFamily="34" charset="0"/>
              <a:buNone/>
              <a:defRPr sz="1200" kern="1200">
                <a:solidFill>
                  <a:schemeClr val="tx1"/>
                </a:solidFill>
                <a:latin typeface="Calibri" panose="020F0502020204030204" pitchFamily="34" charset="0"/>
                <a:ea typeface="+mn-ea"/>
                <a:cs typeface="Calibri" panose="020F0502020204030204" pitchFamily="34" charset="0"/>
              </a:defRPr>
            </a:lvl1pPr>
            <a:lvl2pPr marL="428625" indent="-180975" algn="l" defTabSz="914400" rtl="0" eaLnBrk="1" latinLnBrk="0" hangingPunct="1">
              <a:lnSpc>
                <a:spcPct val="100000"/>
              </a:lnSpc>
              <a:spcBef>
                <a:spcPts val="500"/>
              </a:spcBef>
              <a:buClr>
                <a:srgbClr val="E25303"/>
              </a:buClr>
              <a:buFont typeface="Avenir Next L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685800" indent="-257175" algn="l" defTabSz="914400" rtl="0" eaLnBrk="1" latinLnBrk="0" hangingPunct="1">
              <a:lnSpc>
                <a:spcPct val="100000"/>
              </a:lnSpc>
              <a:spcBef>
                <a:spcPts val="500"/>
              </a:spcBef>
              <a:buClr>
                <a:srgbClr val="E25303"/>
              </a:buClr>
              <a:buSzPct val="75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ct val="0"/>
              </a:spcAft>
              <a:buClr>
                <a:srgbClr val="E25303"/>
              </a:buClr>
              <a:buSzTx/>
              <a:buFont typeface="Arial" panose="020B0604020202020204" pitchFamily="34" charset="0"/>
              <a:buNone/>
              <a:defRPr/>
            </a:pPr>
            <a:r>
              <a:rPr kumimoji="0" lang="en-US" sz="1200" b="0" i="0" u="none" strike="noStrike" kern="1200" cap="none" spc="0" normalizeH="0" baseline="0" noProof="0" dirty="0">
                <a:ln>
                  <a:noFill/>
                </a:ln>
                <a:solidFill>
                  <a:srgbClr val="555555"/>
                </a:solidFill>
                <a:effectLst/>
                <a:uLnTx/>
                <a:uFillTx/>
                <a:latin typeface="Calibri" panose="020F0502020204030204" pitchFamily="34" charset="0"/>
                <a:ea typeface="Lato" panose="020F0502020204030203" pitchFamily="34" charset="0"/>
                <a:cs typeface="Lato" panose="020F0502020204030203" pitchFamily="34" charset="0"/>
              </a:rPr>
              <a:t>US yogurt: When do you typically consume yogurt/drinkable yogurt? Select up to </a:t>
            </a:r>
            <a:r>
              <a:rPr lang="en-US" dirty="0">
                <a:solidFill>
                  <a:srgbClr val="555555"/>
                </a:solidFill>
                <a:ea typeface="Lato" panose="020F0502020204030203" pitchFamily="34" charset="0"/>
                <a:cs typeface="Lato" panose="020F0502020204030203" pitchFamily="34" charset="0"/>
              </a:rPr>
              <a:t>three </a:t>
            </a:r>
            <a:r>
              <a:rPr kumimoji="0" lang="en-US" sz="1200" b="0" i="0" u="none" strike="noStrike" kern="1200" cap="none" spc="0" normalizeH="0" baseline="0" noProof="0" dirty="0">
                <a:ln>
                  <a:noFill/>
                </a:ln>
                <a:solidFill>
                  <a:srgbClr val="555555"/>
                </a:solidFill>
                <a:effectLst/>
                <a:uLnTx/>
                <a:uFillTx/>
                <a:latin typeface="Calibri" panose="020F0502020204030204" pitchFamily="34" charset="0"/>
                <a:ea typeface="Lato" panose="020F0502020204030203" pitchFamily="34" charset="0"/>
                <a:cs typeface="Lato" panose="020F0502020204030203" pitchFamily="34" charset="0"/>
              </a:rPr>
              <a:t>(Most popular meal occasions vs global average</a:t>
            </a:r>
            <a:r>
              <a:rPr lang="en-US" dirty="0">
                <a:solidFill>
                  <a:srgbClr val="555555"/>
                </a:solidFill>
                <a:ea typeface="Lato" panose="020F0502020204030203" pitchFamily="34" charset="0"/>
                <a:cs typeface="Lato" panose="020F0502020204030203" pitchFamily="34" charset="0"/>
              </a:rPr>
              <a:t>) (</a:t>
            </a:r>
            <a:r>
              <a:rPr kumimoji="0" lang="en-US" sz="1200" b="0" i="0" u="none" strike="noStrike" kern="1200" cap="none" spc="0" normalizeH="0" baseline="0" noProof="0" dirty="0">
                <a:ln>
                  <a:noFill/>
                </a:ln>
                <a:solidFill>
                  <a:srgbClr val="555555"/>
                </a:solidFill>
                <a:effectLst/>
                <a:uLnTx/>
                <a:uFillTx/>
                <a:latin typeface="Calibri" panose="020F0502020204030204" pitchFamily="34" charset="0"/>
                <a:ea typeface="Lato" panose="020F0502020204030203" pitchFamily="34" charset="0"/>
                <a:cs typeface="Lato" panose="020F0502020204030203" pitchFamily="34" charset="0"/>
              </a:rPr>
              <a:t>2023)</a:t>
            </a:r>
          </a:p>
        </p:txBody>
      </p:sp>
      <p:sp>
        <p:nvSpPr>
          <p:cNvPr id="9" name="Content Placeholder 5">
            <a:extLst>
              <a:ext uri="{FF2B5EF4-FFF2-40B4-BE49-F238E27FC236}">
                <a16:creationId xmlns:a16="http://schemas.microsoft.com/office/drawing/2014/main" id="{848F5882-5C78-6417-1496-5C987FB9A799}"/>
              </a:ext>
            </a:extLst>
          </p:cNvPr>
          <p:cNvSpPr txBox="1"/>
          <p:nvPr>
            <p:custDataLst>
              <p:tags r:id="rId5"/>
            </p:custDataLst>
          </p:nvPr>
        </p:nvSpPr>
        <p:spPr>
          <a:xfrm>
            <a:off x="765854" y="1129870"/>
            <a:ext cx="839787" cy="396595"/>
          </a:xfrm>
          <a:prstGeom prst="rect">
            <a:avLst/>
          </a:prstGeom>
        </p:spPr>
        <p:txBody>
          <a:bodyPr vert="horz" lIns="0" tIns="45720" rIns="91440" bIns="45720" rtlCol="0">
            <a:noAutofit/>
          </a:bodyPr>
          <a:lstStyle>
            <a:lvl1pPr marL="0" indent="0" algn="l" defTabSz="914400" rtl="0" eaLnBrk="1" latinLnBrk="0" hangingPunct="1">
              <a:lnSpc>
                <a:spcPct val="100000"/>
              </a:lnSpc>
              <a:spcBef>
                <a:spcPts val="1000"/>
              </a:spcBef>
              <a:buClr>
                <a:srgbClr val="E25303"/>
              </a:buClr>
              <a:buFont typeface="Arial" panose="020B0604020202020204" pitchFamily="34" charset="0"/>
              <a:buNone/>
              <a:defRPr sz="1200" b="1" kern="1200">
                <a:solidFill>
                  <a:schemeClr val="tx1"/>
                </a:solidFill>
                <a:latin typeface="Calibri" panose="020F0502020204030204" pitchFamily="34" charset="0"/>
                <a:ea typeface="+mn-ea"/>
                <a:cs typeface="Calibri" panose="020F0502020204030204" pitchFamily="34" charset="0"/>
              </a:defRPr>
            </a:lvl1pPr>
            <a:lvl2pPr marL="428625" indent="-180975" algn="l" defTabSz="914400" rtl="0" eaLnBrk="1" latinLnBrk="0" hangingPunct="1">
              <a:lnSpc>
                <a:spcPct val="100000"/>
              </a:lnSpc>
              <a:spcBef>
                <a:spcPts val="500"/>
              </a:spcBef>
              <a:buClr>
                <a:srgbClr val="E25303"/>
              </a:buClr>
              <a:buFont typeface="Avenir Next L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685800" indent="-257175" algn="l" defTabSz="914400" rtl="0" eaLnBrk="1" latinLnBrk="0" hangingPunct="1">
              <a:lnSpc>
                <a:spcPct val="100000"/>
              </a:lnSpc>
              <a:spcBef>
                <a:spcPts val="500"/>
              </a:spcBef>
              <a:buClr>
                <a:srgbClr val="E25303"/>
              </a:buClr>
              <a:buSzPct val="75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ct val="0"/>
              </a:spcAft>
              <a:buClr>
                <a:srgbClr val="E25303"/>
              </a:buClr>
              <a:buSzTx/>
              <a:buFont typeface="Arial" panose="020B0604020202020204" pitchFamily="34" charset="0"/>
              <a:buNone/>
              <a:defRPr/>
            </a:pPr>
            <a:r>
              <a:rPr kumimoji="0" lang="en-US" sz="1200" b="1"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Figure 7 | </a:t>
            </a:r>
          </a:p>
        </p:txBody>
      </p:sp>
      <p:sp>
        <p:nvSpPr>
          <p:cNvPr id="10" name="Rectangle: Rounded Corners 9">
            <a:extLst>
              <a:ext uri="{FF2B5EF4-FFF2-40B4-BE49-F238E27FC236}">
                <a16:creationId xmlns:a16="http://schemas.microsoft.com/office/drawing/2014/main" id="{C9B97888-D883-F548-1B79-82691FBBF3A4}"/>
              </a:ext>
            </a:extLst>
          </p:cNvPr>
          <p:cNvSpPr/>
          <p:nvPr>
            <p:custDataLst>
              <p:tags r:id="rId6"/>
            </p:custDataLst>
          </p:nvPr>
        </p:nvSpPr>
        <p:spPr>
          <a:xfrm>
            <a:off x="6236899" y="1609869"/>
            <a:ext cx="5192810" cy="410382"/>
          </a:xfrm>
          <a:prstGeom prst="roundRect">
            <a:avLst/>
          </a:prstGeom>
          <a:solidFill>
            <a:schemeClr val="tx2">
              <a:lumMod val="10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Global average</a:t>
            </a:r>
          </a:p>
        </p:txBody>
      </p:sp>
      <p:graphicFrame>
        <p:nvGraphicFramePr>
          <p:cNvPr id="3" name="Chart 2">
            <a:extLst>
              <a:ext uri="{FF2B5EF4-FFF2-40B4-BE49-F238E27FC236}">
                <a16:creationId xmlns:a16="http://schemas.microsoft.com/office/drawing/2014/main" id="{35D2E3F5-5FF4-BAEF-D9AB-261627DFF6D0}"/>
              </a:ext>
            </a:extLst>
          </p:cNvPr>
          <p:cNvGraphicFramePr>
            <a:graphicFrameLocks/>
          </p:cNvGraphicFramePr>
          <p:nvPr>
            <p:extLst>
              <p:ext uri="{D42A27DB-BD31-4B8C-83A1-F6EECF244321}">
                <p14:modId xmlns:p14="http://schemas.microsoft.com/office/powerpoint/2010/main" val="3821657836"/>
              </p:ext>
            </p:extLst>
          </p:nvPr>
        </p:nvGraphicFramePr>
        <p:xfrm>
          <a:off x="833887" y="2160917"/>
          <a:ext cx="5055284" cy="3205740"/>
        </p:xfrm>
        <a:graphic>
          <a:graphicData uri="http://schemas.openxmlformats.org/drawingml/2006/chart">
            <c:chart xmlns:c="http://schemas.openxmlformats.org/drawingml/2006/chart" xmlns:r="http://schemas.openxmlformats.org/officeDocument/2006/relationships" r:id="rId11"/>
          </a:graphicData>
        </a:graphic>
      </p:graphicFrame>
      <p:sp>
        <p:nvSpPr>
          <p:cNvPr id="11" name="Rectangle: Rounded Corners 10">
            <a:extLst>
              <a:ext uri="{FF2B5EF4-FFF2-40B4-BE49-F238E27FC236}">
                <a16:creationId xmlns:a16="http://schemas.microsoft.com/office/drawing/2014/main" id="{76F1C37B-3E79-41B2-4C8A-17AB99FD9274}"/>
              </a:ext>
            </a:extLst>
          </p:cNvPr>
          <p:cNvSpPr/>
          <p:nvPr>
            <p:custDataLst>
              <p:tags r:id="rId7"/>
            </p:custDataLst>
          </p:nvPr>
        </p:nvSpPr>
        <p:spPr>
          <a:xfrm>
            <a:off x="854295" y="1606994"/>
            <a:ext cx="5011668" cy="410382"/>
          </a:xfrm>
          <a:prstGeom prst="roundRect">
            <a:avLst/>
          </a:prstGeom>
          <a:solidFill>
            <a:schemeClr val="tx2">
              <a:lumMod val="10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US: Preferred consumption occasions</a:t>
            </a:r>
          </a:p>
        </p:txBody>
      </p:sp>
    </p:spTree>
    <p:extLst>
      <p:ext uri="{BB962C8B-B14F-4D97-AF65-F5344CB8AC3E}">
        <p14:creationId xmlns:p14="http://schemas.microsoft.com/office/powerpoint/2010/main" val="102222431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20000" y="0"/>
            <a:ext cx="10746000" cy="892800"/>
          </a:xfrm>
        </p:spPr>
        <p:txBody>
          <a:bodyPr/>
          <a:lstStyle/>
          <a:p>
            <a:pPr>
              <a:lnSpc>
                <a:spcPts val="2800"/>
              </a:lnSpc>
            </a:pPr>
            <a:r>
              <a:rPr lang="en-US"/>
              <a:t>Plant-based diets remain niche in US</a:t>
            </a:r>
            <a:endParaRPr lang="en-GB"/>
          </a:p>
        </p:txBody>
      </p:sp>
      <p:sp>
        <p:nvSpPr>
          <p:cNvPr id="10" name="Footer Placeholder 70">
            <a:extLst>
              <a:ext uri="{FF2B5EF4-FFF2-40B4-BE49-F238E27FC236}">
                <a16:creationId xmlns:a16="http://schemas.microsoft.com/office/drawing/2014/main" id="{630DEC98-A5EC-59A1-AA23-C6159FEBB5BB}"/>
              </a:ext>
            </a:extLst>
          </p:cNvPr>
          <p:cNvSpPr txBox="1"/>
          <p:nvPr>
            <p:custDataLst>
              <p:tags r:id="rId2"/>
            </p:custDataLst>
          </p:nvPr>
        </p:nvSpPr>
        <p:spPr>
          <a:xfrm>
            <a:off x="758017" y="6133172"/>
            <a:ext cx="8600297" cy="468595"/>
          </a:xfrm>
          <a:prstGeom prst="rect">
            <a:avLst/>
          </a:prstGeom>
        </p:spPr>
        <p:txBody>
          <a:bodyPr vert="horz" lIns="0" tIns="0" rIns="0" bIns="0" rtlCol="0" anchor="t" anchorCtr="0">
            <a:noAutofit/>
          </a:bodyPr>
          <a:lstStyle>
            <a:defPPr>
              <a:defRPr lang="en-US"/>
            </a:defPPr>
            <a:lvl1pPr marL="0" algn="l" defTabSz="914400" rtl="0" eaLnBrk="1" latinLnBrk="0" hangingPunct="1">
              <a:defRPr sz="1200" b="1" kern="1200">
                <a:solidFill>
                  <a:srgbClr val="E2530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E25303"/>
                </a:solidFill>
                <a:effectLst/>
                <a:uLnTx/>
                <a:uFillTx/>
                <a:latin typeface="Arial" panose="020B0604020202020204" pitchFamily="34" charset="0"/>
                <a:ea typeface="+mn-ea"/>
                <a:cs typeface="Arial" panose="020B0604020202020204" pitchFamily="34" charset="0"/>
              </a:rPr>
              <a:t>Source: </a:t>
            </a:r>
            <a:r>
              <a:rPr kumimoji="0" lang="en-US" sz="1200" b="0" i="0" u="none" strike="noStrike" kern="1200" cap="none" spc="0" normalizeH="0" baseline="0" noProof="0">
                <a:ln>
                  <a:noFill/>
                </a:ln>
                <a:solidFill>
                  <a:srgbClr val="555555"/>
                </a:solidFill>
                <a:effectLst/>
                <a:uLnTx/>
                <a:uFillTx/>
                <a:latin typeface="Arial" panose="020B0604020202020204" pitchFamily="34" charset="0"/>
                <a:ea typeface="+mn-ea"/>
                <a:cs typeface="Arial" panose="020B0604020202020204" pitchFamily="34" charset="0"/>
              </a:rPr>
              <a:t>Innova Meat, Dairy &amp; Alternative Proteins Survey 2021</a:t>
            </a:r>
          </a:p>
        </p:txBody>
      </p:sp>
      <p:sp>
        <p:nvSpPr>
          <p:cNvPr id="27" name="Content Placeholder 4">
            <a:extLst>
              <a:ext uri="{FF2B5EF4-FFF2-40B4-BE49-F238E27FC236}">
                <a16:creationId xmlns:a16="http://schemas.microsoft.com/office/drawing/2014/main" id="{39E1D3FC-CBEC-DB6A-A489-9E1B81E80BD9}"/>
              </a:ext>
            </a:extLst>
          </p:cNvPr>
          <p:cNvSpPr txBox="1"/>
          <p:nvPr>
            <p:custDataLst>
              <p:tags r:id="rId3"/>
            </p:custDataLst>
          </p:nvPr>
        </p:nvSpPr>
        <p:spPr>
          <a:xfrm>
            <a:off x="1611383" y="1129870"/>
            <a:ext cx="9814763" cy="396595"/>
          </a:xfrm>
          <a:prstGeom prst="rect">
            <a:avLst/>
          </a:prstGeom>
        </p:spPr>
        <p:txBody>
          <a:bodyPr vert="horz" lIns="0" tIns="45720" rIns="91440" bIns="45720" rtlCol="0">
            <a:noAutofit/>
          </a:bodyPr>
          <a:lstStyle>
            <a:lvl1pPr marL="0" indent="0" algn="l" defTabSz="914400" rtl="0" eaLnBrk="1" latinLnBrk="0" hangingPunct="1">
              <a:lnSpc>
                <a:spcPct val="100000"/>
              </a:lnSpc>
              <a:spcBef>
                <a:spcPts val="1000"/>
              </a:spcBef>
              <a:buClr>
                <a:srgbClr val="E25303"/>
              </a:buClr>
              <a:buFont typeface="Arial" panose="020B0604020202020204" pitchFamily="34" charset="0"/>
              <a:buNone/>
              <a:defRPr sz="1200" kern="1200">
                <a:solidFill>
                  <a:schemeClr val="tx1"/>
                </a:solidFill>
                <a:latin typeface="Calibri" panose="020F0502020204030204" pitchFamily="34" charset="0"/>
                <a:ea typeface="+mn-ea"/>
                <a:cs typeface="Calibri" panose="020F0502020204030204" pitchFamily="34" charset="0"/>
              </a:defRPr>
            </a:lvl1pPr>
            <a:lvl2pPr marL="428625" indent="-180975" algn="l" defTabSz="914400" rtl="0" eaLnBrk="1" latinLnBrk="0" hangingPunct="1">
              <a:lnSpc>
                <a:spcPct val="100000"/>
              </a:lnSpc>
              <a:spcBef>
                <a:spcPts val="500"/>
              </a:spcBef>
              <a:buClr>
                <a:srgbClr val="E25303"/>
              </a:buClr>
              <a:buFont typeface="Avenir Next L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685800" indent="-257175" algn="l" defTabSz="914400" rtl="0" eaLnBrk="1" latinLnBrk="0" hangingPunct="1">
              <a:lnSpc>
                <a:spcPct val="100000"/>
              </a:lnSpc>
              <a:spcBef>
                <a:spcPts val="500"/>
              </a:spcBef>
              <a:buClr>
                <a:srgbClr val="E25303"/>
              </a:buClr>
              <a:buSzPct val="75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ct val="0"/>
              </a:spcAft>
              <a:buClr>
                <a:srgbClr val="E25303"/>
              </a:buClr>
              <a:buSzTx/>
              <a:buFont typeface="Arial" panose="020B0604020202020204" pitchFamily="34" charset="0"/>
              <a:buNone/>
              <a:defRPr/>
            </a:pPr>
            <a:r>
              <a:rPr kumimoji="0" lang="en-US" sz="1200" b="0" i="0" u="none" strike="noStrike" kern="1200" cap="none" spc="0" normalizeH="0" baseline="0" noProof="0">
                <a:ln>
                  <a:noFill/>
                </a:ln>
                <a:solidFill>
                  <a:srgbClr val="555555"/>
                </a:solidFill>
                <a:effectLst/>
                <a:uLnTx/>
                <a:uFillTx/>
                <a:latin typeface="Calibri" panose="020F0502020204030204" pitchFamily="34" charset="0"/>
                <a:ea typeface="Lato" panose="020F0502020204030203" pitchFamily="34" charset="0"/>
                <a:cs typeface="Lato" panose="020F0502020204030203" pitchFamily="34" charset="0"/>
              </a:rPr>
              <a:t>US yogurt: Diet principles by market (2021)</a:t>
            </a:r>
          </a:p>
        </p:txBody>
      </p:sp>
      <p:sp>
        <p:nvSpPr>
          <p:cNvPr id="28" name="Content Placeholder 5">
            <a:extLst>
              <a:ext uri="{FF2B5EF4-FFF2-40B4-BE49-F238E27FC236}">
                <a16:creationId xmlns:a16="http://schemas.microsoft.com/office/drawing/2014/main" id="{CBA6A513-24B3-FCA4-0423-72F9A16D4FAA}"/>
              </a:ext>
            </a:extLst>
          </p:cNvPr>
          <p:cNvSpPr txBox="1"/>
          <p:nvPr>
            <p:custDataLst>
              <p:tags r:id="rId4"/>
            </p:custDataLst>
          </p:nvPr>
        </p:nvSpPr>
        <p:spPr>
          <a:xfrm>
            <a:off x="765854" y="1129870"/>
            <a:ext cx="839787" cy="396595"/>
          </a:xfrm>
          <a:prstGeom prst="rect">
            <a:avLst/>
          </a:prstGeom>
        </p:spPr>
        <p:txBody>
          <a:bodyPr vert="horz" lIns="0" tIns="45720" rIns="91440" bIns="45720" rtlCol="0">
            <a:noAutofit/>
          </a:bodyPr>
          <a:lstStyle>
            <a:lvl1pPr marL="0" indent="0" algn="l" defTabSz="914400" rtl="0" eaLnBrk="1" latinLnBrk="0" hangingPunct="1">
              <a:lnSpc>
                <a:spcPct val="100000"/>
              </a:lnSpc>
              <a:spcBef>
                <a:spcPts val="1000"/>
              </a:spcBef>
              <a:buClr>
                <a:srgbClr val="E25303"/>
              </a:buClr>
              <a:buFont typeface="Arial" panose="020B0604020202020204" pitchFamily="34" charset="0"/>
              <a:buNone/>
              <a:defRPr sz="1200" b="1" kern="1200">
                <a:solidFill>
                  <a:schemeClr val="tx1"/>
                </a:solidFill>
                <a:latin typeface="Calibri" panose="020F0502020204030204" pitchFamily="34" charset="0"/>
                <a:ea typeface="+mn-ea"/>
                <a:cs typeface="Calibri" panose="020F0502020204030204" pitchFamily="34" charset="0"/>
              </a:defRPr>
            </a:lvl1pPr>
            <a:lvl2pPr marL="428625" indent="-180975" algn="l" defTabSz="914400" rtl="0" eaLnBrk="1" latinLnBrk="0" hangingPunct="1">
              <a:lnSpc>
                <a:spcPct val="100000"/>
              </a:lnSpc>
              <a:spcBef>
                <a:spcPts val="500"/>
              </a:spcBef>
              <a:buClr>
                <a:srgbClr val="E25303"/>
              </a:buClr>
              <a:buFont typeface="Avenir Next L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685800" indent="-257175" algn="l" defTabSz="914400" rtl="0" eaLnBrk="1" latinLnBrk="0" hangingPunct="1">
              <a:lnSpc>
                <a:spcPct val="100000"/>
              </a:lnSpc>
              <a:spcBef>
                <a:spcPts val="500"/>
              </a:spcBef>
              <a:buClr>
                <a:srgbClr val="E25303"/>
              </a:buClr>
              <a:buSzPct val="75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ct val="0"/>
              </a:spcAft>
              <a:buClr>
                <a:srgbClr val="E25303"/>
              </a:buClr>
              <a:buSzTx/>
              <a:buFont typeface="Arial" panose="020B0604020202020204" pitchFamily="34" charset="0"/>
              <a:buNone/>
              <a:defRPr/>
            </a:pPr>
            <a:r>
              <a:rPr kumimoji="0" lang="en-US" sz="1200" b="1"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Figure 8 | </a:t>
            </a:r>
          </a:p>
        </p:txBody>
      </p:sp>
      <p:graphicFrame>
        <p:nvGraphicFramePr>
          <p:cNvPr id="3" name="Content Placeholder 12">
            <a:extLst>
              <a:ext uri="{FF2B5EF4-FFF2-40B4-BE49-F238E27FC236}">
                <a16:creationId xmlns:a16="http://schemas.microsoft.com/office/drawing/2014/main" id="{5C94B62B-56C1-46C9-4C78-6FFD221809CF}"/>
              </a:ext>
            </a:extLst>
          </p:cNvPr>
          <p:cNvGraphicFramePr/>
          <p:nvPr>
            <p:custDataLst>
              <p:tags r:id="rId5"/>
            </p:custDataLst>
            <p:extLst>
              <p:ext uri="{D42A27DB-BD31-4B8C-83A1-F6EECF244321}">
                <p14:modId xmlns:p14="http://schemas.microsoft.com/office/powerpoint/2010/main" val="3851629024"/>
              </p:ext>
            </p:extLst>
          </p:nvPr>
        </p:nvGraphicFramePr>
        <p:xfrm>
          <a:off x="723000" y="1555668"/>
          <a:ext cx="10746000" cy="4239490"/>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Rounded Corners 5">
            <a:extLst>
              <a:ext uri="{FF2B5EF4-FFF2-40B4-BE49-F238E27FC236}">
                <a16:creationId xmlns:a16="http://schemas.microsoft.com/office/drawing/2014/main" id="{FAFEDD51-A41A-ABCA-F5A2-1B2E465DB130}"/>
              </a:ext>
            </a:extLst>
          </p:cNvPr>
          <p:cNvSpPr/>
          <p:nvPr>
            <p:custDataLst>
              <p:tags r:id="rId6"/>
            </p:custDataLst>
          </p:nvPr>
        </p:nvSpPr>
        <p:spPr>
          <a:xfrm>
            <a:off x="10503790" y="2976282"/>
            <a:ext cx="792000" cy="2519480"/>
          </a:xfrm>
          <a:prstGeom prst="roundRect">
            <a:avLst/>
          </a:prstGeom>
          <a:noFill/>
          <a:ln w="12700" cap="flat" cmpd="sng" algn="ctr">
            <a:solidFill>
              <a:schemeClr val="bg2">
                <a:lumMod val="100000"/>
              </a:schemeClr>
            </a:solidFill>
            <a:prstDash val="dash"/>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28014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custDataLst>
              <p:tags r:id="rId1"/>
            </p:custDataLst>
          </p:nvPr>
        </p:nvSpPr>
        <p:spPr>
          <a:xfrm>
            <a:off x="720000" y="0"/>
            <a:ext cx="10746000" cy="892800"/>
          </a:xfrm>
        </p:spPr>
        <p:txBody>
          <a:bodyPr/>
          <a:lstStyle/>
          <a:p>
            <a:pPr>
              <a:lnSpc>
                <a:spcPts val="2800"/>
              </a:lnSpc>
            </a:pPr>
            <a:r>
              <a:rPr lang="en-US"/>
              <a:t>A closer look at the dairy alternatives consumer in the US…</a:t>
            </a:r>
          </a:p>
        </p:txBody>
      </p:sp>
      <p:sp>
        <p:nvSpPr>
          <p:cNvPr id="19" name="Text Placeholder 18"/>
          <p:cNvSpPr>
            <a:spLocks noGrp="1"/>
          </p:cNvSpPr>
          <p:nvPr>
            <p:ph type="body" sz="quarter" idx="84"/>
            <p:custDataLst>
              <p:tags r:id="rId2"/>
            </p:custDataLst>
          </p:nvPr>
        </p:nvSpPr>
        <p:spPr>
          <a:xfrm>
            <a:off x="8004497" y="1567543"/>
            <a:ext cx="3458793" cy="1448152"/>
          </a:xfrm>
        </p:spPr>
        <p:txBody>
          <a:bodyPr>
            <a:noAutofit/>
          </a:bodyPr>
          <a:lstStyle/>
          <a:p>
            <a:pPr>
              <a:lnSpc>
                <a:spcPts val="1600"/>
              </a:lnSpc>
              <a:spcBef>
                <a:spcPct val="0"/>
              </a:spcBef>
            </a:pPr>
            <a:r>
              <a:rPr lang="en-US">
                <a:solidFill>
                  <a:srgbClr val="555555"/>
                </a:solidFill>
              </a:rPr>
              <a:t>While only a relatively small proportion of consumers in the US say they are vegan (5%), 1 in 4 consumers say they regularly eat plant-based foods as an alternative to meat or dairy. This may be driven by several reasons, including health and ethical/ environmental reasons. </a:t>
            </a:r>
          </a:p>
        </p:txBody>
      </p:sp>
      <p:sp>
        <p:nvSpPr>
          <p:cNvPr id="2" name="Footer Placeholder 70">
            <a:extLst>
              <a:ext uri="{FF2B5EF4-FFF2-40B4-BE49-F238E27FC236}">
                <a16:creationId xmlns:a16="http://schemas.microsoft.com/office/drawing/2014/main" id="{EF73A564-2A52-7FDA-B833-3EC95E9AC237}"/>
              </a:ext>
            </a:extLst>
          </p:cNvPr>
          <p:cNvSpPr txBox="1"/>
          <p:nvPr>
            <p:custDataLst>
              <p:tags r:id="rId3"/>
            </p:custDataLst>
          </p:nvPr>
        </p:nvSpPr>
        <p:spPr>
          <a:xfrm>
            <a:off x="758017" y="6133172"/>
            <a:ext cx="8600297" cy="468595"/>
          </a:xfrm>
          <a:prstGeom prst="rect">
            <a:avLst/>
          </a:prstGeom>
        </p:spPr>
        <p:txBody>
          <a:bodyPr vert="horz" lIns="0" tIns="0" rIns="0" bIns="0" rtlCol="0" anchor="t" anchorCtr="0">
            <a:noAutofit/>
          </a:bodyPr>
          <a:lstStyle>
            <a:defPPr>
              <a:defRPr lang="en-US"/>
            </a:defPPr>
            <a:lvl1pPr marL="0" algn="l" defTabSz="914400" rtl="0" eaLnBrk="1" latinLnBrk="0" hangingPunct="1">
              <a:defRPr sz="1200" b="1" kern="1200">
                <a:solidFill>
                  <a:srgbClr val="E2530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E25303"/>
                </a:solidFill>
                <a:effectLst/>
                <a:uLnTx/>
                <a:uFillTx/>
                <a:latin typeface="Arial" panose="020B0604020202020204" pitchFamily="34" charset="0"/>
                <a:ea typeface="+mn-ea"/>
                <a:cs typeface="Arial" panose="020B0604020202020204" pitchFamily="34" charset="0"/>
              </a:rPr>
              <a:t>Source: </a:t>
            </a:r>
            <a:r>
              <a:rPr kumimoji="0" lang="en-US" sz="1200" b="0" i="0" u="none" strike="noStrike" kern="1200" cap="none" spc="0" normalizeH="0" baseline="0" noProof="0">
                <a:ln>
                  <a:noFill/>
                </a:ln>
                <a:solidFill>
                  <a:srgbClr val="555555"/>
                </a:solidFill>
                <a:effectLst/>
                <a:uLnTx/>
                <a:uFillTx/>
                <a:latin typeface="Arial" panose="020B0604020202020204" pitchFamily="34" charset="0"/>
                <a:ea typeface="+mn-ea"/>
                <a:cs typeface="Arial" panose="020B0604020202020204" pitchFamily="34" charset="0"/>
              </a:rPr>
              <a:t>Innova Meat, Dairy &amp; Alternative Proteins Survey 2021</a:t>
            </a:r>
          </a:p>
        </p:txBody>
      </p:sp>
      <p:sp>
        <p:nvSpPr>
          <p:cNvPr id="3" name="Content Placeholder 4">
            <a:extLst>
              <a:ext uri="{FF2B5EF4-FFF2-40B4-BE49-F238E27FC236}">
                <a16:creationId xmlns:a16="http://schemas.microsoft.com/office/drawing/2014/main" id="{56CC4FF4-9B3D-930B-619C-651207CCEE36}"/>
              </a:ext>
            </a:extLst>
          </p:cNvPr>
          <p:cNvSpPr txBox="1"/>
          <p:nvPr>
            <p:custDataLst>
              <p:tags r:id="rId4"/>
            </p:custDataLst>
          </p:nvPr>
        </p:nvSpPr>
        <p:spPr>
          <a:xfrm>
            <a:off x="1611384" y="1129870"/>
            <a:ext cx="5432883" cy="396595"/>
          </a:xfrm>
          <a:prstGeom prst="rect">
            <a:avLst/>
          </a:prstGeom>
        </p:spPr>
        <p:txBody>
          <a:bodyPr vert="horz" lIns="0" tIns="45720" rIns="91440" bIns="45720" rtlCol="0">
            <a:noAutofit/>
          </a:bodyPr>
          <a:lstStyle>
            <a:lvl1pPr marL="0" indent="0" algn="l" defTabSz="914400" rtl="0" eaLnBrk="1" latinLnBrk="0" hangingPunct="1">
              <a:lnSpc>
                <a:spcPct val="100000"/>
              </a:lnSpc>
              <a:spcBef>
                <a:spcPts val="1000"/>
              </a:spcBef>
              <a:buClr>
                <a:srgbClr val="E25303"/>
              </a:buClr>
              <a:buFont typeface="Arial" panose="020B0604020202020204" pitchFamily="34" charset="0"/>
              <a:buNone/>
              <a:defRPr sz="1200" kern="1200">
                <a:solidFill>
                  <a:schemeClr val="tx1"/>
                </a:solidFill>
                <a:latin typeface="Calibri" panose="020F0502020204030204" pitchFamily="34" charset="0"/>
                <a:ea typeface="+mn-ea"/>
                <a:cs typeface="Calibri" panose="020F0502020204030204" pitchFamily="34" charset="0"/>
              </a:defRPr>
            </a:lvl1pPr>
            <a:lvl2pPr marL="428625" indent="-180975" algn="l" defTabSz="914400" rtl="0" eaLnBrk="1" latinLnBrk="0" hangingPunct="1">
              <a:lnSpc>
                <a:spcPct val="100000"/>
              </a:lnSpc>
              <a:spcBef>
                <a:spcPts val="500"/>
              </a:spcBef>
              <a:buClr>
                <a:srgbClr val="E25303"/>
              </a:buClr>
              <a:buFont typeface="Avenir Next L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685800" indent="-257175" algn="l" defTabSz="914400" rtl="0" eaLnBrk="1" latinLnBrk="0" hangingPunct="1">
              <a:lnSpc>
                <a:spcPct val="100000"/>
              </a:lnSpc>
              <a:spcBef>
                <a:spcPts val="500"/>
              </a:spcBef>
              <a:buClr>
                <a:srgbClr val="E25303"/>
              </a:buClr>
              <a:buSzPct val="75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ct val="0"/>
              </a:spcAft>
              <a:buClr>
                <a:srgbClr val="E25303"/>
              </a:buClr>
              <a:buSzTx/>
              <a:buFont typeface="Arial" panose="020B0604020202020204" pitchFamily="34" charset="0"/>
              <a:buNone/>
              <a:defRPr/>
            </a:pPr>
            <a:r>
              <a:rPr kumimoji="0" lang="en-US" sz="1200" b="0" i="0" u="none" strike="noStrike" kern="1200" cap="none" spc="0" normalizeH="0" baseline="0" noProof="0">
                <a:ln>
                  <a:noFill/>
                </a:ln>
                <a:solidFill>
                  <a:srgbClr val="555555"/>
                </a:solidFill>
                <a:effectLst/>
                <a:uLnTx/>
                <a:uFillTx/>
                <a:latin typeface="Calibri" panose="020F0502020204030204" pitchFamily="34" charset="0"/>
                <a:ea typeface="Lato" panose="020F0502020204030203" pitchFamily="34" charset="0"/>
                <a:cs typeface="Lato" panose="020F0502020204030203" pitchFamily="34" charset="0"/>
              </a:rPr>
              <a:t>Global yogurt: To what extent do you agree or disagree with the following statement? “I regularly eat plant-based foods as an alternative to meat and/or dairy” (2021)</a:t>
            </a:r>
          </a:p>
        </p:txBody>
      </p:sp>
      <p:sp>
        <p:nvSpPr>
          <p:cNvPr id="4" name="Content Placeholder 5">
            <a:extLst>
              <a:ext uri="{FF2B5EF4-FFF2-40B4-BE49-F238E27FC236}">
                <a16:creationId xmlns:a16="http://schemas.microsoft.com/office/drawing/2014/main" id="{721B0F09-0B77-C5F5-F463-364380B1C3B4}"/>
              </a:ext>
            </a:extLst>
          </p:cNvPr>
          <p:cNvSpPr txBox="1"/>
          <p:nvPr>
            <p:custDataLst>
              <p:tags r:id="rId5"/>
            </p:custDataLst>
          </p:nvPr>
        </p:nvSpPr>
        <p:spPr>
          <a:xfrm>
            <a:off x="765854" y="1129870"/>
            <a:ext cx="839787" cy="396595"/>
          </a:xfrm>
          <a:prstGeom prst="rect">
            <a:avLst/>
          </a:prstGeom>
        </p:spPr>
        <p:txBody>
          <a:bodyPr vert="horz" lIns="0" tIns="45720" rIns="91440" bIns="45720" rtlCol="0">
            <a:noAutofit/>
          </a:bodyPr>
          <a:lstStyle>
            <a:lvl1pPr marL="0" indent="0" algn="l" defTabSz="914400" rtl="0" eaLnBrk="1" latinLnBrk="0" hangingPunct="1">
              <a:lnSpc>
                <a:spcPct val="100000"/>
              </a:lnSpc>
              <a:spcBef>
                <a:spcPts val="1000"/>
              </a:spcBef>
              <a:buClr>
                <a:srgbClr val="E25303"/>
              </a:buClr>
              <a:buFont typeface="Arial" panose="020B0604020202020204" pitchFamily="34" charset="0"/>
              <a:buNone/>
              <a:defRPr sz="1200" b="1" kern="1200">
                <a:solidFill>
                  <a:schemeClr val="tx1"/>
                </a:solidFill>
                <a:latin typeface="Calibri" panose="020F0502020204030204" pitchFamily="34" charset="0"/>
                <a:ea typeface="+mn-ea"/>
                <a:cs typeface="Calibri" panose="020F0502020204030204" pitchFamily="34" charset="0"/>
              </a:defRPr>
            </a:lvl1pPr>
            <a:lvl2pPr marL="428625" indent="-180975" algn="l" defTabSz="914400" rtl="0" eaLnBrk="1" latinLnBrk="0" hangingPunct="1">
              <a:lnSpc>
                <a:spcPct val="100000"/>
              </a:lnSpc>
              <a:spcBef>
                <a:spcPts val="500"/>
              </a:spcBef>
              <a:buClr>
                <a:srgbClr val="E25303"/>
              </a:buClr>
              <a:buFont typeface="Avenir Next L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685800" indent="-257175" algn="l" defTabSz="914400" rtl="0" eaLnBrk="1" latinLnBrk="0" hangingPunct="1">
              <a:lnSpc>
                <a:spcPct val="100000"/>
              </a:lnSpc>
              <a:spcBef>
                <a:spcPts val="500"/>
              </a:spcBef>
              <a:buClr>
                <a:srgbClr val="E25303"/>
              </a:buClr>
              <a:buSzPct val="75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ct val="0"/>
              </a:spcAft>
              <a:buClr>
                <a:srgbClr val="E25303"/>
              </a:buClr>
              <a:buSzTx/>
              <a:buFont typeface="Arial" panose="020B0604020202020204" pitchFamily="34" charset="0"/>
              <a:buNone/>
              <a:defRPr/>
            </a:pPr>
            <a:r>
              <a:rPr kumimoji="0" lang="en-US" sz="1200" b="1"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Figure 9 | </a:t>
            </a:r>
          </a:p>
        </p:txBody>
      </p:sp>
      <p:sp>
        <p:nvSpPr>
          <p:cNvPr id="9" name="Rounded Rectangle 15">
            <a:extLst>
              <a:ext uri="{FF2B5EF4-FFF2-40B4-BE49-F238E27FC236}">
                <a16:creationId xmlns:a16="http://schemas.microsoft.com/office/drawing/2014/main" id="{469327F5-B4F3-2FDA-17BE-079E9B406D45}"/>
              </a:ext>
            </a:extLst>
          </p:cNvPr>
          <p:cNvSpPr/>
          <p:nvPr>
            <p:custDataLst>
              <p:tags r:id="rId6"/>
            </p:custDataLst>
          </p:nvPr>
        </p:nvSpPr>
        <p:spPr>
          <a:xfrm>
            <a:off x="7137319" y="1763535"/>
            <a:ext cx="570016" cy="3479638"/>
          </a:xfrm>
          <a:prstGeom prst="roundRect">
            <a:avLst/>
          </a:prstGeom>
          <a:noFill/>
          <a:ln>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12" name="Content Placeholder 12">
            <a:extLst>
              <a:ext uri="{FF2B5EF4-FFF2-40B4-BE49-F238E27FC236}">
                <a16:creationId xmlns:a16="http://schemas.microsoft.com/office/drawing/2014/main" id="{C2A6FC25-7D39-DDF0-A415-7A642735D1C7}"/>
              </a:ext>
            </a:extLst>
          </p:cNvPr>
          <p:cNvGraphicFramePr/>
          <p:nvPr>
            <p:custDataLst>
              <p:tags r:id="rId7"/>
            </p:custDataLst>
            <p:extLst>
              <p:ext uri="{D42A27DB-BD31-4B8C-83A1-F6EECF244321}">
                <p14:modId xmlns:p14="http://schemas.microsoft.com/office/powerpoint/2010/main" val="2137284029"/>
              </p:ext>
            </p:extLst>
          </p:nvPr>
        </p:nvGraphicFramePr>
        <p:xfrm>
          <a:off x="724394" y="1567543"/>
          <a:ext cx="7084539" cy="422761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080328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A43F79-3AE6-3600-406A-BCFEFE0040F9}"/>
              </a:ext>
            </a:extLst>
          </p:cNvPr>
          <p:cNvPicPr>
            <a:picLocks noChangeAspect="1"/>
          </p:cNvPicPr>
          <p:nvPr>
            <p:custDataLst>
              <p:tags r:id="rId1"/>
            </p:custDataLst>
          </p:nvPr>
        </p:nvPicPr>
        <p:blipFill>
          <a:blip r:embed="rId13">
            <a:extLst>
              <a:ext uri="{28A0092B-C50C-407E-A947-70E740481C1C}">
                <a14:useLocalDpi xmlns:a14="http://schemas.microsoft.com/office/drawing/2010/main"/>
              </a:ext>
            </a:extLst>
          </a:blip>
          <a:srcRect l="5" r="5"/>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F891FB9F-0EFC-40E9-8DA9-AF524B58BB20}"/>
              </a:ext>
            </a:extLst>
          </p:cNvPr>
          <p:cNvSpPr/>
          <p:nvPr>
            <p:custDataLst>
              <p:tags r:id="rId2"/>
            </p:custDataLst>
          </p:nvPr>
        </p:nvSpPr>
        <p:spPr>
          <a:xfrm>
            <a:off x="0" y="0"/>
            <a:ext cx="12192000" cy="6858000"/>
          </a:xfrm>
          <a:prstGeom prst="rect">
            <a:avLst/>
          </a:prstGeom>
          <a:solidFill>
            <a:srgbClr val="2A2D8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9" name="Straight Connector 18">
            <a:extLst>
              <a:ext uri="{FF2B5EF4-FFF2-40B4-BE49-F238E27FC236}">
                <a16:creationId xmlns:a16="http://schemas.microsoft.com/office/drawing/2014/main" id="{18E27767-36F8-4643-9633-76F89F9B224D}"/>
              </a:ext>
            </a:extLst>
          </p:cNvPr>
          <p:cNvCxnSpPr/>
          <p:nvPr>
            <p:custDataLst>
              <p:tags r:id="rId3"/>
            </p:custDataLst>
          </p:nvPr>
        </p:nvCxnSpPr>
        <p:spPr>
          <a:xfrm flipH="1">
            <a:off x="1671637" y="177584"/>
            <a:ext cx="0" cy="408589"/>
          </a:xfrm>
          <a:prstGeom prst="line">
            <a:avLst/>
          </a:prstGeom>
          <a:ln w="12700">
            <a:solidFill>
              <a:srgbClr val="E25303"/>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285ED61-7775-447D-8076-35E81E4FAA4D}"/>
              </a:ext>
            </a:extLst>
          </p:cNvPr>
          <p:cNvSpPr/>
          <p:nvPr>
            <p:custDataLst>
              <p:tags r:id="rId4"/>
            </p:custDataLst>
          </p:nvPr>
        </p:nvSpPr>
        <p:spPr>
          <a:xfrm>
            <a:off x="7358009" y="4153020"/>
            <a:ext cx="4205184" cy="2087443"/>
          </a:xfrm>
          <a:prstGeom prst="rect">
            <a:avLst/>
          </a:prstGeom>
          <a:solidFill>
            <a:srgbClr val="2A2D8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7626C020-36E0-42A9-A997-BE9ECE5D29CE}"/>
              </a:ext>
            </a:extLst>
          </p:cNvPr>
          <p:cNvSpPr/>
          <p:nvPr>
            <p:custDataLst>
              <p:tags r:id="rId5"/>
            </p:custDataLst>
          </p:nvPr>
        </p:nvSpPr>
        <p:spPr>
          <a:xfrm>
            <a:off x="7358009" y="4153019"/>
            <a:ext cx="4205184" cy="2087443"/>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6E0D2D1B-3BBA-4CA2-84A1-7792DB73CC1B}"/>
              </a:ext>
            </a:extLst>
          </p:cNvPr>
          <p:cNvSpPr/>
          <p:nvPr>
            <p:custDataLst>
              <p:tags r:id="rId6"/>
            </p:custDataLst>
          </p:nvPr>
        </p:nvSpPr>
        <p:spPr>
          <a:xfrm>
            <a:off x="7358009" y="4153020"/>
            <a:ext cx="4205184" cy="2087443"/>
          </a:xfrm>
          <a:prstGeom prst="rect">
            <a:avLst/>
          </a:prstGeom>
          <a:noFill/>
          <a:ln>
            <a:solidFill>
              <a:srgbClr val="E25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Text Placeholder 20">
            <a:extLst>
              <a:ext uri="{FF2B5EF4-FFF2-40B4-BE49-F238E27FC236}">
                <a16:creationId xmlns:a16="http://schemas.microsoft.com/office/drawing/2014/main" id="{388D4C30-88B0-4E97-9B02-470DF8D16DDA}"/>
              </a:ext>
            </a:extLst>
          </p:cNvPr>
          <p:cNvSpPr txBox="1"/>
          <p:nvPr>
            <p:custDataLst>
              <p:tags r:id="rId7"/>
            </p:custDataLst>
          </p:nvPr>
        </p:nvSpPr>
        <p:spPr>
          <a:xfrm>
            <a:off x="7560905" y="4275162"/>
            <a:ext cx="4002288" cy="1843159"/>
          </a:xfrm>
          <a:prstGeom prst="rect">
            <a:avLst/>
          </a:prstGeom>
        </p:spPr>
        <p:txBody>
          <a:bodyPr anchor="ctr"/>
          <a:lstStyle>
            <a:lvl1pPr marL="0" indent="0" algn="l" defTabSz="914400" rtl="0" eaLnBrk="1" latinLnBrk="0" hangingPunct="1">
              <a:lnSpc>
                <a:spcPts val="4000"/>
              </a:lnSpc>
              <a:spcBef>
                <a:spcPct val="0"/>
              </a:spcBef>
              <a:buFont typeface="Arial" panose="020B0604020202020204" pitchFamily="34" charset="0"/>
              <a:buNone/>
              <a:defRPr sz="4000" b="1" kern="1200" baseline="0">
                <a:solidFill>
                  <a:schemeClr val="bg1"/>
                </a:solidFill>
                <a:latin typeface="Proxima Nova Rg" panose="02000506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4000"/>
              </a:lnSpc>
              <a:spcBef>
                <a:spcPct val="0"/>
              </a:spcBef>
              <a:spcAft>
                <a:spcPct val="0"/>
              </a:spcAft>
              <a:buClrTx/>
              <a:buSzTx/>
              <a:buFont typeface="Arial" panose="020B0604020202020204" pitchFamily="34" charset="0"/>
              <a:buNone/>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What’s Shaping the Category?</a:t>
            </a:r>
            <a:endParaRPr kumimoji="0" lang="nl-NL"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BFEE8B18-885F-4ED3-83FD-33632C0C0B4F}"/>
              </a:ext>
            </a:extLst>
          </p:cNvPr>
          <p:cNvPicPr>
            <a:picLocks noChangeAspect="1"/>
          </p:cNvPicPr>
          <p:nvPr>
            <p:custDataLst>
              <p:tags r:id="rId8"/>
            </p:custDataLst>
          </p:nvPr>
        </p:nvPicPr>
        <p:blipFill>
          <a:blip r:embed="rId14">
            <a:extLst>
              <a:ext uri="{28A0092B-C50C-407E-A947-70E740481C1C}">
                <a14:useLocalDpi xmlns:a14="http://schemas.microsoft.com/office/drawing/2010/main"/>
              </a:ext>
            </a:extLst>
          </a:blip>
          <a:stretch>
            <a:fillRect/>
          </a:stretch>
        </p:blipFill>
        <p:spPr>
          <a:xfrm>
            <a:off x="264568" y="149409"/>
            <a:ext cx="1211803" cy="525683"/>
          </a:xfrm>
          <a:prstGeom prst="rect">
            <a:avLst/>
          </a:prstGeom>
        </p:spPr>
      </p:pic>
      <p:sp>
        <p:nvSpPr>
          <p:cNvPr id="2" name="Text Placeholder 5">
            <a:extLst>
              <a:ext uri="{FF2B5EF4-FFF2-40B4-BE49-F238E27FC236}">
                <a16:creationId xmlns:a16="http://schemas.microsoft.com/office/drawing/2014/main" id="{39914A24-12D8-70FE-C79F-B8B4EB085E14}"/>
              </a:ext>
            </a:extLst>
          </p:cNvPr>
          <p:cNvSpPr txBox="1"/>
          <p:nvPr>
            <p:custDataLst>
              <p:tags r:id="rId9"/>
            </p:custDataLst>
          </p:nvPr>
        </p:nvSpPr>
        <p:spPr>
          <a:xfrm>
            <a:off x="1730887" y="278992"/>
            <a:ext cx="5627041" cy="43885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300" b="1" kern="1200">
                <a:solidFill>
                  <a:schemeClr val="bg1"/>
                </a:solidFill>
                <a:latin typeface="Proxima Nova Rg" panose="02000506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300" b="1" kern="1200">
                <a:solidFill>
                  <a:schemeClr val="bg1"/>
                </a:solidFill>
                <a:latin typeface="Proxima Nova Rg" panose="0200050603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300" b="1" kern="1200">
                <a:solidFill>
                  <a:schemeClr val="bg1"/>
                </a:solidFill>
                <a:latin typeface="Proxima Nova Rg" panose="02000506030000020004"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300" b="1" kern="1200">
                <a:solidFill>
                  <a:schemeClr val="bg1"/>
                </a:solidFill>
                <a:latin typeface="Proxima Nova Rg" panose="02000506030000020004"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300" b="1" kern="1200">
                <a:solidFill>
                  <a:schemeClr val="bg1"/>
                </a:solidFill>
                <a:latin typeface="Proxima Nova Rg"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a:pPr>
            <a:r>
              <a:rPr lang="en-US">
                <a:solidFill>
                  <a:prstClr val="white"/>
                </a:solidFill>
                <a:latin typeface="Calibri" panose="020F0502020204030204" pitchFamily="34" charset="0"/>
                <a:cs typeface="Calibri" panose="020F0502020204030204" pitchFamily="34" charset="0"/>
              </a:rPr>
              <a:t>c</a:t>
            </a:r>
            <a:r>
              <a:rPr kumimoji="0" lang="en-US" sz="2300" b="1" i="0" u="none" strike="noStrike" kern="1200" cap="none" spc="0" normalizeH="0" baseline="0" noProof="0" err="1">
                <a:ln>
                  <a:noFill/>
                </a:ln>
                <a:solidFill>
                  <a:prstClr val="white"/>
                </a:solidFill>
                <a:effectLst/>
                <a:uLnTx/>
                <a:uFillTx/>
                <a:latin typeface="Calibri" panose="020F0502020204030204" pitchFamily="34" charset="0"/>
                <a:ea typeface="+mn-ea"/>
                <a:cs typeface="Calibri" panose="020F0502020204030204" pitchFamily="34" charset="0"/>
              </a:rPr>
              <a:t>ategory </a:t>
            </a:r>
            <a:r>
              <a:rPr lang="en-US">
                <a:solidFill>
                  <a:prstClr val="white"/>
                </a:solidFill>
                <a:latin typeface="Calibri" panose="020F0502020204030204" pitchFamily="34" charset="0"/>
                <a:cs typeface="Calibri" panose="020F0502020204030204" pitchFamily="34" charset="0"/>
              </a:rPr>
              <a:t>i</a:t>
            </a:r>
            <a:r>
              <a:rPr kumimoji="0" lang="en-US" sz="2300" b="1" i="0" u="none" strike="noStrike" kern="1200" cap="none" spc="0" normalizeH="0" baseline="0" noProof="0" err="1">
                <a:ln>
                  <a:noFill/>
                </a:ln>
                <a:solidFill>
                  <a:prstClr val="white"/>
                </a:solidFill>
                <a:effectLst/>
                <a:uLnTx/>
                <a:uFillTx/>
                <a:latin typeface="Calibri" panose="020F0502020204030204" pitchFamily="34" charset="0"/>
                <a:ea typeface="+mn-ea"/>
                <a:cs typeface="Calibri" panose="020F0502020204030204" pitchFamily="34" charset="0"/>
              </a:rPr>
              <a:t>nsider</a:t>
            </a:r>
            <a:endParaRPr kumimoji="0" lang="nl-NL" sz="23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Freeform 5">
            <a:extLst>
              <a:ext uri="{FF2B5EF4-FFF2-40B4-BE49-F238E27FC236}">
                <a16:creationId xmlns:a16="http://schemas.microsoft.com/office/drawing/2014/main" id="{3EBFB4CA-E863-3089-4D8D-EAA198ED17FF}"/>
              </a:ext>
            </a:extLst>
          </p:cNvPr>
          <p:cNvSpPr/>
          <p:nvPr>
            <p:custDataLst>
              <p:tags r:id="rId10"/>
            </p:custDataLst>
          </p:nvPr>
        </p:nvSpPr>
        <p:spPr>
          <a:xfrm>
            <a:off x="3739711" y="361279"/>
            <a:ext cx="81116" cy="81116"/>
          </a:xfrm>
          <a:custGeom>
            <a:avLst/>
            <a:gdLst>
              <a:gd name="connsiteX0" fmla="*/ 0 w 81116"/>
              <a:gd name="connsiteY0" fmla="*/ 0 h 81116"/>
              <a:gd name="connsiteX1" fmla="*/ 81116 w 81116"/>
              <a:gd name="connsiteY1" fmla="*/ 81116 h 81116"/>
              <a:gd name="connsiteX2" fmla="*/ 81116 w 81116"/>
              <a:gd name="connsiteY2" fmla="*/ 2458 h 81116"/>
              <a:gd name="connsiteX3" fmla="*/ 0 w 81116"/>
              <a:gd name="connsiteY3" fmla="*/ 0 h 81116"/>
            </a:gdLst>
            <a:ahLst/>
            <a:cxnLst>
              <a:cxn ang="0">
                <a:pos x="connsiteX0" y="connsiteY0"/>
              </a:cxn>
              <a:cxn ang="0">
                <a:pos x="connsiteX1" y="connsiteY1"/>
              </a:cxn>
              <a:cxn ang="0">
                <a:pos x="connsiteX2" y="connsiteY2"/>
              </a:cxn>
              <a:cxn ang="0">
                <a:pos x="connsiteX3" y="connsiteY3"/>
              </a:cxn>
            </a:cxnLst>
            <a:rect l="l" t="t" r="r" b="b"/>
            <a:pathLst>
              <a:path w="81116" h="81116">
                <a:moveTo>
                  <a:pt x="0" y="0"/>
                </a:moveTo>
                <a:lnTo>
                  <a:pt x="81116" y="81116"/>
                </a:lnTo>
                <a:lnTo>
                  <a:pt x="81116" y="2458"/>
                </a:lnTo>
                <a:lnTo>
                  <a:pt x="0" y="0"/>
                </a:lnTo>
                <a:close/>
              </a:path>
            </a:pathLst>
          </a:custGeom>
          <a:solidFill>
            <a:srgbClr val="E25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67769635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20000" y="0"/>
            <a:ext cx="10746000" cy="892800"/>
          </a:xfrm>
        </p:spPr>
        <p:txBody>
          <a:bodyPr/>
          <a:lstStyle/>
          <a:p>
            <a:pPr>
              <a:lnSpc>
                <a:spcPts val="2800"/>
              </a:lnSpc>
            </a:pPr>
            <a:r>
              <a:rPr lang="en-US" dirty="0"/>
              <a:t>Dairy yogurt still dominates NPD, but non-dairy is taking significant share</a:t>
            </a:r>
          </a:p>
        </p:txBody>
      </p:sp>
      <p:sp>
        <p:nvSpPr>
          <p:cNvPr id="10" name="Footer Placeholder 70">
            <a:extLst>
              <a:ext uri="{FF2B5EF4-FFF2-40B4-BE49-F238E27FC236}">
                <a16:creationId xmlns:a16="http://schemas.microsoft.com/office/drawing/2014/main" id="{D374BE22-115E-6CD1-7F2D-9C303014A029}"/>
              </a:ext>
            </a:extLst>
          </p:cNvPr>
          <p:cNvSpPr txBox="1"/>
          <p:nvPr>
            <p:custDataLst>
              <p:tags r:id="rId2"/>
            </p:custDataLst>
          </p:nvPr>
        </p:nvSpPr>
        <p:spPr>
          <a:xfrm>
            <a:off x="758017" y="6133172"/>
            <a:ext cx="8600297" cy="468595"/>
          </a:xfrm>
          <a:prstGeom prst="rect">
            <a:avLst/>
          </a:prstGeom>
        </p:spPr>
        <p:txBody>
          <a:bodyPr vert="horz" lIns="0" tIns="0" rIns="0" bIns="0" rtlCol="0" anchor="t" anchorCtr="0">
            <a:noAutofit/>
          </a:bodyPr>
          <a:lstStyle>
            <a:defPPr>
              <a:defRPr lang="en-US"/>
            </a:defPPr>
            <a:lvl1pPr marL="0" algn="l" defTabSz="914400" rtl="0" eaLnBrk="1" latinLnBrk="0" hangingPunct="1">
              <a:defRPr sz="1200" b="1" kern="1200">
                <a:solidFill>
                  <a:srgbClr val="E2530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E25303"/>
                </a:solidFill>
                <a:effectLst/>
                <a:uLnTx/>
                <a:uFillTx/>
                <a:latin typeface="Arial" panose="020B0604020202020204" pitchFamily="34" charset="0"/>
                <a:ea typeface="+mn-ea"/>
                <a:cs typeface="Arial" panose="020B0604020202020204" pitchFamily="34" charset="0"/>
              </a:rPr>
              <a:t>Source: </a:t>
            </a:r>
            <a:r>
              <a:rPr kumimoji="0" lang="en-US" sz="1200" b="0" i="0" u="none" strike="noStrike" kern="1200" cap="none" spc="0" normalizeH="0" baseline="0" noProof="0">
                <a:ln>
                  <a:noFill/>
                </a:ln>
                <a:solidFill>
                  <a:srgbClr val="555555"/>
                </a:solidFill>
                <a:effectLst/>
                <a:uLnTx/>
                <a:uFillTx/>
                <a:latin typeface="Arial" panose="020B0604020202020204" pitchFamily="34" charset="0"/>
                <a:ea typeface="+mn-ea"/>
                <a:cs typeface="Arial" panose="020B0604020202020204" pitchFamily="34" charset="0"/>
              </a:rPr>
              <a:t>Innova Market Insights</a:t>
            </a:r>
          </a:p>
        </p:txBody>
      </p:sp>
      <p:sp>
        <p:nvSpPr>
          <p:cNvPr id="7" name="Text Placeholder 2">
            <a:extLst>
              <a:ext uri="{FF2B5EF4-FFF2-40B4-BE49-F238E27FC236}">
                <a16:creationId xmlns:a16="http://schemas.microsoft.com/office/drawing/2014/main" id="{0F3E208C-B833-A0B4-9007-9271D8511CAF}"/>
              </a:ext>
            </a:extLst>
          </p:cNvPr>
          <p:cNvSpPr txBox="1"/>
          <p:nvPr>
            <p:custDataLst>
              <p:tags r:id="rId3"/>
            </p:custDataLst>
          </p:nvPr>
        </p:nvSpPr>
        <p:spPr>
          <a:xfrm>
            <a:off x="723000" y="1132626"/>
            <a:ext cx="10746000" cy="504000"/>
          </a:xfrm>
          <a:prstGeom prst="roundRect">
            <a:avLst/>
          </a:prstGeom>
          <a:solidFill>
            <a:srgbClr val="2A2D88"/>
          </a:solidFill>
        </p:spPr>
        <p:txBody>
          <a:bodyPr lIns="0" tIns="0" rIns="0" bIns="0" anchor="ctr"/>
          <a:lstStyle>
            <a:lvl1pPr marL="0" indent="0" algn="ctr" defTabSz="914400" rtl="0" eaLnBrk="1" latinLnBrk="0" hangingPunct="1">
              <a:lnSpc>
                <a:spcPct val="100000"/>
              </a:lnSpc>
              <a:spcBef>
                <a:spcPct val="0"/>
              </a:spcBef>
              <a:buFont typeface="Arial" panose="020B0604020202020204" pitchFamily="34" charset="0"/>
              <a:buNone/>
              <a:defRPr sz="1600" kern="1200" baseline="0">
                <a:solidFill>
                  <a:schemeClr val="bg1"/>
                </a:solidFill>
                <a:latin typeface="Proxima Nova Rg" panose="02000506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en-US"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Dairy yogurt still accounts for the majority of NPD in the US, but product launch activity has declined significantly </a:t>
            </a:r>
            <a:br>
              <a:rPr kumimoji="0" lang="en-US"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over the past five years. Non-dairy is now mainstream and accounts for 1 in 4 product launches</a:t>
            </a:r>
          </a:p>
        </p:txBody>
      </p:sp>
      <p:sp>
        <p:nvSpPr>
          <p:cNvPr id="8" name="Content Placeholder 4">
            <a:extLst>
              <a:ext uri="{FF2B5EF4-FFF2-40B4-BE49-F238E27FC236}">
                <a16:creationId xmlns:a16="http://schemas.microsoft.com/office/drawing/2014/main" id="{C6EAF9CC-40FC-0265-300D-CD44260850AC}"/>
              </a:ext>
            </a:extLst>
          </p:cNvPr>
          <p:cNvSpPr txBox="1"/>
          <p:nvPr>
            <p:custDataLst>
              <p:tags r:id="rId4"/>
            </p:custDataLst>
          </p:nvPr>
        </p:nvSpPr>
        <p:spPr>
          <a:xfrm>
            <a:off x="1611384" y="1743824"/>
            <a:ext cx="4484616" cy="396595"/>
          </a:xfrm>
          <a:prstGeom prst="rect">
            <a:avLst/>
          </a:prstGeom>
        </p:spPr>
        <p:txBody>
          <a:bodyPr vert="horz" lIns="0" tIns="45720" rIns="91440" bIns="45720" rtlCol="0">
            <a:noAutofit/>
          </a:bodyPr>
          <a:lstStyle>
            <a:lvl1pPr marL="0" indent="0" algn="l" defTabSz="914400" rtl="0" eaLnBrk="1" latinLnBrk="0" hangingPunct="1">
              <a:lnSpc>
                <a:spcPct val="100000"/>
              </a:lnSpc>
              <a:spcBef>
                <a:spcPts val="1000"/>
              </a:spcBef>
              <a:buClr>
                <a:srgbClr val="E25303"/>
              </a:buClr>
              <a:buFont typeface="Arial" panose="020B0604020202020204" pitchFamily="34" charset="0"/>
              <a:buNone/>
              <a:defRPr sz="1200" kern="1200">
                <a:solidFill>
                  <a:schemeClr val="tx1"/>
                </a:solidFill>
                <a:latin typeface="Calibri" panose="020F0502020204030204" pitchFamily="34" charset="0"/>
                <a:ea typeface="+mn-ea"/>
                <a:cs typeface="Calibri" panose="020F0502020204030204" pitchFamily="34" charset="0"/>
              </a:defRPr>
            </a:lvl1pPr>
            <a:lvl2pPr marL="428625" indent="-180975" algn="l" defTabSz="914400" rtl="0" eaLnBrk="1" latinLnBrk="0" hangingPunct="1">
              <a:lnSpc>
                <a:spcPct val="100000"/>
              </a:lnSpc>
              <a:spcBef>
                <a:spcPts val="500"/>
              </a:spcBef>
              <a:buClr>
                <a:srgbClr val="E25303"/>
              </a:buClr>
              <a:buFont typeface="Avenir Next L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685800" indent="-257175" algn="l" defTabSz="914400" rtl="0" eaLnBrk="1" latinLnBrk="0" hangingPunct="1">
              <a:lnSpc>
                <a:spcPct val="100000"/>
              </a:lnSpc>
              <a:spcBef>
                <a:spcPts val="500"/>
              </a:spcBef>
              <a:buClr>
                <a:srgbClr val="E25303"/>
              </a:buClr>
              <a:buSzPct val="75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ct val="0"/>
              </a:spcAft>
              <a:buClr>
                <a:srgbClr val="E25303"/>
              </a:buClr>
              <a:buSzTx/>
              <a:buFont typeface="Arial" panose="020B0604020202020204" pitchFamily="34" charset="0"/>
              <a:buNone/>
              <a:defRPr/>
            </a:pPr>
            <a:r>
              <a:rPr kumimoji="0" lang="en-US" sz="1200" b="0" i="0" u="none" strike="noStrike" kern="1200" cap="none" spc="0" normalizeH="0" baseline="0" noProof="0" dirty="0">
                <a:ln>
                  <a:noFill/>
                </a:ln>
                <a:solidFill>
                  <a:srgbClr val="555555"/>
                </a:solidFill>
                <a:effectLst/>
                <a:uLnTx/>
                <a:uFillTx/>
                <a:latin typeface="Calibri" panose="020F0502020204030204" pitchFamily="34" charset="0"/>
                <a:ea typeface="Lato" panose="020F0502020204030203" pitchFamily="34" charset="0"/>
                <a:cs typeface="Lato" panose="020F0502020204030203" pitchFamily="34" charset="0"/>
              </a:rPr>
              <a:t>US yogurt: Launches by subcategory </a:t>
            </a:r>
          </a:p>
          <a:p>
            <a:pPr marL="0" marR="0" lvl="0" indent="0" algn="l" defTabSz="914400" rtl="0" eaLnBrk="1" fontAlgn="auto" latinLnBrk="0" hangingPunct="1">
              <a:lnSpc>
                <a:spcPct val="100000"/>
              </a:lnSpc>
              <a:spcBef>
                <a:spcPts val="1000"/>
              </a:spcBef>
              <a:spcAft>
                <a:spcPct val="0"/>
              </a:spcAft>
              <a:buClr>
                <a:srgbClr val="E25303"/>
              </a:buClr>
              <a:buSzTx/>
              <a:buFont typeface="Arial" panose="020B0604020202020204" pitchFamily="34" charset="0"/>
              <a:buNone/>
              <a:defRPr/>
            </a:pPr>
            <a:r>
              <a:rPr kumimoji="0" lang="en-US" sz="1200" b="0" i="0" u="none" strike="noStrike" kern="1200" cap="none" spc="0" normalizeH="0" baseline="0" noProof="0" dirty="0">
                <a:ln>
                  <a:noFill/>
                </a:ln>
                <a:solidFill>
                  <a:srgbClr val="555555"/>
                </a:solidFill>
                <a:effectLst/>
                <a:uLnTx/>
                <a:uFillTx/>
                <a:latin typeface="Calibri" panose="020F0502020204030204" pitchFamily="34" charset="0"/>
                <a:ea typeface="Lato" panose="020F0502020204030203" pitchFamily="34" charset="0"/>
                <a:cs typeface="Lato" panose="020F0502020204030203" pitchFamily="34" charset="0"/>
              </a:rPr>
              <a:t>(12 months ending Q3 2022)</a:t>
            </a:r>
          </a:p>
        </p:txBody>
      </p:sp>
      <p:sp>
        <p:nvSpPr>
          <p:cNvPr id="9" name="Content Placeholder 5">
            <a:extLst>
              <a:ext uri="{FF2B5EF4-FFF2-40B4-BE49-F238E27FC236}">
                <a16:creationId xmlns:a16="http://schemas.microsoft.com/office/drawing/2014/main" id="{09BB4821-8588-710A-1843-DA5DAD6C33DB}"/>
              </a:ext>
            </a:extLst>
          </p:cNvPr>
          <p:cNvSpPr txBox="1"/>
          <p:nvPr>
            <p:custDataLst>
              <p:tags r:id="rId5"/>
            </p:custDataLst>
          </p:nvPr>
        </p:nvSpPr>
        <p:spPr>
          <a:xfrm>
            <a:off x="765854" y="1743824"/>
            <a:ext cx="839787" cy="396595"/>
          </a:xfrm>
          <a:prstGeom prst="rect">
            <a:avLst/>
          </a:prstGeom>
        </p:spPr>
        <p:txBody>
          <a:bodyPr vert="horz" lIns="0" tIns="45720" rIns="91440" bIns="45720" rtlCol="0">
            <a:noAutofit/>
          </a:bodyPr>
          <a:lstStyle>
            <a:lvl1pPr marL="0" indent="0" algn="l" defTabSz="914400" rtl="0" eaLnBrk="1" latinLnBrk="0" hangingPunct="1">
              <a:lnSpc>
                <a:spcPct val="100000"/>
              </a:lnSpc>
              <a:spcBef>
                <a:spcPts val="1000"/>
              </a:spcBef>
              <a:buClr>
                <a:srgbClr val="E25303"/>
              </a:buClr>
              <a:buFont typeface="Arial" panose="020B0604020202020204" pitchFamily="34" charset="0"/>
              <a:buNone/>
              <a:defRPr sz="1200" b="1" kern="1200">
                <a:solidFill>
                  <a:schemeClr val="tx1"/>
                </a:solidFill>
                <a:latin typeface="Calibri" panose="020F0502020204030204" pitchFamily="34" charset="0"/>
                <a:ea typeface="+mn-ea"/>
                <a:cs typeface="Calibri" panose="020F0502020204030204" pitchFamily="34" charset="0"/>
              </a:defRPr>
            </a:lvl1pPr>
            <a:lvl2pPr marL="428625" indent="-180975" algn="l" defTabSz="914400" rtl="0" eaLnBrk="1" latinLnBrk="0" hangingPunct="1">
              <a:lnSpc>
                <a:spcPct val="100000"/>
              </a:lnSpc>
              <a:spcBef>
                <a:spcPts val="500"/>
              </a:spcBef>
              <a:buClr>
                <a:srgbClr val="E25303"/>
              </a:buClr>
              <a:buFont typeface="Avenir Next L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685800" indent="-257175" algn="l" defTabSz="914400" rtl="0" eaLnBrk="1" latinLnBrk="0" hangingPunct="1">
              <a:lnSpc>
                <a:spcPct val="100000"/>
              </a:lnSpc>
              <a:spcBef>
                <a:spcPts val="500"/>
              </a:spcBef>
              <a:buClr>
                <a:srgbClr val="E25303"/>
              </a:buClr>
              <a:buSzPct val="75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ct val="0"/>
              </a:spcAft>
              <a:buClr>
                <a:srgbClr val="E25303"/>
              </a:buClr>
              <a:buSzTx/>
              <a:buFont typeface="Arial" panose="020B0604020202020204" pitchFamily="34" charset="0"/>
              <a:buNone/>
              <a:defRPr/>
            </a:pPr>
            <a:r>
              <a:rPr kumimoji="0" lang="en-US" sz="1200" b="1"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Figure 23 | </a:t>
            </a:r>
          </a:p>
        </p:txBody>
      </p:sp>
      <p:graphicFrame>
        <p:nvGraphicFramePr>
          <p:cNvPr id="17" name="Table 16">
            <a:extLst>
              <a:ext uri="{FF2B5EF4-FFF2-40B4-BE49-F238E27FC236}">
                <a16:creationId xmlns:a16="http://schemas.microsoft.com/office/drawing/2014/main" id="{FE392F94-3F9B-BFAB-520E-E26D2CC2D0CC}"/>
              </a:ext>
            </a:extLst>
          </p:cNvPr>
          <p:cNvGraphicFramePr>
            <a:graphicFrameLocks noGrp="1"/>
          </p:cNvGraphicFramePr>
          <p:nvPr>
            <p:extLst>
              <p:ext uri="{D42A27DB-BD31-4B8C-83A1-F6EECF244321}">
                <p14:modId xmlns:p14="http://schemas.microsoft.com/office/powerpoint/2010/main" val="957449882"/>
              </p:ext>
            </p:extLst>
          </p:nvPr>
        </p:nvGraphicFramePr>
        <p:xfrm>
          <a:off x="8506869" y="1914115"/>
          <a:ext cx="3038486" cy="4114800"/>
        </p:xfrm>
        <a:graphic>
          <a:graphicData uri="http://schemas.openxmlformats.org/drawingml/2006/table">
            <a:tbl>
              <a:tblPr firstRow="1" bandRow="1">
                <a:tableStyleId>{2D5ABB26-0587-4C30-8999-92F81FD0307C}</a:tableStyleId>
              </a:tblPr>
              <a:tblGrid>
                <a:gridCol w="3038486">
                  <a:extLst>
                    <a:ext uri="{9D8B030D-6E8A-4147-A177-3AD203B41FA5}">
                      <a16:colId xmlns:a16="http://schemas.microsoft.com/office/drawing/2014/main" val="1522478579"/>
                    </a:ext>
                  </a:extLst>
                </a:gridCol>
              </a:tblGrid>
              <a:tr h="351220">
                <a:tc>
                  <a:txBody>
                    <a:bodyPr/>
                    <a:lstStyle/>
                    <a:p>
                      <a:r>
                        <a:rPr lang="en-US" sz="1200" b="1" dirty="0">
                          <a:solidFill>
                            <a:srgbClr val="555555"/>
                          </a:solidFill>
                          <a:latin typeface="Calibri" panose="020F0502020204030204" pitchFamily="34" charset="0"/>
                          <a:cs typeface="Calibri" panose="020F0502020204030204" pitchFamily="34" charset="0"/>
                        </a:rPr>
                        <a:t>Nancys </a:t>
                      </a:r>
                      <a:r>
                        <a:rPr lang="en-US" sz="1200" b="1" dirty="0" err="1">
                          <a:solidFill>
                            <a:srgbClr val="555555"/>
                          </a:solidFill>
                          <a:latin typeface="Calibri" panose="020F0502020204030204" pitchFamily="34" charset="0"/>
                          <a:cs typeface="Calibri" panose="020F0502020204030204" pitchFamily="34" charset="0"/>
                        </a:rPr>
                        <a:t>Protiobic</a:t>
                      </a:r>
                      <a:r>
                        <a:rPr lang="en-US" sz="1200" b="1" dirty="0">
                          <a:solidFill>
                            <a:srgbClr val="555555"/>
                          </a:solidFill>
                          <a:latin typeface="Calibri" panose="020F0502020204030204" pitchFamily="34" charset="0"/>
                          <a:cs typeface="Calibri" panose="020F0502020204030204" pitchFamily="34" charset="0"/>
                        </a:rPr>
                        <a:t> </a:t>
                      </a:r>
                      <a:r>
                        <a:rPr lang="en-US" sz="1200" b="1" dirty="0" err="1">
                          <a:solidFill>
                            <a:srgbClr val="555555"/>
                          </a:solidFill>
                          <a:latin typeface="Calibri" panose="020F0502020204030204" pitchFamily="34" charset="0"/>
                          <a:cs typeface="Calibri" panose="020F0502020204030204" pitchFamily="34" charset="0"/>
                        </a:rPr>
                        <a:t>Oatmilk</a:t>
                      </a:r>
                      <a:r>
                        <a:rPr lang="en-US" sz="1200" b="1" dirty="0">
                          <a:solidFill>
                            <a:srgbClr val="555555"/>
                          </a:solidFill>
                          <a:latin typeface="Calibri" panose="020F0502020204030204" pitchFamily="34" charset="0"/>
                          <a:cs typeface="Calibri" panose="020F0502020204030204" pitchFamily="34" charset="0"/>
                        </a:rPr>
                        <a:t> Non-Dairy Yogurt: Strawberry Hibiscus</a:t>
                      </a:r>
                    </a:p>
                  </a:txBody>
                  <a:tcPr>
                    <a:lnL>
                      <a:noFill/>
                    </a:lnL>
                  </a:tcPr>
                </a:tc>
                <a:extLst>
                  <a:ext uri="{0D108BD9-81ED-4DB2-BD59-A6C34878D82A}">
                    <a16:rowId xmlns:a16="http://schemas.microsoft.com/office/drawing/2014/main" val="2106840414"/>
                  </a:ext>
                </a:extLst>
              </a:tr>
              <a:tr h="351220">
                <a:tc>
                  <a:txBody>
                    <a:bodyPr/>
                    <a:lstStyle/>
                    <a:p>
                      <a:r>
                        <a:rPr lang="en-US" sz="1200" b="1" dirty="0">
                          <a:solidFill>
                            <a:srgbClr val="E25303"/>
                          </a:solidFill>
                          <a:latin typeface="Calibri" panose="020F0502020204030204" pitchFamily="34" charset="0"/>
                          <a:cs typeface="Calibri" panose="020F0502020204030204" pitchFamily="34" charset="0"/>
                        </a:rPr>
                        <a:t>Probiotic</a:t>
                      </a:r>
                      <a:r>
                        <a:rPr lang="en-US" sz="1200" b="0" dirty="0">
                          <a:solidFill>
                            <a:srgbClr val="555555"/>
                          </a:solidFill>
                          <a:latin typeface="Calibri" panose="020F0502020204030204" pitchFamily="34" charset="0"/>
                          <a:cs typeface="Calibri" panose="020F0502020204030204" pitchFamily="34" charset="0"/>
                        </a:rPr>
                        <a:t>. Non-dairy. New creamy recipe. Contains </a:t>
                      </a:r>
                      <a:r>
                        <a:rPr lang="en-US" sz="1200" b="1" dirty="0">
                          <a:solidFill>
                            <a:srgbClr val="E25303"/>
                          </a:solidFill>
                          <a:latin typeface="Calibri" panose="020F0502020204030204" pitchFamily="34" charset="0"/>
                          <a:cs typeface="Calibri" panose="020F0502020204030204" pitchFamily="34" charset="0"/>
                        </a:rPr>
                        <a:t>5g plant protein</a:t>
                      </a:r>
                      <a:r>
                        <a:rPr lang="en-US" sz="1200" b="0" dirty="0">
                          <a:solidFill>
                            <a:srgbClr val="555555"/>
                          </a:solidFill>
                          <a:latin typeface="Calibri" panose="020F0502020204030204" pitchFamily="34" charset="0"/>
                          <a:cs typeface="Calibri" panose="020F0502020204030204" pitchFamily="34" charset="0"/>
                        </a:rPr>
                        <a:t>. Non-GMO Project verified. Certified kosher dairy. Separate paper to recycle. Cultured and creamy. With </a:t>
                      </a:r>
                      <a:r>
                        <a:rPr lang="en-US" sz="1200" b="1" dirty="0">
                          <a:solidFill>
                            <a:srgbClr val="E25303"/>
                          </a:solidFill>
                          <a:latin typeface="Calibri" panose="020F0502020204030204" pitchFamily="34" charset="0"/>
                          <a:cs typeface="Calibri" panose="020F0502020204030204" pitchFamily="34" charset="0"/>
                        </a:rPr>
                        <a:t>billions of live probiotics</a:t>
                      </a:r>
                      <a:r>
                        <a:rPr lang="en-US" sz="1200" b="0" dirty="0">
                          <a:solidFill>
                            <a:srgbClr val="555555"/>
                          </a:solidFill>
                          <a:latin typeface="Calibri" panose="020F0502020204030204" pitchFamily="34" charset="0"/>
                          <a:cs typeface="Calibri" panose="020F0502020204030204" pitchFamily="34" charset="0"/>
                        </a:rPr>
                        <a:t>. Free of gluten, soy, nuts and dairy. </a:t>
                      </a:r>
                      <a:r>
                        <a:rPr lang="en-US" sz="1200" b="1" dirty="0">
                          <a:solidFill>
                            <a:srgbClr val="E25303"/>
                          </a:solidFill>
                          <a:latin typeface="Calibri" panose="020F0502020204030204" pitchFamily="34" charset="0"/>
                          <a:cs typeface="Calibri" panose="020F0502020204030204" pitchFamily="34" charset="0"/>
                        </a:rPr>
                        <a:t>Plant-based</a:t>
                      </a:r>
                      <a:r>
                        <a:rPr lang="en-US" sz="1200" b="0" dirty="0">
                          <a:solidFill>
                            <a:srgbClr val="555555"/>
                          </a:solidFill>
                          <a:latin typeface="Calibri" panose="020F0502020204030204" pitchFamily="34" charset="0"/>
                          <a:cs typeface="Calibri" panose="020F0502020204030204" pitchFamily="34" charset="0"/>
                        </a:rPr>
                        <a:t>.</a:t>
                      </a:r>
                    </a:p>
                  </a:txBody>
                  <a:tcPr/>
                </a:tc>
                <a:extLst>
                  <a:ext uri="{0D108BD9-81ED-4DB2-BD59-A6C34878D82A}">
                    <a16:rowId xmlns:a16="http://schemas.microsoft.com/office/drawing/2014/main" val="480298114"/>
                  </a:ext>
                </a:extLst>
              </a:tr>
              <a:tr h="351220">
                <a:tc>
                  <a:txBody>
                    <a:bodyPr/>
                    <a:lstStyle/>
                    <a:p>
                      <a:r>
                        <a:rPr lang="en-US" sz="1200" b="0" dirty="0" err="1">
                          <a:solidFill>
                            <a:srgbClr val="555555"/>
                          </a:solidFill>
                          <a:latin typeface="Calibri" panose="020F0502020204030204" pitchFamily="34" charset="0"/>
                          <a:cs typeface="Calibri" panose="020F0502020204030204" pitchFamily="34" charset="0"/>
                        </a:rPr>
                        <a:t>Oatmilk</a:t>
                      </a:r>
                      <a:r>
                        <a:rPr lang="en-US" sz="1200" b="0" dirty="0">
                          <a:solidFill>
                            <a:srgbClr val="555555"/>
                          </a:solidFill>
                          <a:latin typeface="Calibri" panose="020F0502020204030204" pitchFamily="34" charset="0"/>
                          <a:cs typeface="Calibri" panose="020F0502020204030204" pitchFamily="34" charset="0"/>
                        </a:rPr>
                        <a:t> (water, whole oat flour), organic cane sugar, coconut oil, chickpea protein, strawberry puree concentrate, tapioca flour, organic inulin, organic strawberry natural flavor, natural flavor, </a:t>
                      </a:r>
                      <a:r>
                        <a:rPr lang="en-US" sz="1200" b="0" dirty="0" err="1">
                          <a:solidFill>
                            <a:srgbClr val="555555"/>
                          </a:solidFill>
                          <a:latin typeface="Calibri" panose="020F0502020204030204" pitchFamily="34" charset="0"/>
                          <a:cs typeface="Calibri" panose="020F0502020204030204" pitchFamily="34" charset="0"/>
                        </a:rPr>
                        <a:t>gellan</a:t>
                      </a:r>
                      <a:r>
                        <a:rPr lang="en-US" sz="1200" b="0" dirty="0">
                          <a:solidFill>
                            <a:srgbClr val="555555"/>
                          </a:solidFill>
                          <a:latin typeface="Calibri" panose="020F0502020204030204" pitchFamily="34" charset="0"/>
                          <a:cs typeface="Calibri" panose="020F0502020204030204" pitchFamily="34" charset="0"/>
                        </a:rPr>
                        <a:t> gum, fruit and vegetable juice (color), hibiscus natural flavor, concentrate (hibiscus and apple), citric acid, live non-dairy yogurt cultures: s. thermophilus, l. bulgaricus, live non-dairy probiotic cultures: </a:t>
                      </a:r>
                      <a:r>
                        <a:rPr lang="en-US" sz="1200" b="0" dirty="0" err="1">
                          <a:solidFill>
                            <a:srgbClr val="555555"/>
                          </a:solidFill>
                          <a:latin typeface="Calibri" panose="020F0502020204030204" pitchFamily="34" charset="0"/>
                          <a:cs typeface="Calibri" panose="020F0502020204030204" pitchFamily="34" charset="0"/>
                        </a:rPr>
                        <a:t>bifidobacterium</a:t>
                      </a:r>
                      <a:r>
                        <a:rPr lang="en-US" sz="1200" b="0" dirty="0">
                          <a:solidFill>
                            <a:srgbClr val="555555"/>
                          </a:solidFill>
                          <a:latin typeface="Calibri" panose="020F0502020204030204" pitchFamily="34" charset="0"/>
                          <a:cs typeface="Calibri" panose="020F0502020204030204" pitchFamily="34" charset="0"/>
                        </a:rPr>
                        <a:t> lactis bb-12, l. acidophilus, l. </a:t>
                      </a:r>
                      <a:r>
                        <a:rPr lang="en-US" sz="1200" b="0" dirty="0" err="1">
                          <a:solidFill>
                            <a:srgbClr val="555555"/>
                          </a:solidFill>
                          <a:latin typeface="Calibri" panose="020F0502020204030204" pitchFamily="34" charset="0"/>
                          <a:cs typeface="Calibri" panose="020F0502020204030204" pitchFamily="34" charset="0"/>
                        </a:rPr>
                        <a:t>rhamnosus</a:t>
                      </a:r>
                      <a:r>
                        <a:rPr lang="en-US" sz="1200" b="0" dirty="0">
                          <a:solidFill>
                            <a:srgbClr val="555555"/>
                          </a:solidFill>
                          <a:latin typeface="Calibri" panose="020F0502020204030204" pitchFamily="34" charset="0"/>
                          <a:cs typeface="Calibri" panose="020F0502020204030204" pitchFamily="34" charset="0"/>
                        </a:rPr>
                        <a:t> </a:t>
                      </a:r>
                      <a:r>
                        <a:rPr lang="en-US" sz="1200" b="0" dirty="0" err="1">
                          <a:solidFill>
                            <a:srgbClr val="555555"/>
                          </a:solidFill>
                          <a:latin typeface="Calibri" panose="020F0502020204030204" pitchFamily="34" charset="0"/>
                          <a:cs typeface="Calibri" panose="020F0502020204030204" pitchFamily="34" charset="0"/>
                        </a:rPr>
                        <a:t>lgg</a:t>
                      </a:r>
                      <a:r>
                        <a:rPr lang="en-US" sz="1200" b="0" dirty="0">
                          <a:solidFill>
                            <a:srgbClr val="555555"/>
                          </a:solidFill>
                          <a:latin typeface="Calibri" panose="020F0502020204030204" pitchFamily="34" charset="0"/>
                          <a:cs typeface="Calibri" panose="020F0502020204030204" pitchFamily="34" charset="0"/>
                        </a:rPr>
                        <a:t>.</a:t>
                      </a:r>
                    </a:p>
                    <a:p>
                      <a:endParaRPr lang="en-US" sz="1200" b="0" dirty="0">
                        <a:solidFill>
                          <a:srgbClr val="555555"/>
                        </a:solidFill>
                        <a:latin typeface="Calibri" panose="020F0502020204030204" pitchFamily="34" charset="0"/>
                        <a:cs typeface="Calibri" panose="020F0502020204030204" pitchFamily="34" charset="0"/>
                      </a:endParaRPr>
                    </a:p>
                    <a:p>
                      <a:r>
                        <a:rPr lang="en-US" sz="1200" b="0" dirty="0">
                          <a:solidFill>
                            <a:srgbClr val="555555"/>
                          </a:solidFill>
                          <a:latin typeface="Calibri" panose="020F0502020204030204" pitchFamily="34" charset="0"/>
                          <a:cs typeface="Calibri" panose="020F0502020204030204" pitchFamily="34" charset="0"/>
                        </a:rPr>
                        <a:t>United States, Sept 2022</a:t>
                      </a:r>
                    </a:p>
                  </a:txBody>
                  <a:tcPr/>
                </a:tc>
                <a:extLst>
                  <a:ext uri="{0D108BD9-81ED-4DB2-BD59-A6C34878D82A}">
                    <a16:rowId xmlns:a16="http://schemas.microsoft.com/office/drawing/2014/main" val="3010162295"/>
                  </a:ext>
                </a:extLst>
              </a:tr>
            </a:tbl>
          </a:graphicData>
        </a:graphic>
      </p:graphicFrame>
      <p:pic>
        <p:nvPicPr>
          <p:cNvPr id="18" name="New picture">
            <a:extLst>
              <a:ext uri="{FF2B5EF4-FFF2-40B4-BE49-F238E27FC236}">
                <a16:creationId xmlns:a16="http://schemas.microsoft.com/office/drawing/2014/main" id="{6C6BAC8F-E26C-3E59-AC74-960F32C4A059}"/>
              </a:ext>
            </a:extLst>
          </p:cNvPr>
          <p:cNvPicPr>
            <a:picLocks noChangeAspect="1"/>
          </p:cNvPicPr>
          <p:nvPr/>
        </p:nvPicPr>
        <p:blipFill>
          <a:blip r:embed="rId8"/>
          <a:stretch>
            <a:fillRect/>
          </a:stretch>
        </p:blipFill>
        <p:spPr>
          <a:xfrm>
            <a:off x="4895468" y="2421754"/>
            <a:ext cx="3619268" cy="3235626"/>
          </a:xfrm>
          <a:prstGeom prst="rect">
            <a:avLst/>
          </a:prstGeom>
        </p:spPr>
      </p:pic>
      <p:graphicFrame>
        <p:nvGraphicFramePr>
          <p:cNvPr id="19" name="Chart 18">
            <a:extLst>
              <a:ext uri="{FF2B5EF4-FFF2-40B4-BE49-F238E27FC236}">
                <a16:creationId xmlns:a16="http://schemas.microsoft.com/office/drawing/2014/main" id="{118B47DF-AC7E-84A8-6581-8CC1A7DE2F34}"/>
              </a:ext>
            </a:extLst>
          </p:cNvPr>
          <p:cNvGraphicFramePr>
            <a:graphicFrameLocks/>
          </p:cNvGraphicFramePr>
          <p:nvPr>
            <p:extLst>
              <p:ext uri="{D42A27DB-BD31-4B8C-83A1-F6EECF244321}">
                <p14:modId xmlns:p14="http://schemas.microsoft.com/office/powerpoint/2010/main" val="352764900"/>
              </p:ext>
            </p:extLst>
          </p:nvPr>
        </p:nvGraphicFramePr>
        <p:xfrm>
          <a:off x="191728" y="2313038"/>
          <a:ext cx="5030511" cy="3305441"/>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4018417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4AC3D2-68BE-651E-8656-3F8093CF6EE0}"/>
              </a:ext>
            </a:extLst>
          </p:cNvPr>
          <p:cNvSpPr>
            <a:spLocks noGrp="1"/>
          </p:cNvSpPr>
          <p:nvPr>
            <p:ph type="title"/>
          </p:nvPr>
        </p:nvSpPr>
        <p:spPr>
          <a:xfrm>
            <a:off x="828366" y="158648"/>
            <a:ext cx="10921181" cy="1325563"/>
          </a:xfrm>
        </p:spPr>
        <p:txBody>
          <a:bodyPr>
            <a:normAutofit/>
          </a:bodyPr>
          <a:lstStyle/>
          <a:p>
            <a:r>
              <a:rPr kumimoji="0" lang="en-US" sz="2600" b="1" i="0" u="none" strike="noStrike" kern="1200" cap="none" spc="0" normalizeH="0" baseline="0" noProof="0" dirty="0">
                <a:ln>
                  <a:noFill/>
                </a:ln>
                <a:solidFill>
                  <a:srgbClr val="2A2D88"/>
                </a:solidFill>
                <a:effectLst/>
                <a:uLnTx/>
                <a:uFillTx/>
                <a:latin typeface="Calibri" panose="020F0502020204030204" pitchFamily="34" charset="0"/>
                <a:ea typeface="Lato" panose="020F0502020204030203" pitchFamily="34" charset="0"/>
                <a:cs typeface="Lato" panose="020F0502020204030203" pitchFamily="34" charset="0"/>
              </a:rPr>
              <a:t>US DAIRY yogurt: top health claims vs. same claims NON-DAIRY yogurt: </a:t>
            </a:r>
            <a:br>
              <a:rPr kumimoji="0" lang="en-US" sz="2600" b="1" i="0" u="none" strike="noStrike" kern="1200" cap="none" spc="0" normalizeH="0" baseline="0" noProof="0" dirty="0">
                <a:ln>
                  <a:noFill/>
                </a:ln>
                <a:solidFill>
                  <a:srgbClr val="2A2D88"/>
                </a:solidFill>
                <a:effectLst/>
                <a:uLnTx/>
                <a:uFillTx/>
                <a:latin typeface="Calibri" panose="020F0502020204030204" pitchFamily="34" charset="0"/>
                <a:ea typeface="Lato" panose="020F0502020204030203" pitchFamily="34" charset="0"/>
                <a:cs typeface="Lato" panose="020F0502020204030203" pitchFamily="34" charset="0"/>
              </a:rPr>
            </a:br>
            <a:r>
              <a:rPr kumimoji="0" lang="en-US" sz="2600" b="1" i="0" u="none" strike="noStrike" kern="1200" cap="none" spc="0" normalizeH="0" baseline="0" noProof="0" dirty="0">
                <a:ln>
                  <a:noFill/>
                </a:ln>
                <a:solidFill>
                  <a:srgbClr val="2A2D88"/>
                </a:solidFill>
                <a:effectLst/>
                <a:uLnTx/>
                <a:uFillTx/>
                <a:latin typeface="Calibri" panose="020F0502020204030204" pitchFamily="34" charset="0"/>
                <a:ea typeface="Lato" panose="020F0502020204030203" pitchFamily="34" charset="0"/>
                <a:cs typeface="Lato" panose="020F0502020204030203" pitchFamily="34" charset="0"/>
              </a:rPr>
              <a:t>% total launches 2018-2022</a:t>
            </a:r>
            <a:endParaRPr lang="en-US" sz="2600" b="1" dirty="0">
              <a:solidFill>
                <a:srgbClr val="2A2D88"/>
              </a:solidFill>
            </a:endParaRPr>
          </a:p>
        </p:txBody>
      </p:sp>
      <p:graphicFrame>
        <p:nvGraphicFramePr>
          <p:cNvPr id="12" name="Table 12">
            <a:extLst>
              <a:ext uri="{FF2B5EF4-FFF2-40B4-BE49-F238E27FC236}">
                <a16:creationId xmlns:a16="http://schemas.microsoft.com/office/drawing/2014/main" id="{6E7714CA-D435-82A2-89CB-342FC5F4A221}"/>
              </a:ext>
            </a:extLst>
          </p:cNvPr>
          <p:cNvGraphicFramePr>
            <a:graphicFrameLocks noGrp="1"/>
          </p:cNvGraphicFramePr>
          <p:nvPr>
            <p:ph idx="1"/>
            <p:extLst>
              <p:ext uri="{D42A27DB-BD31-4B8C-83A1-F6EECF244321}">
                <p14:modId xmlns:p14="http://schemas.microsoft.com/office/powerpoint/2010/main" val="358812612"/>
              </p:ext>
            </p:extLst>
          </p:nvPr>
        </p:nvGraphicFramePr>
        <p:xfrm>
          <a:off x="897193" y="1225857"/>
          <a:ext cx="10515597" cy="5106121"/>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178766348"/>
                    </a:ext>
                  </a:extLst>
                </a:gridCol>
                <a:gridCol w="3505199">
                  <a:extLst>
                    <a:ext uri="{9D8B030D-6E8A-4147-A177-3AD203B41FA5}">
                      <a16:colId xmlns:a16="http://schemas.microsoft.com/office/drawing/2014/main" val="1621157484"/>
                    </a:ext>
                  </a:extLst>
                </a:gridCol>
                <a:gridCol w="3505199">
                  <a:extLst>
                    <a:ext uri="{9D8B030D-6E8A-4147-A177-3AD203B41FA5}">
                      <a16:colId xmlns:a16="http://schemas.microsoft.com/office/drawing/2014/main" val="4055500952"/>
                    </a:ext>
                  </a:extLst>
                </a:gridCol>
              </a:tblGrid>
              <a:tr h="542366">
                <a:tc>
                  <a:txBody>
                    <a:bodyPr/>
                    <a:lstStyle/>
                    <a:p>
                      <a:pPr algn="l" fontAlgn="ctr"/>
                      <a:r>
                        <a:rPr lang="en-US" sz="1600" b="1" i="0" u="none" strike="noStrike" dirty="0">
                          <a:solidFill>
                            <a:srgbClr val="FFFFFF"/>
                          </a:solidFill>
                          <a:effectLst/>
                          <a:latin typeface="Calibri" panose="020F0502020204030204" pitchFamily="34" charset="0"/>
                          <a:cs typeface="Calibri" panose="020F0502020204030204" pitchFamily="34" charset="0"/>
                        </a:rPr>
                        <a:t> Top claims: </a:t>
                      </a:r>
                      <a:r>
                        <a:rPr lang="en-US" sz="1600" b="1" i="0" u="none" strike="noStrike" dirty="0" err="1">
                          <a:solidFill>
                            <a:srgbClr val="FFFFFF"/>
                          </a:solidFill>
                          <a:effectLst/>
                          <a:latin typeface="Calibri" panose="020F0502020204030204" pitchFamily="34" charset="0"/>
                          <a:cs typeface="Calibri" panose="020F0502020204030204" pitchFamily="34" charset="0"/>
                        </a:rPr>
                        <a:t>Spoonable</a:t>
                      </a:r>
                      <a:r>
                        <a:rPr lang="en-US" sz="1600" b="1" i="0" u="none" strike="noStrike" dirty="0">
                          <a:solidFill>
                            <a:srgbClr val="FFFFFF"/>
                          </a:solidFill>
                          <a:effectLst/>
                          <a:latin typeface="Calibri" panose="020F0502020204030204" pitchFamily="34" charset="0"/>
                          <a:cs typeface="Calibri" panose="020F0502020204030204" pitchFamily="34" charset="0"/>
                        </a:rPr>
                        <a:t> DAIRY Yogurt</a:t>
                      </a:r>
                    </a:p>
                  </a:txBody>
                  <a:tcPr marL="6350" marR="6350" marT="6350" marB="0" anchor="ctr"/>
                </a:tc>
                <a:tc>
                  <a:txBody>
                    <a:bodyPr/>
                    <a:lstStyle/>
                    <a:p>
                      <a:pPr algn="ctr" fontAlgn="ctr"/>
                      <a:r>
                        <a:rPr lang="en-US" sz="1600" b="1" i="0" u="none" strike="noStrike" dirty="0" err="1">
                          <a:solidFill>
                            <a:srgbClr val="FFFFFF"/>
                          </a:solidFill>
                          <a:effectLst/>
                          <a:latin typeface="Calibri" panose="020F0502020204030204" pitchFamily="34" charset="0"/>
                          <a:cs typeface="Calibri" panose="020F0502020204030204" pitchFamily="34" charset="0"/>
                        </a:rPr>
                        <a:t>Spoonable</a:t>
                      </a:r>
                      <a:r>
                        <a:rPr lang="en-US" sz="1600" b="1" i="0" u="none" strike="noStrike" dirty="0">
                          <a:solidFill>
                            <a:srgbClr val="FFFFFF"/>
                          </a:solidFill>
                          <a:effectLst/>
                          <a:latin typeface="Calibri" panose="020F0502020204030204" pitchFamily="34" charset="0"/>
                          <a:cs typeface="Calibri" panose="020F0502020204030204" pitchFamily="34" charset="0"/>
                        </a:rPr>
                        <a:t> </a:t>
                      </a:r>
                      <a:r>
                        <a:rPr lang="en-US" sz="1600" b="1" i="0" u="none" strike="noStrike" dirty="0">
                          <a:solidFill>
                            <a:srgbClr val="FFFFFF"/>
                          </a:solidFill>
                          <a:effectLst/>
                          <a:highlight>
                            <a:srgbClr val="00FF00"/>
                          </a:highlight>
                          <a:latin typeface="Calibri" panose="020F0502020204030204" pitchFamily="34" charset="0"/>
                          <a:cs typeface="Calibri" panose="020F0502020204030204" pitchFamily="34" charset="0"/>
                        </a:rPr>
                        <a:t>DAIRY</a:t>
                      </a:r>
                      <a:r>
                        <a:rPr lang="en-US" sz="1600" b="1" i="0" u="none" strike="noStrike" dirty="0">
                          <a:solidFill>
                            <a:srgbClr val="FFFFFF"/>
                          </a:solidFill>
                          <a:effectLst/>
                          <a:latin typeface="Calibri" panose="020F0502020204030204" pitchFamily="34" charset="0"/>
                          <a:cs typeface="Calibri" panose="020F0502020204030204" pitchFamily="34" charset="0"/>
                        </a:rPr>
                        <a:t> Yogurt: % Subcategory launches 2018-2022</a:t>
                      </a:r>
                    </a:p>
                  </a:txBody>
                  <a:tcPr marL="6350" marR="6350" marT="6350" marB="0" anchor="ctr"/>
                </a:tc>
                <a:tc>
                  <a:txBody>
                    <a:bodyPr/>
                    <a:lstStyle/>
                    <a:p>
                      <a:pPr algn="ctr" fontAlgn="ctr"/>
                      <a:r>
                        <a:rPr lang="en-US" sz="1600" b="1" i="0" u="none" strike="noStrike" dirty="0" err="1">
                          <a:solidFill>
                            <a:srgbClr val="FFFFFF"/>
                          </a:solidFill>
                          <a:effectLst/>
                          <a:latin typeface="Calibri" panose="020F0502020204030204" pitchFamily="34" charset="0"/>
                          <a:cs typeface="Calibri" panose="020F0502020204030204" pitchFamily="34" charset="0"/>
                        </a:rPr>
                        <a:t>Spoonable</a:t>
                      </a:r>
                      <a:r>
                        <a:rPr lang="en-US" sz="1600" b="1" i="0" u="none" strike="noStrike" dirty="0">
                          <a:solidFill>
                            <a:srgbClr val="FFFFFF"/>
                          </a:solidFill>
                          <a:effectLst/>
                          <a:latin typeface="Calibri" panose="020F0502020204030204" pitchFamily="34" charset="0"/>
                          <a:cs typeface="Calibri" panose="020F0502020204030204" pitchFamily="34" charset="0"/>
                        </a:rPr>
                        <a:t> </a:t>
                      </a:r>
                      <a:r>
                        <a:rPr lang="en-US" sz="1600" b="1" i="0" u="none" strike="noStrike" dirty="0">
                          <a:solidFill>
                            <a:srgbClr val="FFFFFF"/>
                          </a:solidFill>
                          <a:effectLst/>
                          <a:highlight>
                            <a:srgbClr val="00FF00"/>
                          </a:highlight>
                          <a:latin typeface="Calibri" panose="020F0502020204030204" pitchFamily="34" charset="0"/>
                          <a:cs typeface="Calibri" panose="020F0502020204030204" pitchFamily="34" charset="0"/>
                        </a:rPr>
                        <a:t>NON-DAIRY</a:t>
                      </a:r>
                      <a:r>
                        <a:rPr lang="en-US" sz="1600" b="1" i="0" u="none" strike="noStrike" dirty="0">
                          <a:solidFill>
                            <a:srgbClr val="FFFFFF"/>
                          </a:solidFill>
                          <a:effectLst/>
                          <a:latin typeface="Calibri" panose="020F0502020204030204" pitchFamily="34" charset="0"/>
                          <a:cs typeface="Calibri" panose="020F0502020204030204" pitchFamily="34" charset="0"/>
                        </a:rPr>
                        <a:t> Yogurt: % Subcategory launches 2018-2022</a:t>
                      </a:r>
                    </a:p>
                  </a:txBody>
                  <a:tcPr marL="6350" marR="6350" marT="6350" marB="0" anchor="ctr"/>
                </a:tc>
                <a:extLst>
                  <a:ext uri="{0D108BD9-81ED-4DB2-BD59-A6C34878D82A}">
                    <a16:rowId xmlns:a16="http://schemas.microsoft.com/office/drawing/2014/main" val="3684521932"/>
                  </a:ext>
                </a:extLst>
              </a:tr>
              <a:tr h="296741">
                <a:tc>
                  <a:txBody>
                    <a:bodyPr/>
                    <a:lstStyle/>
                    <a:p>
                      <a:pPr algn="l" fontAlgn="ctr"/>
                      <a:r>
                        <a:rPr lang="en-US" sz="1600" b="1" i="0" u="none" strike="noStrike" dirty="0">
                          <a:solidFill>
                            <a:srgbClr val="2A2D88"/>
                          </a:solidFill>
                          <a:effectLst/>
                          <a:latin typeface="Calibri" panose="020F0502020204030204" pitchFamily="34" charset="0"/>
                          <a:cs typeface="Calibri" panose="020F0502020204030204" pitchFamily="34" charset="0"/>
                        </a:rPr>
                        <a:t>Ethical - Packaging</a:t>
                      </a:r>
                    </a:p>
                  </a:txBody>
                  <a:tcPr marL="6350" marR="6350" marT="6350" marB="0" anchor="ctr"/>
                </a:tc>
                <a:tc>
                  <a:txBody>
                    <a:bodyPr/>
                    <a:lstStyle/>
                    <a:p>
                      <a:pPr algn="ctr" fontAlgn="ctr"/>
                      <a:r>
                        <a:rPr lang="en-US" sz="1600" b="0" i="0" u="none" strike="noStrike" dirty="0">
                          <a:solidFill>
                            <a:srgbClr val="2A2D88"/>
                          </a:solidFill>
                          <a:effectLst/>
                          <a:latin typeface="Calibri" panose="020F0502020204030204" pitchFamily="34" charset="0"/>
                          <a:cs typeface="Calibri" panose="020F0502020204030204" pitchFamily="34" charset="0"/>
                        </a:rPr>
                        <a:t>63.2%</a:t>
                      </a:r>
                    </a:p>
                  </a:txBody>
                  <a:tcPr marL="6350" marR="6350" marT="6350" marB="0" anchor="ctr"/>
                </a:tc>
                <a:tc>
                  <a:txBody>
                    <a:bodyPr/>
                    <a:lstStyle/>
                    <a:p>
                      <a:pPr algn="ctr" fontAlgn="ctr"/>
                      <a:r>
                        <a:rPr lang="en-US" sz="1600" b="0" i="0" u="none" strike="noStrike" dirty="0">
                          <a:solidFill>
                            <a:srgbClr val="2A2D88"/>
                          </a:solidFill>
                          <a:effectLst/>
                          <a:latin typeface="Calibri" panose="020F0502020204030204" pitchFamily="34" charset="0"/>
                          <a:cs typeface="Calibri" panose="020F0502020204030204" pitchFamily="34" charset="0"/>
                        </a:rPr>
                        <a:t>41.8%</a:t>
                      </a:r>
                    </a:p>
                  </a:txBody>
                  <a:tcPr marL="6350" marR="6350" marT="6350" marB="0" anchor="ctr"/>
                </a:tc>
                <a:extLst>
                  <a:ext uri="{0D108BD9-81ED-4DB2-BD59-A6C34878D82A}">
                    <a16:rowId xmlns:a16="http://schemas.microsoft.com/office/drawing/2014/main" val="498853761"/>
                  </a:ext>
                </a:extLst>
              </a:tr>
              <a:tr h="296741">
                <a:tc>
                  <a:txBody>
                    <a:bodyPr/>
                    <a:lstStyle/>
                    <a:p>
                      <a:pPr algn="l" fontAlgn="ctr"/>
                      <a:r>
                        <a:rPr lang="en-US" sz="1600" b="1" i="0" u="none" strike="noStrike">
                          <a:solidFill>
                            <a:srgbClr val="2A2D88"/>
                          </a:solidFill>
                          <a:effectLst/>
                          <a:latin typeface="Calibri" panose="020F0502020204030204" pitchFamily="34" charset="0"/>
                          <a:cs typeface="Calibri" panose="020F0502020204030204" pitchFamily="34" charset="0"/>
                        </a:rPr>
                        <a:t>Low/No/Reduced Fat</a:t>
                      </a:r>
                    </a:p>
                  </a:txBody>
                  <a:tcPr marL="6350" marR="6350" marT="6350" marB="0" anchor="ctr"/>
                </a:tc>
                <a:tc>
                  <a:txBody>
                    <a:bodyPr/>
                    <a:lstStyle/>
                    <a:p>
                      <a:pPr algn="ctr" fontAlgn="ctr"/>
                      <a:r>
                        <a:rPr lang="en-US" sz="1600" b="0" i="0" u="none" strike="noStrike" dirty="0">
                          <a:solidFill>
                            <a:srgbClr val="2A2D88"/>
                          </a:solidFill>
                          <a:effectLst/>
                          <a:latin typeface="Calibri" panose="020F0502020204030204" pitchFamily="34" charset="0"/>
                          <a:cs typeface="Calibri" panose="020F0502020204030204" pitchFamily="34" charset="0"/>
                        </a:rPr>
                        <a:t>61.4%</a:t>
                      </a:r>
                    </a:p>
                  </a:txBody>
                  <a:tcPr marL="6350" marR="6350" marT="6350" marB="0" anchor="ctr"/>
                </a:tc>
                <a:tc>
                  <a:txBody>
                    <a:bodyPr/>
                    <a:lstStyle/>
                    <a:p>
                      <a:pPr algn="ctr" fontAlgn="ctr"/>
                      <a:r>
                        <a:rPr lang="en-US" sz="1600" b="0" i="0" u="none" strike="noStrike" dirty="0">
                          <a:solidFill>
                            <a:srgbClr val="2A2D88"/>
                          </a:solidFill>
                          <a:effectLst/>
                          <a:latin typeface="Calibri" panose="020F0502020204030204" pitchFamily="34" charset="0"/>
                          <a:cs typeface="Calibri" panose="020F0502020204030204" pitchFamily="34" charset="0"/>
                        </a:rPr>
                        <a:t>0.5%</a:t>
                      </a:r>
                    </a:p>
                  </a:txBody>
                  <a:tcPr marL="6350" marR="6350" marT="6350" marB="0" anchor="ctr"/>
                </a:tc>
                <a:extLst>
                  <a:ext uri="{0D108BD9-81ED-4DB2-BD59-A6C34878D82A}">
                    <a16:rowId xmlns:a16="http://schemas.microsoft.com/office/drawing/2014/main" val="1156129631"/>
                  </a:ext>
                </a:extLst>
              </a:tr>
              <a:tr h="296741">
                <a:tc>
                  <a:txBody>
                    <a:bodyPr/>
                    <a:lstStyle/>
                    <a:p>
                      <a:pPr algn="l" fontAlgn="ctr"/>
                      <a:r>
                        <a:rPr lang="en-US" sz="1600" b="1" i="0" u="none" strike="noStrike" dirty="0">
                          <a:solidFill>
                            <a:srgbClr val="2A2D88"/>
                          </a:solidFill>
                          <a:effectLst/>
                          <a:latin typeface="Calibri" panose="020F0502020204030204" pitchFamily="34" charset="0"/>
                          <a:cs typeface="Calibri" panose="020F0502020204030204" pitchFamily="34" charset="0"/>
                        </a:rPr>
                        <a:t>Gluten Free</a:t>
                      </a:r>
                    </a:p>
                  </a:txBody>
                  <a:tcPr marL="6350" marR="6350" marT="6350" marB="0" anchor="ctr"/>
                </a:tc>
                <a:tc>
                  <a:txBody>
                    <a:bodyPr/>
                    <a:lstStyle/>
                    <a:p>
                      <a:pPr algn="ctr" fontAlgn="ctr"/>
                      <a:r>
                        <a:rPr lang="en-US" sz="1600" b="0" i="0" u="none" strike="noStrike">
                          <a:solidFill>
                            <a:srgbClr val="2A2D88"/>
                          </a:solidFill>
                          <a:effectLst/>
                          <a:latin typeface="Calibri" panose="020F0502020204030204" pitchFamily="34" charset="0"/>
                          <a:cs typeface="Calibri" panose="020F0502020204030204" pitchFamily="34" charset="0"/>
                        </a:rPr>
                        <a:t>57.1%</a:t>
                      </a:r>
                    </a:p>
                  </a:txBody>
                  <a:tcPr marL="6350" marR="6350" marT="6350" marB="0" anchor="ctr"/>
                </a:tc>
                <a:tc>
                  <a:txBody>
                    <a:bodyPr/>
                    <a:lstStyle/>
                    <a:p>
                      <a:pPr algn="ctr" fontAlgn="ctr"/>
                      <a:r>
                        <a:rPr lang="en-US" sz="1600" b="0" i="0" u="none" strike="noStrike" dirty="0">
                          <a:solidFill>
                            <a:srgbClr val="2A2D88"/>
                          </a:solidFill>
                          <a:effectLst/>
                          <a:latin typeface="Calibri" panose="020F0502020204030204" pitchFamily="34" charset="0"/>
                          <a:cs typeface="Calibri" panose="020F0502020204030204" pitchFamily="34" charset="0"/>
                        </a:rPr>
                        <a:t>70.4%</a:t>
                      </a:r>
                    </a:p>
                  </a:txBody>
                  <a:tcPr marL="6350" marR="6350" marT="6350" marB="0" anchor="ctr"/>
                </a:tc>
                <a:extLst>
                  <a:ext uri="{0D108BD9-81ED-4DB2-BD59-A6C34878D82A}">
                    <a16:rowId xmlns:a16="http://schemas.microsoft.com/office/drawing/2014/main" val="2948428481"/>
                  </a:ext>
                </a:extLst>
              </a:tr>
              <a:tr h="296741">
                <a:tc>
                  <a:txBody>
                    <a:bodyPr/>
                    <a:lstStyle/>
                    <a:p>
                      <a:pPr algn="l" fontAlgn="ctr"/>
                      <a:r>
                        <a:rPr lang="en-US" sz="1600" b="1" i="0" u="none" strike="noStrike">
                          <a:solidFill>
                            <a:srgbClr val="2A2D88"/>
                          </a:solidFill>
                          <a:effectLst/>
                          <a:latin typeface="Calibri" panose="020F0502020204030204" pitchFamily="34" charset="0"/>
                          <a:cs typeface="Calibri" panose="020F0502020204030204" pitchFamily="34" charset="0"/>
                        </a:rPr>
                        <a:t>High/Source of Protein</a:t>
                      </a:r>
                    </a:p>
                  </a:txBody>
                  <a:tcPr marL="6350" marR="6350" marT="6350" marB="0" anchor="ctr"/>
                </a:tc>
                <a:tc>
                  <a:txBody>
                    <a:bodyPr/>
                    <a:lstStyle/>
                    <a:p>
                      <a:pPr algn="ctr" fontAlgn="ctr"/>
                      <a:r>
                        <a:rPr lang="en-US" sz="1600" b="0" i="0" u="none" strike="noStrike">
                          <a:solidFill>
                            <a:srgbClr val="2A2D88"/>
                          </a:solidFill>
                          <a:effectLst/>
                          <a:latin typeface="Calibri" panose="020F0502020204030204" pitchFamily="34" charset="0"/>
                          <a:cs typeface="Calibri" panose="020F0502020204030204" pitchFamily="34" charset="0"/>
                        </a:rPr>
                        <a:t>49.7%</a:t>
                      </a:r>
                    </a:p>
                  </a:txBody>
                  <a:tcPr marL="6350" marR="6350" marT="6350" marB="0" anchor="ctr"/>
                </a:tc>
                <a:tc>
                  <a:txBody>
                    <a:bodyPr/>
                    <a:lstStyle/>
                    <a:p>
                      <a:pPr algn="ctr" fontAlgn="ctr"/>
                      <a:r>
                        <a:rPr lang="en-US" sz="1600" b="0" i="0" u="none" strike="noStrike" dirty="0">
                          <a:solidFill>
                            <a:srgbClr val="2A2D88"/>
                          </a:solidFill>
                          <a:effectLst/>
                          <a:latin typeface="Calibri" panose="020F0502020204030204" pitchFamily="34" charset="0"/>
                          <a:cs typeface="Calibri" panose="020F0502020204030204" pitchFamily="34" charset="0"/>
                        </a:rPr>
                        <a:t>27.0%</a:t>
                      </a:r>
                    </a:p>
                  </a:txBody>
                  <a:tcPr marL="6350" marR="6350" marT="6350" marB="0" anchor="ctr"/>
                </a:tc>
                <a:extLst>
                  <a:ext uri="{0D108BD9-81ED-4DB2-BD59-A6C34878D82A}">
                    <a16:rowId xmlns:a16="http://schemas.microsoft.com/office/drawing/2014/main" val="3600388893"/>
                  </a:ext>
                </a:extLst>
              </a:tr>
              <a:tr h="296741">
                <a:tc>
                  <a:txBody>
                    <a:bodyPr/>
                    <a:lstStyle/>
                    <a:p>
                      <a:pPr algn="l" fontAlgn="ctr"/>
                      <a:r>
                        <a:rPr lang="en-US" sz="1600" b="1" i="0" u="none" strike="noStrike">
                          <a:solidFill>
                            <a:srgbClr val="2A2D88"/>
                          </a:solidFill>
                          <a:effectLst/>
                          <a:latin typeface="Calibri" panose="020F0502020204030204" pitchFamily="34" charset="0"/>
                          <a:cs typeface="Calibri" panose="020F0502020204030204" pitchFamily="34" charset="0"/>
                        </a:rPr>
                        <a:t>GMO Free </a:t>
                      </a:r>
                    </a:p>
                  </a:txBody>
                  <a:tcPr marL="6350" marR="6350" marT="6350" marB="0" anchor="ctr"/>
                </a:tc>
                <a:tc>
                  <a:txBody>
                    <a:bodyPr/>
                    <a:lstStyle/>
                    <a:p>
                      <a:pPr algn="ctr" fontAlgn="ctr"/>
                      <a:r>
                        <a:rPr lang="en-US" sz="1600" b="0" i="0" u="none" strike="noStrike">
                          <a:solidFill>
                            <a:srgbClr val="2A2D88"/>
                          </a:solidFill>
                          <a:effectLst/>
                          <a:latin typeface="Calibri" panose="020F0502020204030204" pitchFamily="34" charset="0"/>
                          <a:cs typeface="Calibri" panose="020F0502020204030204" pitchFamily="34" charset="0"/>
                        </a:rPr>
                        <a:t>29.1%</a:t>
                      </a:r>
                    </a:p>
                  </a:txBody>
                  <a:tcPr marL="6350" marR="6350" marT="6350" marB="0" anchor="ctr"/>
                </a:tc>
                <a:tc>
                  <a:txBody>
                    <a:bodyPr/>
                    <a:lstStyle/>
                    <a:p>
                      <a:pPr algn="ctr" fontAlgn="ctr"/>
                      <a:r>
                        <a:rPr lang="en-US" sz="1600" b="0" i="0" u="none" strike="noStrike" dirty="0">
                          <a:solidFill>
                            <a:srgbClr val="2A2D88"/>
                          </a:solidFill>
                          <a:effectLst/>
                          <a:latin typeface="Calibri" panose="020F0502020204030204" pitchFamily="34" charset="0"/>
                          <a:cs typeface="Calibri" panose="020F0502020204030204" pitchFamily="34" charset="0"/>
                        </a:rPr>
                        <a:t>59.4%</a:t>
                      </a:r>
                    </a:p>
                  </a:txBody>
                  <a:tcPr marL="6350" marR="6350" marT="6350" marB="0" anchor="ctr"/>
                </a:tc>
                <a:extLst>
                  <a:ext uri="{0D108BD9-81ED-4DB2-BD59-A6C34878D82A}">
                    <a16:rowId xmlns:a16="http://schemas.microsoft.com/office/drawing/2014/main" val="459817157"/>
                  </a:ext>
                </a:extLst>
              </a:tr>
              <a:tr h="296741">
                <a:tc>
                  <a:txBody>
                    <a:bodyPr/>
                    <a:lstStyle/>
                    <a:p>
                      <a:pPr algn="l" fontAlgn="ctr"/>
                      <a:r>
                        <a:rPr lang="en-US" sz="1600" b="1" i="0" u="none" strike="noStrike" dirty="0">
                          <a:solidFill>
                            <a:srgbClr val="2A2D88"/>
                          </a:solidFill>
                          <a:effectLst/>
                          <a:latin typeface="Calibri" panose="020F0502020204030204" pitchFamily="34" charset="0"/>
                          <a:cs typeface="Calibri" panose="020F0502020204030204" pitchFamily="34" charset="0"/>
                        </a:rPr>
                        <a:t>No Additives/Preservatives </a:t>
                      </a:r>
                    </a:p>
                  </a:txBody>
                  <a:tcPr marL="6350" marR="6350" marT="6350" marB="0" anchor="ctr"/>
                </a:tc>
                <a:tc>
                  <a:txBody>
                    <a:bodyPr/>
                    <a:lstStyle/>
                    <a:p>
                      <a:pPr algn="ctr" fontAlgn="ctr"/>
                      <a:r>
                        <a:rPr lang="en-US" sz="1600" b="0" i="0" u="none" strike="noStrike">
                          <a:solidFill>
                            <a:srgbClr val="2A2D88"/>
                          </a:solidFill>
                          <a:effectLst/>
                          <a:latin typeface="Calibri" panose="020F0502020204030204" pitchFamily="34" charset="0"/>
                          <a:cs typeface="Calibri" panose="020F0502020204030204" pitchFamily="34" charset="0"/>
                        </a:rPr>
                        <a:t>28.6%</a:t>
                      </a:r>
                    </a:p>
                  </a:txBody>
                  <a:tcPr marL="6350" marR="6350" marT="6350" marB="0" anchor="ctr"/>
                </a:tc>
                <a:tc>
                  <a:txBody>
                    <a:bodyPr/>
                    <a:lstStyle/>
                    <a:p>
                      <a:pPr algn="ctr" fontAlgn="ctr"/>
                      <a:r>
                        <a:rPr lang="en-US" sz="1600" b="0" i="0" u="none" strike="noStrike">
                          <a:solidFill>
                            <a:srgbClr val="2A2D88"/>
                          </a:solidFill>
                          <a:effectLst/>
                          <a:latin typeface="Calibri" panose="020F0502020204030204" pitchFamily="34" charset="0"/>
                          <a:cs typeface="Calibri" panose="020F0502020204030204" pitchFamily="34" charset="0"/>
                        </a:rPr>
                        <a:t>30.5%</a:t>
                      </a:r>
                    </a:p>
                  </a:txBody>
                  <a:tcPr marL="6350" marR="6350" marT="6350" marB="0" anchor="ctr"/>
                </a:tc>
                <a:extLst>
                  <a:ext uri="{0D108BD9-81ED-4DB2-BD59-A6C34878D82A}">
                    <a16:rowId xmlns:a16="http://schemas.microsoft.com/office/drawing/2014/main" val="580031320"/>
                  </a:ext>
                </a:extLst>
              </a:tr>
              <a:tr h="296741">
                <a:tc>
                  <a:txBody>
                    <a:bodyPr/>
                    <a:lstStyle/>
                    <a:p>
                      <a:pPr algn="l" fontAlgn="ctr"/>
                      <a:r>
                        <a:rPr lang="en-US" sz="1600" b="1" i="0" u="none" strike="noStrike">
                          <a:solidFill>
                            <a:srgbClr val="2A2D88"/>
                          </a:solidFill>
                          <a:effectLst/>
                          <a:latin typeface="Calibri" panose="020F0502020204030204" pitchFamily="34" charset="0"/>
                          <a:cs typeface="Calibri" panose="020F0502020204030204" pitchFamily="34" charset="0"/>
                        </a:rPr>
                        <a:t>Natural </a:t>
                      </a:r>
                    </a:p>
                  </a:txBody>
                  <a:tcPr marL="6350" marR="6350" marT="6350" marB="0" anchor="ctr"/>
                </a:tc>
                <a:tc>
                  <a:txBody>
                    <a:bodyPr/>
                    <a:lstStyle/>
                    <a:p>
                      <a:pPr algn="ctr" fontAlgn="ctr"/>
                      <a:r>
                        <a:rPr lang="en-US" sz="1600" b="0" i="0" u="none" strike="noStrike">
                          <a:solidFill>
                            <a:srgbClr val="2A2D88"/>
                          </a:solidFill>
                          <a:effectLst/>
                          <a:latin typeface="Calibri" panose="020F0502020204030204" pitchFamily="34" charset="0"/>
                          <a:cs typeface="Calibri" panose="020F0502020204030204" pitchFamily="34" charset="0"/>
                        </a:rPr>
                        <a:t>24.4%</a:t>
                      </a:r>
                    </a:p>
                  </a:txBody>
                  <a:tcPr marL="6350" marR="6350" marT="6350" marB="0" anchor="ctr"/>
                </a:tc>
                <a:tc>
                  <a:txBody>
                    <a:bodyPr/>
                    <a:lstStyle/>
                    <a:p>
                      <a:pPr algn="ctr" fontAlgn="ctr"/>
                      <a:r>
                        <a:rPr lang="en-US" sz="1600" b="0" i="0" u="none" strike="noStrike" dirty="0">
                          <a:solidFill>
                            <a:srgbClr val="2A2D88"/>
                          </a:solidFill>
                          <a:effectLst/>
                          <a:latin typeface="Calibri" panose="020F0502020204030204" pitchFamily="34" charset="0"/>
                          <a:cs typeface="Calibri" panose="020F0502020204030204" pitchFamily="34" charset="0"/>
                        </a:rPr>
                        <a:t>4.5%</a:t>
                      </a:r>
                    </a:p>
                  </a:txBody>
                  <a:tcPr marL="6350" marR="6350" marT="6350" marB="0" anchor="ctr"/>
                </a:tc>
                <a:extLst>
                  <a:ext uri="{0D108BD9-81ED-4DB2-BD59-A6C34878D82A}">
                    <a16:rowId xmlns:a16="http://schemas.microsoft.com/office/drawing/2014/main" val="1533134958"/>
                  </a:ext>
                </a:extLst>
              </a:tr>
              <a:tr h="296741">
                <a:tc>
                  <a:txBody>
                    <a:bodyPr/>
                    <a:lstStyle/>
                    <a:p>
                      <a:pPr algn="l" fontAlgn="ctr"/>
                      <a:r>
                        <a:rPr lang="en-US" sz="1600" b="1" i="0" u="none" strike="noStrike" dirty="0">
                          <a:solidFill>
                            <a:srgbClr val="2A2D88"/>
                          </a:solidFill>
                          <a:effectLst/>
                          <a:highlight>
                            <a:srgbClr val="00FF00"/>
                          </a:highlight>
                          <a:latin typeface="Calibri" panose="020F0502020204030204" pitchFamily="34" charset="0"/>
                          <a:cs typeface="Calibri" panose="020F0502020204030204" pitchFamily="34" charset="0"/>
                        </a:rPr>
                        <a:t>Probiotic</a:t>
                      </a:r>
                    </a:p>
                  </a:txBody>
                  <a:tcPr marL="6350" marR="6350" marT="6350" marB="0" anchor="ctr"/>
                </a:tc>
                <a:tc>
                  <a:txBody>
                    <a:bodyPr/>
                    <a:lstStyle/>
                    <a:p>
                      <a:pPr algn="ctr" fontAlgn="ctr"/>
                      <a:r>
                        <a:rPr lang="en-US" sz="1600" b="0" i="0" u="none" strike="noStrike" dirty="0">
                          <a:solidFill>
                            <a:srgbClr val="2A2D88"/>
                          </a:solidFill>
                          <a:effectLst/>
                          <a:highlight>
                            <a:srgbClr val="00FF00"/>
                          </a:highlight>
                          <a:latin typeface="Calibri" panose="020F0502020204030204" pitchFamily="34" charset="0"/>
                          <a:cs typeface="Calibri" panose="020F0502020204030204" pitchFamily="34" charset="0"/>
                        </a:rPr>
                        <a:t>21.6%</a:t>
                      </a:r>
                    </a:p>
                  </a:txBody>
                  <a:tcPr marL="6350" marR="6350" marT="6350" marB="0" anchor="ctr"/>
                </a:tc>
                <a:tc>
                  <a:txBody>
                    <a:bodyPr/>
                    <a:lstStyle/>
                    <a:p>
                      <a:pPr algn="ctr" fontAlgn="ctr"/>
                      <a:r>
                        <a:rPr lang="en-US" sz="1600" b="0" i="0" u="none" strike="noStrike" dirty="0">
                          <a:solidFill>
                            <a:srgbClr val="2A2D88"/>
                          </a:solidFill>
                          <a:effectLst/>
                          <a:highlight>
                            <a:srgbClr val="00FF00"/>
                          </a:highlight>
                          <a:latin typeface="Calibri" panose="020F0502020204030204" pitchFamily="34" charset="0"/>
                          <a:cs typeface="Calibri" panose="020F0502020204030204" pitchFamily="34" charset="0"/>
                        </a:rPr>
                        <a:t>43.7%</a:t>
                      </a:r>
                    </a:p>
                  </a:txBody>
                  <a:tcPr marL="6350" marR="6350" marT="6350" marB="0" anchor="ctr"/>
                </a:tc>
                <a:extLst>
                  <a:ext uri="{0D108BD9-81ED-4DB2-BD59-A6C34878D82A}">
                    <a16:rowId xmlns:a16="http://schemas.microsoft.com/office/drawing/2014/main" val="3021478164"/>
                  </a:ext>
                </a:extLst>
              </a:tr>
              <a:tr h="296741">
                <a:tc>
                  <a:txBody>
                    <a:bodyPr/>
                    <a:lstStyle/>
                    <a:p>
                      <a:pPr algn="l" fontAlgn="ctr"/>
                      <a:r>
                        <a:rPr lang="en-US" sz="1600" b="1" i="0" u="none" strike="noStrike" dirty="0">
                          <a:solidFill>
                            <a:srgbClr val="2A2D88"/>
                          </a:solidFill>
                          <a:effectLst/>
                          <a:highlight>
                            <a:srgbClr val="00FF00"/>
                          </a:highlight>
                          <a:latin typeface="Calibri" panose="020F0502020204030204" pitchFamily="34" charset="0"/>
                          <a:cs typeface="Calibri" panose="020F0502020204030204" pitchFamily="34" charset="0"/>
                        </a:rPr>
                        <a:t>Digestive/Gut Health</a:t>
                      </a:r>
                    </a:p>
                  </a:txBody>
                  <a:tcPr marL="6350" marR="6350" marT="6350" marB="0" anchor="ctr"/>
                </a:tc>
                <a:tc>
                  <a:txBody>
                    <a:bodyPr/>
                    <a:lstStyle/>
                    <a:p>
                      <a:pPr algn="ctr" fontAlgn="ctr"/>
                      <a:r>
                        <a:rPr lang="en-US" sz="1600" b="0" i="0" u="none" strike="noStrike">
                          <a:solidFill>
                            <a:srgbClr val="2A2D88"/>
                          </a:solidFill>
                          <a:effectLst/>
                          <a:highlight>
                            <a:srgbClr val="00FF00"/>
                          </a:highlight>
                          <a:latin typeface="Calibri" panose="020F0502020204030204" pitchFamily="34" charset="0"/>
                          <a:cs typeface="Calibri" panose="020F0502020204030204" pitchFamily="34" charset="0"/>
                        </a:rPr>
                        <a:t>21.4%</a:t>
                      </a:r>
                    </a:p>
                  </a:txBody>
                  <a:tcPr marL="6350" marR="6350" marT="6350" marB="0" anchor="ctr"/>
                </a:tc>
                <a:tc>
                  <a:txBody>
                    <a:bodyPr/>
                    <a:lstStyle/>
                    <a:p>
                      <a:pPr algn="ctr" fontAlgn="ctr"/>
                      <a:r>
                        <a:rPr lang="en-US" sz="1600" b="0" i="0" u="none" strike="noStrike" dirty="0">
                          <a:solidFill>
                            <a:srgbClr val="2A2D88"/>
                          </a:solidFill>
                          <a:effectLst/>
                          <a:highlight>
                            <a:srgbClr val="00FF00"/>
                          </a:highlight>
                          <a:latin typeface="Calibri" panose="020F0502020204030204" pitchFamily="34" charset="0"/>
                          <a:cs typeface="Calibri" panose="020F0502020204030204" pitchFamily="34" charset="0"/>
                        </a:rPr>
                        <a:t>31.9%</a:t>
                      </a:r>
                    </a:p>
                  </a:txBody>
                  <a:tcPr marL="6350" marR="6350" marT="6350" marB="0" anchor="ctr"/>
                </a:tc>
                <a:extLst>
                  <a:ext uri="{0D108BD9-81ED-4DB2-BD59-A6C34878D82A}">
                    <a16:rowId xmlns:a16="http://schemas.microsoft.com/office/drawing/2014/main" val="2633934323"/>
                  </a:ext>
                </a:extLst>
              </a:tr>
              <a:tr h="296741">
                <a:tc>
                  <a:txBody>
                    <a:bodyPr/>
                    <a:lstStyle/>
                    <a:p>
                      <a:pPr algn="l" fontAlgn="ctr"/>
                      <a:r>
                        <a:rPr lang="en-US" sz="1600" b="1" i="0" u="none" strike="noStrike" dirty="0">
                          <a:solidFill>
                            <a:srgbClr val="2A2D88"/>
                          </a:solidFill>
                          <a:effectLst/>
                          <a:latin typeface="Calibri" panose="020F0502020204030204" pitchFamily="34" charset="0"/>
                          <a:cs typeface="Calibri" panose="020F0502020204030204" pitchFamily="34" charset="0"/>
                        </a:rPr>
                        <a:t>Organic </a:t>
                      </a:r>
                    </a:p>
                  </a:txBody>
                  <a:tcPr marL="6350" marR="6350" marT="6350" marB="0" anchor="ctr"/>
                </a:tc>
                <a:tc>
                  <a:txBody>
                    <a:bodyPr/>
                    <a:lstStyle/>
                    <a:p>
                      <a:pPr algn="ctr" fontAlgn="ctr"/>
                      <a:r>
                        <a:rPr lang="en-US" sz="1600" b="0" i="0" u="none" strike="noStrike" dirty="0">
                          <a:solidFill>
                            <a:srgbClr val="2A2D88"/>
                          </a:solidFill>
                          <a:effectLst/>
                          <a:latin typeface="Calibri" panose="020F0502020204030204" pitchFamily="34" charset="0"/>
                          <a:cs typeface="Calibri" panose="020F0502020204030204" pitchFamily="34" charset="0"/>
                        </a:rPr>
                        <a:t>13.9%</a:t>
                      </a:r>
                    </a:p>
                  </a:txBody>
                  <a:tcPr marL="6350" marR="6350" marT="6350" marB="0" anchor="ctr"/>
                </a:tc>
                <a:tc>
                  <a:txBody>
                    <a:bodyPr/>
                    <a:lstStyle/>
                    <a:p>
                      <a:pPr algn="ctr" fontAlgn="ctr"/>
                      <a:r>
                        <a:rPr lang="en-US" sz="1600" b="0" i="0" u="none" strike="noStrike" dirty="0">
                          <a:solidFill>
                            <a:srgbClr val="2A2D88"/>
                          </a:solidFill>
                          <a:effectLst/>
                          <a:latin typeface="Calibri" panose="020F0502020204030204" pitchFamily="34" charset="0"/>
                          <a:cs typeface="Calibri" panose="020F0502020204030204" pitchFamily="34" charset="0"/>
                        </a:rPr>
                        <a:t>20.0%</a:t>
                      </a:r>
                    </a:p>
                  </a:txBody>
                  <a:tcPr marL="6350" marR="6350" marT="6350" marB="0" anchor="ctr"/>
                </a:tc>
                <a:extLst>
                  <a:ext uri="{0D108BD9-81ED-4DB2-BD59-A6C34878D82A}">
                    <a16:rowId xmlns:a16="http://schemas.microsoft.com/office/drawing/2014/main" val="2175758458"/>
                  </a:ext>
                </a:extLst>
              </a:tr>
              <a:tr h="296741">
                <a:tc>
                  <a:txBody>
                    <a:bodyPr/>
                    <a:lstStyle/>
                    <a:p>
                      <a:pPr algn="l" fontAlgn="ctr"/>
                      <a:r>
                        <a:rPr lang="en-US" sz="1600" b="1" i="0" u="none" strike="noStrike" dirty="0">
                          <a:solidFill>
                            <a:srgbClr val="2A2D88"/>
                          </a:solidFill>
                          <a:effectLst/>
                          <a:latin typeface="Calibri" panose="020F0502020204030204" pitchFamily="34" charset="0"/>
                          <a:cs typeface="Calibri" panose="020F0502020204030204" pitchFamily="34" charset="0"/>
                        </a:rPr>
                        <a:t>Vitamin/Mineral Fortified</a:t>
                      </a:r>
                    </a:p>
                  </a:txBody>
                  <a:tcPr marL="6350" marR="6350" marT="6350" marB="0" anchor="ctr"/>
                </a:tc>
                <a:tc>
                  <a:txBody>
                    <a:bodyPr/>
                    <a:lstStyle/>
                    <a:p>
                      <a:pPr algn="ctr" fontAlgn="ctr"/>
                      <a:r>
                        <a:rPr lang="en-US" sz="1600" b="0" i="0" u="none" strike="noStrike">
                          <a:solidFill>
                            <a:srgbClr val="2A2D88"/>
                          </a:solidFill>
                          <a:effectLst/>
                          <a:latin typeface="Calibri" panose="020F0502020204030204" pitchFamily="34" charset="0"/>
                          <a:cs typeface="Calibri" panose="020F0502020204030204" pitchFamily="34" charset="0"/>
                        </a:rPr>
                        <a:t>10.5%</a:t>
                      </a:r>
                    </a:p>
                  </a:txBody>
                  <a:tcPr marL="6350" marR="6350" marT="6350" marB="0" anchor="ctr"/>
                </a:tc>
                <a:tc>
                  <a:txBody>
                    <a:bodyPr/>
                    <a:lstStyle/>
                    <a:p>
                      <a:pPr algn="ctr" fontAlgn="ctr"/>
                      <a:r>
                        <a:rPr lang="en-US" sz="1600" b="0" i="0" u="none" strike="noStrike" dirty="0">
                          <a:solidFill>
                            <a:srgbClr val="2A2D88"/>
                          </a:solidFill>
                          <a:effectLst/>
                          <a:latin typeface="Calibri" panose="020F0502020204030204" pitchFamily="34" charset="0"/>
                          <a:cs typeface="Calibri" panose="020F0502020204030204" pitchFamily="34" charset="0"/>
                        </a:rPr>
                        <a:t>0.9%</a:t>
                      </a:r>
                    </a:p>
                  </a:txBody>
                  <a:tcPr marL="6350" marR="6350" marT="6350" marB="0" anchor="ctr"/>
                </a:tc>
                <a:extLst>
                  <a:ext uri="{0D108BD9-81ED-4DB2-BD59-A6C34878D82A}">
                    <a16:rowId xmlns:a16="http://schemas.microsoft.com/office/drawing/2014/main" val="2703055661"/>
                  </a:ext>
                </a:extLst>
              </a:tr>
              <a:tr h="296741">
                <a:tc>
                  <a:txBody>
                    <a:bodyPr/>
                    <a:lstStyle/>
                    <a:p>
                      <a:pPr algn="l" fontAlgn="ctr"/>
                      <a:r>
                        <a:rPr lang="en-US" sz="1600" b="1" i="0" u="none" strike="noStrike" dirty="0">
                          <a:solidFill>
                            <a:srgbClr val="2A2D88"/>
                          </a:solidFill>
                          <a:effectLst/>
                          <a:latin typeface="Calibri" panose="020F0502020204030204" pitchFamily="34" charset="0"/>
                          <a:cs typeface="Calibri" panose="020F0502020204030204" pitchFamily="34" charset="0"/>
                        </a:rPr>
                        <a:t>HFCS Free</a:t>
                      </a:r>
                    </a:p>
                  </a:txBody>
                  <a:tcPr marL="6350" marR="6350" marT="6350" marB="0" anchor="ctr"/>
                </a:tc>
                <a:tc>
                  <a:txBody>
                    <a:bodyPr/>
                    <a:lstStyle/>
                    <a:p>
                      <a:pPr algn="ctr" fontAlgn="ctr"/>
                      <a:r>
                        <a:rPr lang="en-US" sz="1600" b="0" i="0" u="none" strike="noStrike">
                          <a:solidFill>
                            <a:srgbClr val="2A2D88"/>
                          </a:solidFill>
                          <a:effectLst/>
                          <a:latin typeface="Calibri" panose="020F0502020204030204" pitchFamily="34" charset="0"/>
                          <a:cs typeface="Calibri" panose="020F0502020204030204" pitchFamily="34" charset="0"/>
                        </a:rPr>
                        <a:t>8.8%</a:t>
                      </a:r>
                    </a:p>
                  </a:txBody>
                  <a:tcPr marL="6350" marR="6350" marT="6350" marB="0" anchor="ctr"/>
                </a:tc>
                <a:tc>
                  <a:txBody>
                    <a:bodyPr/>
                    <a:lstStyle/>
                    <a:p>
                      <a:pPr algn="ctr" fontAlgn="ctr"/>
                      <a:r>
                        <a:rPr lang="en-US" sz="1600" b="0" i="0" u="none" strike="noStrike" dirty="0">
                          <a:solidFill>
                            <a:srgbClr val="2A2D88"/>
                          </a:solidFill>
                          <a:effectLst/>
                          <a:latin typeface="Calibri" panose="020F0502020204030204" pitchFamily="34" charset="0"/>
                          <a:cs typeface="Calibri" panose="020F0502020204030204" pitchFamily="34" charset="0"/>
                        </a:rPr>
                        <a:t>0.9%</a:t>
                      </a:r>
                    </a:p>
                  </a:txBody>
                  <a:tcPr marL="6350" marR="6350" marT="6350" marB="0" anchor="ctr"/>
                </a:tc>
                <a:extLst>
                  <a:ext uri="{0D108BD9-81ED-4DB2-BD59-A6C34878D82A}">
                    <a16:rowId xmlns:a16="http://schemas.microsoft.com/office/drawing/2014/main" val="2737980458"/>
                  </a:ext>
                </a:extLst>
              </a:tr>
              <a:tr h="412227">
                <a:tc>
                  <a:txBody>
                    <a:bodyPr/>
                    <a:lstStyle/>
                    <a:p>
                      <a:pPr algn="l" fontAlgn="ctr"/>
                      <a:r>
                        <a:rPr lang="en-US" sz="1600" b="1" i="0" u="none" strike="noStrike" dirty="0">
                          <a:solidFill>
                            <a:srgbClr val="2A2D88"/>
                          </a:solidFill>
                          <a:effectLst/>
                          <a:latin typeface="Calibri" panose="020F0502020204030204" pitchFamily="34" charset="0"/>
                          <a:cs typeface="Calibri" panose="020F0502020204030204" pitchFamily="34" charset="0"/>
                        </a:rPr>
                        <a:t>No Added Sugar</a:t>
                      </a:r>
                    </a:p>
                  </a:txBody>
                  <a:tcPr marL="6350" marR="6350" marT="6350" marB="0" anchor="ctr"/>
                </a:tc>
                <a:tc>
                  <a:txBody>
                    <a:bodyPr/>
                    <a:lstStyle/>
                    <a:p>
                      <a:pPr algn="ctr" fontAlgn="ctr"/>
                      <a:r>
                        <a:rPr lang="en-US" sz="1600" b="0" i="0" u="none" strike="noStrike">
                          <a:solidFill>
                            <a:srgbClr val="2A2D88"/>
                          </a:solidFill>
                          <a:effectLst/>
                          <a:latin typeface="Calibri" panose="020F0502020204030204" pitchFamily="34" charset="0"/>
                          <a:cs typeface="Calibri" panose="020F0502020204030204" pitchFamily="34" charset="0"/>
                        </a:rPr>
                        <a:t>6.7%</a:t>
                      </a:r>
                    </a:p>
                  </a:txBody>
                  <a:tcPr marL="6350" marR="6350" marT="6350" marB="0" anchor="ctr"/>
                </a:tc>
                <a:tc>
                  <a:txBody>
                    <a:bodyPr/>
                    <a:lstStyle/>
                    <a:p>
                      <a:pPr algn="ctr" fontAlgn="ctr"/>
                      <a:r>
                        <a:rPr lang="en-US" sz="1600" b="0" i="0" u="none" strike="noStrike" dirty="0">
                          <a:solidFill>
                            <a:srgbClr val="2A2D88"/>
                          </a:solidFill>
                          <a:effectLst/>
                          <a:latin typeface="Calibri" panose="020F0502020204030204" pitchFamily="34" charset="0"/>
                          <a:cs typeface="Calibri" panose="020F0502020204030204" pitchFamily="34" charset="0"/>
                        </a:rPr>
                        <a:t>16.4%</a:t>
                      </a:r>
                    </a:p>
                  </a:txBody>
                  <a:tcPr marL="6350" marR="6350" marT="6350" marB="0" anchor="ctr"/>
                </a:tc>
                <a:extLst>
                  <a:ext uri="{0D108BD9-81ED-4DB2-BD59-A6C34878D82A}">
                    <a16:rowId xmlns:a16="http://schemas.microsoft.com/office/drawing/2014/main" val="967224842"/>
                  </a:ext>
                </a:extLst>
              </a:tr>
              <a:tr h="296741">
                <a:tc>
                  <a:txBody>
                    <a:bodyPr/>
                    <a:lstStyle/>
                    <a:p>
                      <a:pPr algn="l" fontAlgn="ctr"/>
                      <a:r>
                        <a:rPr lang="en-US" sz="1600" b="1" i="0" u="none" strike="noStrike" dirty="0">
                          <a:solidFill>
                            <a:srgbClr val="2A2D88"/>
                          </a:solidFill>
                          <a:effectLst/>
                          <a:latin typeface="Calibri" panose="020F0502020204030204" pitchFamily="34" charset="0"/>
                          <a:cs typeface="Calibri" panose="020F0502020204030204" pitchFamily="34" charset="0"/>
                        </a:rPr>
                        <a:t>Reduced Sugar</a:t>
                      </a:r>
                    </a:p>
                  </a:txBody>
                  <a:tcPr marL="6350" marR="6350" marT="6350" marB="0" anchor="ctr"/>
                </a:tc>
                <a:tc>
                  <a:txBody>
                    <a:bodyPr/>
                    <a:lstStyle/>
                    <a:p>
                      <a:pPr algn="ctr" fontAlgn="ctr"/>
                      <a:r>
                        <a:rPr lang="en-US" sz="1600" b="0" i="0" u="none" strike="noStrike">
                          <a:solidFill>
                            <a:srgbClr val="2A2D88"/>
                          </a:solidFill>
                          <a:effectLst/>
                          <a:latin typeface="Calibri" panose="020F0502020204030204" pitchFamily="34" charset="0"/>
                          <a:cs typeface="Calibri" panose="020F0502020204030204" pitchFamily="34" charset="0"/>
                        </a:rPr>
                        <a:t>5.6%</a:t>
                      </a:r>
                    </a:p>
                  </a:txBody>
                  <a:tcPr marL="6350" marR="6350" marT="6350" marB="0" anchor="ctr"/>
                </a:tc>
                <a:tc>
                  <a:txBody>
                    <a:bodyPr/>
                    <a:lstStyle/>
                    <a:p>
                      <a:pPr algn="ctr" fontAlgn="ctr"/>
                      <a:r>
                        <a:rPr lang="en-US" sz="1600" b="0" i="0" u="none" strike="noStrike" dirty="0">
                          <a:solidFill>
                            <a:srgbClr val="2A2D88"/>
                          </a:solidFill>
                          <a:effectLst/>
                          <a:latin typeface="Calibri" panose="020F0502020204030204" pitchFamily="34" charset="0"/>
                          <a:cs typeface="Calibri" panose="020F0502020204030204" pitchFamily="34" charset="0"/>
                        </a:rPr>
                        <a:t>3.5%</a:t>
                      </a:r>
                    </a:p>
                  </a:txBody>
                  <a:tcPr marL="6350" marR="6350" marT="6350" marB="0" anchor="ctr"/>
                </a:tc>
                <a:extLst>
                  <a:ext uri="{0D108BD9-81ED-4DB2-BD59-A6C34878D82A}">
                    <a16:rowId xmlns:a16="http://schemas.microsoft.com/office/drawing/2014/main" val="263837336"/>
                  </a:ext>
                </a:extLst>
              </a:tr>
              <a:tr h="293895">
                <a:tc>
                  <a:txBody>
                    <a:bodyPr/>
                    <a:lstStyle/>
                    <a:p>
                      <a:pPr algn="l" fontAlgn="ctr"/>
                      <a:r>
                        <a:rPr lang="en-US" sz="1600" b="1" i="0" u="none" strike="noStrike" dirty="0">
                          <a:solidFill>
                            <a:srgbClr val="2A2D88"/>
                          </a:solidFill>
                          <a:effectLst/>
                          <a:highlight>
                            <a:srgbClr val="00FF00"/>
                          </a:highlight>
                          <a:latin typeface="Calibri" panose="020F0502020204030204" pitchFamily="34" charset="0"/>
                          <a:cs typeface="Calibri" panose="020F0502020204030204" pitchFamily="34" charset="0"/>
                        </a:rPr>
                        <a:t>Immune Health</a:t>
                      </a:r>
                    </a:p>
                  </a:txBody>
                  <a:tcPr marL="6350" marR="6350" marT="6350" marB="0" anchor="ctr"/>
                </a:tc>
                <a:tc>
                  <a:txBody>
                    <a:bodyPr/>
                    <a:lstStyle/>
                    <a:p>
                      <a:pPr algn="ctr" fontAlgn="ctr"/>
                      <a:r>
                        <a:rPr lang="en-US" sz="1600" b="0" i="0" u="none" strike="noStrike" dirty="0">
                          <a:solidFill>
                            <a:srgbClr val="2A2D88"/>
                          </a:solidFill>
                          <a:effectLst/>
                          <a:highlight>
                            <a:srgbClr val="00FF00"/>
                          </a:highlight>
                          <a:latin typeface="Calibri" panose="020F0502020204030204" pitchFamily="34" charset="0"/>
                          <a:cs typeface="Calibri" panose="020F0502020204030204" pitchFamily="34" charset="0"/>
                        </a:rPr>
                        <a:t>3.1%</a:t>
                      </a:r>
                    </a:p>
                  </a:txBody>
                  <a:tcPr marL="6350" marR="6350" marT="6350" marB="0" anchor="ctr"/>
                </a:tc>
                <a:tc>
                  <a:txBody>
                    <a:bodyPr/>
                    <a:lstStyle/>
                    <a:p>
                      <a:pPr algn="ctr" fontAlgn="ctr"/>
                      <a:r>
                        <a:rPr lang="en-US" sz="1600" b="0" i="0" u="none" strike="noStrike" dirty="0">
                          <a:solidFill>
                            <a:srgbClr val="2A2D88"/>
                          </a:solidFill>
                          <a:effectLst/>
                          <a:highlight>
                            <a:srgbClr val="00FF00"/>
                          </a:highlight>
                          <a:latin typeface="Calibri" panose="020F0502020204030204" pitchFamily="34" charset="0"/>
                          <a:cs typeface="Calibri" panose="020F0502020204030204" pitchFamily="34" charset="0"/>
                        </a:rPr>
                        <a:t>5.2%</a:t>
                      </a:r>
                    </a:p>
                  </a:txBody>
                  <a:tcPr marL="6350" marR="6350" marT="6350" marB="0" anchor="ctr"/>
                </a:tc>
                <a:extLst>
                  <a:ext uri="{0D108BD9-81ED-4DB2-BD59-A6C34878D82A}">
                    <a16:rowId xmlns:a16="http://schemas.microsoft.com/office/drawing/2014/main" val="3371444793"/>
                  </a:ext>
                </a:extLst>
              </a:tr>
            </a:tbl>
          </a:graphicData>
        </a:graphic>
      </p:graphicFrame>
      <p:sp>
        <p:nvSpPr>
          <p:cNvPr id="6" name="Footer Placeholder 5">
            <a:extLst>
              <a:ext uri="{FF2B5EF4-FFF2-40B4-BE49-F238E27FC236}">
                <a16:creationId xmlns:a16="http://schemas.microsoft.com/office/drawing/2014/main" id="{4592B885-5AAD-717E-2B7D-FF6F8F6DD4CA}"/>
              </a:ext>
            </a:extLst>
          </p:cNvPr>
          <p:cNvSpPr>
            <a:spLocks noGrp="1"/>
          </p:cNvSpPr>
          <p:nvPr>
            <p:ph type="ftr" sz="quarter" idx="11"/>
          </p:nvPr>
        </p:nvSpPr>
        <p:spPr/>
        <p:txBody>
          <a:bodyPr/>
          <a:lstStyle/>
          <a:p>
            <a:r>
              <a:rPr lang="en-US"/>
              <a:t>Source: </a:t>
            </a:r>
            <a:r>
              <a:rPr lang="en-US" b="0">
                <a:solidFill>
                  <a:srgbClr val="555555"/>
                </a:solidFill>
              </a:rPr>
              <a:t>Innova Market Insights</a:t>
            </a:r>
            <a:endParaRPr lang="en-US" b="0">
              <a:solidFill>
                <a:srgbClr val="55555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86219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
          </p:nvPr>
        </p:nvSpPr>
        <p:spPr>
          <a:xfrm>
            <a:off x="575642" y="211015"/>
            <a:ext cx="10896452" cy="763684"/>
          </a:xfrm>
        </p:spPr>
        <p:txBody>
          <a:bodyPr/>
          <a:lstStyle/>
          <a:p>
            <a:r>
              <a:rPr lang="nl-NL" dirty="0">
                <a:latin typeface="+mn-lt"/>
              </a:rPr>
              <a:t>Non-Dairy yogurt claims: Probiotic, Gut health, Immune Health</a:t>
            </a:r>
          </a:p>
        </p:txBody>
      </p:sp>
      <p:graphicFrame>
        <p:nvGraphicFramePr>
          <p:cNvPr id="17" name="Table 16"/>
          <p:cNvGraphicFramePr>
            <a:graphicFrameLocks noGrp="1"/>
          </p:cNvGraphicFramePr>
          <p:nvPr>
            <p:extLst>
              <p:ext uri="{D42A27DB-BD31-4B8C-83A1-F6EECF244321}">
                <p14:modId xmlns:p14="http://schemas.microsoft.com/office/powerpoint/2010/main" val="3773501590"/>
              </p:ext>
            </p:extLst>
          </p:nvPr>
        </p:nvGraphicFramePr>
        <p:xfrm>
          <a:off x="508829" y="3553229"/>
          <a:ext cx="3619500" cy="1188720"/>
        </p:xfrm>
        <a:graphic>
          <a:graphicData uri="http://schemas.openxmlformats.org/drawingml/2006/table">
            <a:tbl>
              <a:tblPr firstRow="1" bandRow="1">
                <a:tableStyleId>{5C22544A-7EE6-4342-B048-85BDC9FD1C3A}</a:tableStyleId>
              </a:tblPr>
              <a:tblGrid>
                <a:gridCol w="2252258">
                  <a:extLst>
                    <a:ext uri="{9D8B030D-6E8A-4147-A177-3AD203B41FA5}">
                      <a16:colId xmlns:a16="http://schemas.microsoft.com/office/drawing/2014/main" val="20000"/>
                    </a:ext>
                  </a:extLst>
                </a:gridCol>
                <a:gridCol w="1367242">
                  <a:extLst>
                    <a:ext uri="{9D8B030D-6E8A-4147-A177-3AD203B41FA5}">
                      <a16:colId xmlns:a16="http://schemas.microsoft.com/office/drawing/2014/main" val="20001"/>
                    </a:ext>
                  </a:extLst>
                </a:gridCol>
              </a:tblGrid>
              <a:tr h="251460">
                <a:tc gridSpan="2">
                  <a:txBody>
                    <a:bodyPr/>
                    <a:lstStyle/>
                    <a:p>
                      <a:r>
                        <a:rPr lang="en-IN" sz="1200">
                          <a:solidFill>
                            <a:srgbClr val="2A2D88"/>
                          </a:solidFill>
                          <a:latin typeface="Arial" pitchFamily="34" charset="0"/>
                          <a:cs typeface="Arial" pitchFamily="34" charset="0"/>
                        </a:rPr>
                        <a:t>Forager Project Organic Probiotic Cashewmilk Yogurt: Vegan Honey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lnL w="12700" cmpd="sng">
                      <a:noFill/>
                    </a:lnL>
                  </a:tcPr>
                </a:tc>
                <a:extLst>
                  <a:ext uri="{0D108BD9-81ED-4DB2-BD59-A6C34878D82A}">
                    <a16:rowId xmlns:a16="http://schemas.microsoft.com/office/drawing/2014/main" val="10000"/>
                  </a:ext>
                </a:extLst>
              </a:tr>
              <a:tr h="251460">
                <a:tc>
                  <a:txBody>
                    <a:bodyPr/>
                    <a:lstStyle/>
                    <a:p>
                      <a:r>
                        <a:rPr lang="en-IN" sz="1200">
                          <a:solidFill>
                            <a:srgbClr val="555555"/>
                          </a:solidFill>
                          <a:latin typeface="Arial" pitchFamily="34" charset="0"/>
                          <a:cs typeface="Arial" pitchFamily="34" charset="0"/>
                        </a:rPr>
                        <a:t>United States, Feb 2023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u="sng">
                          <a:solidFill>
                            <a:srgbClr val="3399FF"/>
                          </a:solidFill>
                          <a:latin typeface="Arial" pitchFamily="34" charset="0"/>
                          <a:cs typeface="Arial" pitchFamily="34" charset="0"/>
                          <a:hlinkClick r:id="rId2"/>
                        </a:rPr>
                        <a:t>VIEW DETAILS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9732">
                <a:tc gridSpan="2">
                  <a:txBody>
                    <a:bodyPr/>
                    <a:lstStyle/>
                    <a:p>
                      <a:r>
                        <a:rPr lang="en-US" sz="1200" dirty="0">
                          <a:solidFill>
                            <a:srgbClr val="555555"/>
                          </a:solidFill>
                          <a:latin typeface="Arial" pitchFamily="34" charset="0"/>
                          <a:cs typeface="Arial" pitchFamily="34" charset="0"/>
                        </a:rPr>
                        <a:t>Claims: USDA organic. </a:t>
                      </a:r>
                      <a:r>
                        <a:rPr lang="en-US" sz="1200" b="1" dirty="0">
                          <a:solidFill>
                            <a:srgbClr val="E25303"/>
                          </a:solidFill>
                          <a:latin typeface="Arial" pitchFamily="34" charset="0"/>
                          <a:cs typeface="Arial" pitchFamily="34" charset="0"/>
                        </a:rPr>
                        <a:t>Probiotic</a:t>
                      </a:r>
                      <a:r>
                        <a:rPr lang="en-US" sz="1200" dirty="0">
                          <a:solidFill>
                            <a:srgbClr val="555555"/>
                          </a:solidFill>
                          <a:latin typeface="Arial" pitchFamily="34" charset="0"/>
                          <a:cs typeface="Arial" pitchFamily="34" charset="0"/>
                        </a:rPr>
                        <a:t>. Suitable for vegans. Dairy free.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lnL w="12700" cmpd="sng">
                      <a:noFill/>
                    </a:lnL>
                  </a:tcPr>
                </a:tc>
                <a:extLst>
                  <a:ext uri="{0D108BD9-81ED-4DB2-BD59-A6C34878D82A}">
                    <a16:rowId xmlns:a16="http://schemas.microsoft.com/office/drawing/2014/main" val="10003"/>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98560162"/>
              </p:ext>
            </p:extLst>
          </p:nvPr>
        </p:nvGraphicFramePr>
        <p:xfrm>
          <a:off x="4286250" y="3568838"/>
          <a:ext cx="3619500" cy="1737360"/>
        </p:xfrm>
        <a:graphic>
          <a:graphicData uri="http://schemas.openxmlformats.org/drawingml/2006/table">
            <a:tbl>
              <a:tblPr firstRow="1" bandRow="1">
                <a:tableStyleId>{5C22544A-7EE6-4342-B048-85BDC9FD1C3A}</a:tableStyleId>
              </a:tblPr>
              <a:tblGrid>
                <a:gridCol w="2395882">
                  <a:extLst>
                    <a:ext uri="{9D8B030D-6E8A-4147-A177-3AD203B41FA5}">
                      <a16:colId xmlns:a16="http://schemas.microsoft.com/office/drawing/2014/main" val="20000"/>
                    </a:ext>
                  </a:extLst>
                </a:gridCol>
                <a:gridCol w="1223618">
                  <a:extLst>
                    <a:ext uri="{9D8B030D-6E8A-4147-A177-3AD203B41FA5}">
                      <a16:colId xmlns:a16="http://schemas.microsoft.com/office/drawing/2014/main" val="20001"/>
                    </a:ext>
                  </a:extLst>
                </a:gridCol>
              </a:tblGrid>
              <a:tr h="251460">
                <a:tc gridSpan="2">
                  <a:txBody>
                    <a:bodyPr/>
                    <a:lstStyle/>
                    <a:p>
                      <a:r>
                        <a:rPr lang="en-IN" sz="1200">
                          <a:solidFill>
                            <a:srgbClr val="2A2D88"/>
                          </a:solidFill>
                          <a:latin typeface="Arial" pitchFamily="34" charset="0"/>
                          <a:cs typeface="Arial" pitchFamily="34" charset="0"/>
                        </a:rPr>
                        <a:t>Wayfare Dairy-Free Strawberry Yogurt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extLst>
                  <a:ext uri="{0D108BD9-81ED-4DB2-BD59-A6C34878D82A}">
                    <a16:rowId xmlns:a16="http://schemas.microsoft.com/office/drawing/2014/main" val="10000"/>
                  </a:ext>
                </a:extLst>
              </a:tr>
              <a:tr h="251460">
                <a:tc>
                  <a:txBody>
                    <a:bodyPr/>
                    <a:lstStyle/>
                    <a:p>
                      <a:r>
                        <a:rPr lang="en-IN" sz="1200">
                          <a:solidFill>
                            <a:srgbClr val="555555"/>
                          </a:solidFill>
                          <a:latin typeface="Arial" pitchFamily="34" charset="0"/>
                          <a:cs typeface="Arial" pitchFamily="34" charset="0"/>
                        </a:rPr>
                        <a:t>United States, Feb 2023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u="sng">
                          <a:solidFill>
                            <a:srgbClr val="3399FF"/>
                          </a:solidFill>
                          <a:latin typeface="Arial" pitchFamily="34" charset="0"/>
                          <a:cs typeface="Arial" pitchFamily="34" charset="0"/>
                          <a:hlinkClick r:id="rId3"/>
                        </a:rPr>
                        <a:t>VIEW DETAILS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1460">
                <a:tc gridSpan="2">
                  <a:txBody>
                    <a:bodyPr/>
                    <a:lstStyle/>
                    <a:p>
                      <a:r>
                        <a:rPr lang="en-US" sz="1200" dirty="0">
                          <a:solidFill>
                            <a:srgbClr val="555555"/>
                          </a:solidFill>
                          <a:latin typeface="Arial" pitchFamily="34" charset="0"/>
                          <a:cs typeface="Arial" pitchFamily="34" charset="0"/>
                        </a:rPr>
                        <a:t>Claims: Contains 3g of fiber and 5g of protein. 15% RDV vitamin D. Contains prebiotics and probiotics. Suitable for vegans. Gluten free. Soy free. Dairy free. Non-GMO. Certified kosher parve. </a:t>
                      </a:r>
                      <a:r>
                        <a:rPr lang="en-US" sz="1200" b="1" dirty="0">
                          <a:solidFill>
                            <a:srgbClr val="E25303"/>
                          </a:solidFill>
                          <a:latin typeface="Arial" pitchFamily="34" charset="0"/>
                          <a:cs typeface="Arial" pitchFamily="34" charset="0"/>
                        </a:rPr>
                        <a:t>Supports immune health</a:t>
                      </a:r>
                      <a:r>
                        <a:rPr lang="en-US" sz="1200" dirty="0">
                          <a:solidFill>
                            <a:srgbClr val="555555"/>
                          </a:solidFill>
                          <a:latin typeface="Arial" pitchFamily="34" charset="0"/>
                          <a:cs typeface="Arial"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extLst>
                  <a:ext uri="{0D108BD9-81ED-4DB2-BD59-A6C34878D82A}">
                    <a16:rowId xmlns:a16="http://schemas.microsoft.com/office/drawing/2014/main" val="10003"/>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2780909277"/>
              </p:ext>
            </p:extLst>
          </p:nvPr>
        </p:nvGraphicFramePr>
        <p:xfrm>
          <a:off x="8221592" y="3556816"/>
          <a:ext cx="3334304" cy="2468880"/>
        </p:xfrm>
        <a:graphic>
          <a:graphicData uri="http://schemas.openxmlformats.org/drawingml/2006/table">
            <a:tbl>
              <a:tblPr firstRow="1" bandRow="1">
                <a:tableStyleId>{5C22544A-7EE6-4342-B048-85BDC9FD1C3A}</a:tableStyleId>
              </a:tblPr>
              <a:tblGrid>
                <a:gridCol w="2195401">
                  <a:extLst>
                    <a:ext uri="{9D8B030D-6E8A-4147-A177-3AD203B41FA5}">
                      <a16:colId xmlns:a16="http://schemas.microsoft.com/office/drawing/2014/main" val="20000"/>
                    </a:ext>
                  </a:extLst>
                </a:gridCol>
                <a:gridCol w="1138903">
                  <a:extLst>
                    <a:ext uri="{9D8B030D-6E8A-4147-A177-3AD203B41FA5}">
                      <a16:colId xmlns:a16="http://schemas.microsoft.com/office/drawing/2014/main" val="20001"/>
                    </a:ext>
                  </a:extLst>
                </a:gridCol>
              </a:tblGrid>
              <a:tr h="251460">
                <a:tc gridSpan="2">
                  <a:txBody>
                    <a:bodyPr/>
                    <a:lstStyle/>
                    <a:p>
                      <a:r>
                        <a:rPr lang="en-IN" sz="1200" dirty="0" err="1">
                          <a:solidFill>
                            <a:srgbClr val="2A2D88"/>
                          </a:solidFill>
                          <a:latin typeface="Arial" pitchFamily="34" charset="0"/>
                          <a:cs typeface="Arial" pitchFamily="34" charset="0"/>
                        </a:rPr>
                        <a:t>Chkp</a:t>
                      </a:r>
                      <a:r>
                        <a:rPr lang="en-IN" sz="1200" dirty="0">
                          <a:solidFill>
                            <a:srgbClr val="2A2D88"/>
                          </a:solidFill>
                          <a:latin typeface="Arial" pitchFamily="34" charset="0"/>
                          <a:cs typeface="Arial" pitchFamily="34" charset="0"/>
                        </a:rPr>
                        <a:t> Plant Based Yogurt Made with Chickpeas: Vanilla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extLst>
                  <a:ext uri="{0D108BD9-81ED-4DB2-BD59-A6C34878D82A}">
                    <a16:rowId xmlns:a16="http://schemas.microsoft.com/office/drawing/2014/main" val="10000"/>
                  </a:ext>
                </a:extLst>
              </a:tr>
              <a:tr h="251460">
                <a:tc>
                  <a:txBody>
                    <a:bodyPr/>
                    <a:lstStyle/>
                    <a:p>
                      <a:r>
                        <a:rPr lang="en-IN" sz="1200">
                          <a:solidFill>
                            <a:srgbClr val="555555"/>
                          </a:solidFill>
                          <a:latin typeface="Arial" pitchFamily="34" charset="0"/>
                          <a:cs typeface="Arial" pitchFamily="34" charset="0"/>
                        </a:rPr>
                        <a:t>United States, May 2022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u="sng">
                          <a:solidFill>
                            <a:srgbClr val="3399FF"/>
                          </a:solidFill>
                          <a:latin typeface="Arial" pitchFamily="34" charset="0"/>
                          <a:cs typeface="Arial" pitchFamily="34" charset="0"/>
                          <a:hlinkClick r:id="rId4"/>
                        </a:rPr>
                        <a:t>VIEW DETAILS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1460">
                <a:tc gridSpan="2">
                  <a:txBody>
                    <a:bodyPr/>
                    <a:lstStyle/>
                    <a:p>
                      <a:r>
                        <a:rPr lang="en-US" sz="1200" dirty="0">
                          <a:solidFill>
                            <a:srgbClr val="555555"/>
                          </a:solidFill>
                          <a:latin typeface="Arial" pitchFamily="34" charset="0"/>
                          <a:cs typeface="Arial" pitchFamily="34" charset="0"/>
                        </a:rPr>
                        <a:t>Claims: Contains 9 essential amino acids. Super sustainable: need very little water to grow, support healthy soil. Contain all nine essential amino acids …Low carbon footprint. Contains 5g protein. Certified kosher. No dairy, and </a:t>
                      </a:r>
                      <a:r>
                        <a:rPr lang="en-US" sz="1200" b="1" dirty="0">
                          <a:solidFill>
                            <a:srgbClr val="E25303"/>
                          </a:solidFill>
                          <a:latin typeface="Arial" pitchFamily="34" charset="0"/>
                          <a:cs typeface="Arial" pitchFamily="34" charset="0"/>
                        </a:rPr>
                        <a:t>Probiotic, to promote a healthy gut </a:t>
                      </a:r>
                      <a:r>
                        <a:rPr lang="en-US" sz="1200" dirty="0">
                          <a:solidFill>
                            <a:srgbClr val="555555"/>
                          </a:solidFill>
                          <a:latin typeface="Arial" pitchFamily="34" charset="0"/>
                          <a:cs typeface="Arial" pitchFamily="34" charset="0"/>
                        </a:rPr>
                        <a:t>and happy body. Proudly GMO free, gluten free, and soy free. Suitable for vegans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extLst>
                  <a:ext uri="{0D108BD9-81ED-4DB2-BD59-A6C34878D82A}">
                    <a16:rowId xmlns:a16="http://schemas.microsoft.com/office/drawing/2014/main" val="10003"/>
                  </a:ext>
                </a:extLst>
              </a:tr>
            </a:tbl>
          </a:graphicData>
        </a:graphic>
      </p:graphicFrame>
      <p:sp>
        <p:nvSpPr>
          <p:cNvPr id="20" name="Rectangle 19"/>
          <p:cNvSpPr/>
          <p:nvPr/>
        </p:nvSpPr>
        <p:spPr>
          <a:xfrm>
            <a:off x="1113736" y="1319428"/>
            <a:ext cx="2226364" cy="2023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srgbClr val="555555"/>
              </a:solidFill>
              <a:latin typeface="Arial" pitchFamily="34" charset="0"/>
              <a:cs typeface="Arial" pitchFamily="34" charset="0"/>
            </a:endParaRPr>
          </a:p>
        </p:txBody>
      </p:sp>
      <p:sp>
        <p:nvSpPr>
          <p:cNvPr id="21" name="Rectangle 20"/>
          <p:cNvSpPr/>
          <p:nvPr/>
        </p:nvSpPr>
        <p:spPr>
          <a:xfrm>
            <a:off x="5088834" y="1317047"/>
            <a:ext cx="2226365" cy="2023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srgbClr val="555555"/>
              </a:solidFill>
              <a:latin typeface="Arial" pitchFamily="34" charset="0"/>
              <a:cs typeface="Arial" pitchFamily="34" charset="0"/>
            </a:endParaRPr>
          </a:p>
        </p:txBody>
      </p:sp>
      <p:sp>
        <p:nvSpPr>
          <p:cNvPr id="22" name="Rectangle 21"/>
          <p:cNvSpPr/>
          <p:nvPr/>
        </p:nvSpPr>
        <p:spPr>
          <a:xfrm>
            <a:off x="9063933" y="1383436"/>
            <a:ext cx="2226367" cy="1890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srgbClr val="555555"/>
              </a:solidFill>
              <a:latin typeface="Arial" pitchFamily="34" charset="0"/>
              <a:cs typeface="Arial" pitchFamily="34" charset="0"/>
            </a:endParaRPr>
          </a:p>
        </p:txBody>
      </p:sp>
      <p:sp>
        <p:nvSpPr>
          <p:cNvPr id="10" name="Text Placeholder 2">
            <a:extLst>
              <a:ext uri="{FF2B5EF4-FFF2-40B4-BE49-F238E27FC236}">
                <a16:creationId xmlns:a16="http://schemas.microsoft.com/office/drawing/2014/main" id="{024D893D-1B60-4033-86AE-7F82D3B63105}"/>
              </a:ext>
            </a:extLst>
          </p:cNvPr>
          <p:cNvSpPr>
            <a:spLocks noGrp="1"/>
          </p:cNvSpPr>
          <p:nvPr>
            <p:ph type="body" sz="quarter" idx="11"/>
          </p:nvPr>
        </p:nvSpPr>
        <p:spPr>
          <a:xfrm>
            <a:off x="575642" y="6188765"/>
            <a:ext cx="2465458" cy="586781"/>
          </a:xfrm>
        </p:spPr>
        <p:txBody>
          <a:bodyPr/>
          <a:lstStyle/>
          <a:p>
            <a:r>
              <a:rPr lang="nl-NL">
                <a:latin typeface="Arial" pitchFamily="34" charset="0"/>
                <a:cs typeface="Arial" pitchFamily="34" charset="0"/>
              </a:rPr>
              <a:t>Source: </a:t>
            </a:r>
            <a:r>
              <a:rPr lang="nl-NL" b="0">
                <a:solidFill>
                  <a:srgbClr val="555555"/>
                </a:solidFill>
                <a:latin typeface="Arial" pitchFamily="34" charset="0"/>
                <a:cs typeface="Arial" pitchFamily="34" charset="0"/>
              </a:rPr>
              <a:t>Innova Database</a:t>
            </a:r>
          </a:p>
          <a:p>
            <a:endParaRPr lang="nl-NL"/>
          </a:p>
        </p:txBody>
      </p:sp>
      <p:pic>
        <p:nvPicPr>
          <p:cNvPr id="23" name="New picture"/>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963561" y="1091381"/>
            <a:ext cx="2470936" cy="2536895"/>
          </a:xfrm>
          <a:prstGeom prst="rect">
            <a:avLst/>
          </a:prstGeom>
        </p:spPr>
      </p:pic>
      <p:pic>
        <p:nvPicPr>
          <p:cNvPr id="24" name="New picture"/>
          <p:cNvPicPr>
            <a:picLocks noChangeAspect="1"/>
          </p:cNvPicPr>
          <p:nvPr/>
        </p:nvPicPr>
        <p:blipFill>
          <a:blip r:embed="rId7"/>
          <a:stretch>
            <a:fillRect/>
          </a:stretch>
        </p:blipFill>
        <p:spPr>
          <a:xfrm>
            <a:off x="4214482" y="1336271"/>
            <a:ext cx="2791183" cy="1970576"/>
          </a:xfrm>
          <a:prstGeom prst="rect">
            <a:avLst/>
          </a:prstGeom>
        </p:spPr>
      </p:pic>
      <p:pic>
        <p:nvPicPr>
          <p:cNvPr id="25" name="New picture"/>
          <p:cNvPicPr>
            <a:picLocks noChangeAspect="1"/>
          </p:cNvPicPr>
          <p:nvPr/>
        </p:nvPicPr>
        <p:blipFill>
          <a:blip r:embed="rId8"/>
          <a:stretch>
            <a:fillRect/>
          </a:stretch>
        </p:blipFill>
        <p:spPr>
          <a:xfrm>
            <a:off x="8790423" y="1170353"/>
            <a:ext cx="2712163" cy="2370431"/>
          </a:xfrm>
          <a:prstGeom prst="rect">
            <a:avLst/>
          </a:prstGeom>
        </p:spPr>
      </p:pic>
      <p:pic>
        <p:nvPicPr>
          <p:cNvPr id="4" name="Picture 3">
            <a:extLst>
              <a:ext uri="{FF2B5EF4-FFF2-40B4-BE49-F238E27FC236}">
                <a16:creationId xmlns:a16="http://schemas.microsoft.com/office/drawing/2014/main" id="{8657A0A4-F8F5-C931-B437-2BCA28E135CB}"/>
              </a:ext>
            </a:extLst>
          </p:cNvPr>
          <p:cNvPicPr>
            <a:picLocks noChangeAspect="1"/>
          </p:cNvPicPr>
          <p:nvPr/>
        </p:nvPicPr>
        <p:blipFill rotWithShape="1">
          <a:blip r:embed="rId9"/>
          <a:srcRect l="16309" t="9049" r="17261" b="8105"/>
          <a:stretch/>
        </p:blipFill>
        <p:spPr>
          <a:xfrm>
            <a:off x="6508955" y="2035277"/>
            <a:ext cx="619859" cy="570271"/>
          </a:xfrm>
          <a:prstGeom prst="rect">
            <a:avLst/>
          </a:prstGeom>
        </p:spPr>
      </p:pic>
    </p:spTree>
    <p:extLst>
      <p:ext uri="{BB962C8B-B14F-4D97-AF65-F5344CB8AC3E}">
        <p14:creationId xmlns:p14="http://schemas.microsoft.com/office/powerpoint/2010/main" val="378111114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
          </p:nvPr>
        </p:nvSpPr>
        <p:spPr>
          <a:xfrm>
            <a:off x="575642" y="211015"/>
            <a:ext cx="10896452" cy="763684"/>
          </a:xfrm>
        </p:spPr>
        <p:txBody>
          <a:bodyPr/>
          <a:lstStyle/>
          <a:p>
            <a:r>
              <a:rPr lang="nl-NL" dirty="0">
                <a:latin typeface="+mn-lt"/>
              </a:rPr>
              <a:t>Protein claims: present in 50% dairy yogurt NPLs </a:t>
            </a:r>
          </a:p>
        </p:txBody>
      </p:sp>
      <p:graphicFrame>
        <p:nvGraphicFramePr>
          <p:cNvPr id="17" name="Table 16"/>
          <p:cNvGraphicFramePr>
            <a:graphicFrameLocks noGrp="1"/>
          </p:cNvGraphicFramePr>
          <p:nvPr>
            <p:extLst>
              <p:ext uri="{D42A27DB-BD31-4B8C-83A1-F6EECF244321}">
                <p14:modId xmlns:p14="http://schemas.microsoft.com/office/powerpoint/2010/main" val="4118514870"/>
              </p:ext>
            </p:extLst>
          </p:nvPr>
        </p:nvGraphicFramePr>
        <p:xfrm>
          <a:off x="508829" y="3425413"/>
          <a:ext cx="3619500" cy="2651760"/>
        </p:xfrm>
        <a:graphic>
          <a:graphicData uri="http://schemas.openxmlformats.org/drawingml/2006/table">
            <a:tbl>
              <a:tblPr firstRow="1" bandRow="1">
                <a:tableStyleId>{5C22544A-7EE6-4342-B048-85BDC9FD1C3A}</a:tableStyleId>
              </a:tblPr>
              <a:tblGrid>
                <a:gridCol w="2252258">
                  <a:extLst>
                    <a:ext uri="{9D8B030D-6E8A-4147-A177-3AD203B41FA5}">
                      <a16:colId xmlns:a16="http://schemas.microsoft.com/office/drawing/2014/main" val="20000"/>
                    </a:ext>
                  </a:extLst>
                </a:gridCol>
                <a:gridCol w="1367242">
                  <a:extLst>
                    <a:ext uri="{9D8B030D-6E8A-4147-A177-3AD203B41FA5}">
                      <a16:colId xmlns:a16="http://schemas.microsoft.com/office/drawing/2014/main" val="20001"/>
                    </a:ext>
                  </a:extLst>
                </a:gridCol>
              </a:tblGrid>
              <a:tr h="251460">
                <a:tc gridSpan="2">
                  <a:txBody>
                    <a:bodyPr/>
                    <a:lstStyle/>
                    <a:p>
                      <a:r>
                        <a:rPr lang="en-IN" sz="1200">
                          <a:solidFill>
                            <a:srgbClr val="2A2D88"/>
                          </a:solidFill>
                          <a:latin typeface="Arial" pitchFamily="34" charset="0"/>
                          <a:cs typeface="Arial" pitchFamily="34" charset="0"/>
                        </a:rPr>
                        <a:t>Icelandic Provisions Low Fat Plain Skyr Icelandic Yogurt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lnL w="12700" cmpd="sng">
                      <a:noFill/>
                    </a:lnL>
                  </a:tcPr>
                </a:tc>
                <a:extLst>
                  <a:ext uri="{0D108BD9-81ED-4DB2-BD59-A6C34878D82A}">
                    <a16:rowId xmlns:a16="http://schemas.microsoft.com/office/drawing/2014/main" val="10000"/>
                  </a:ext>
                </a:extLst>
              </a:tr>
              <a:tr h="251460">
                <a:tc>
                  <a:txBody>
                    <a:bodyPr/>
                    <a:lstStyle/>
                    <a:p>
                      <a:r>
                        <a:rPr lang="en-IN" sz="1200">
                          <a:solidFill>
                            <a:srgbClr val="555555"/>
                          </a:solidFill>
                          <a:latin typeface="Arial" pitchFamily="34" charset="0"/>
                          <a:cs typeface="Arial" pitchFamily="34" charset="0"/>
                        </a:rPr>
                        <a:t>United States, Jan 2023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u="sng">
                          <a:solidFill>
                            <a:srgbClr val="3399FF"/>
                          </a:solidFill>
                          <a:latin typeface="Arial" pitchFamily="34" charset="0"/>
                          <a:cs typeface="Arial" pitchFamily="34" charset="0"/>
                          <a:hlinkClick r:id="rId2"/>
                        </a:rPr>
                        <a:t>VIEW DETAILS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9732">
                <a:tc gridSpan="2">
                  <a:txBody>
                    <a:bodyPr/>
                    <a:lstStyle/>
                    <a:p>
                      <a:r>
                        <a:rPr lang="en-US" sz="1200" dirty="0">
                          <a:solidFill>
                            <a:srgbClr val="555555"/>
                          </a:solidFill>
                          <a:latin typeface="Arial" pitchFamily="34" charset="0"/>
                          <a:cs typeface="Arial" pitchFamily="34" charset="0"/>
                        </a:rPr>
                        <a:t>Claims: Only 2 ingredients. Low fat. </a:t>
                      </a:r>
                      <a:r>
                        <a:rPr lang="en-US" sz="1200" b="1" dirty="0">
                          <a:solidFill>
                            <a:srgbClr val="E25303"/>
                          </a:solidFill>
                          <a:latin typeface="Arial" pitchFamily="34" charset="0"/>
                          <a:cs typeface="Arial" pitchFamily="34" charset="0"/>
                        </a:rPr>
                        <a:t>Contains 14g protein.</a:t>
                      </a:r>
                      <a:r>
                        <a:rPr lang="en-US" sz="1200" dirty="0">
                          <a:solidFill>
                            <a:srgbClr val="555555"/>
                          </a:solidFill>
                          <a:latin typeface="Arial" pitchFamily="34" charset="0"/>
                          <a:cs typeface="Arial" pitchFamily="34" charset="0"/>
                        </a:rPr>
                        <a:t> Contains 3 billion probiotics, live and active 0g added sugar. A pure </a:t>
                      </a:r>
                      <a:r>
                        <a:rPr lang="en-US" sz="1200" dirty="0" err="1">
                          <a:solidFill>
                            <a:srgbClr val="555555"/>
                          </a:solidFill>
                          <a:latin typeface="Arial" pitchFamily="34" charset="0"/>
                          <a:cs typeface="Arial" pitchFamily="34" charset="0"/>
                        </a:rPr>
                        <a:t>nordic</a:t>
                      </a:r>
                      <a:r>
                        <a:rPr lang="en-US" sz="1200" dirty="0">
                          <a:solidFill>
                            <a:srgbClr val="555555"/>
                          </a:solidFill>
                          <a:latin typeface="Arial" pitchFamily="34" charset="0"/>
                          <a:cs typeface="Arial" pitchFamily="34" charset="0"/>
                        </a:rPr>
                        <a:t> experience with delicious flavor and texture, made the simplest way. Certified kosher dairy. Grade A. No artificial flavorings. No artificial sweeteners. No preservatives. No RBST. Gluten free. Certified Icelandic heirloom cultures. </a:t>
                      </a:r>
                      <a:r>
                        <a:rPr lang="en-US" sz="1200" b="1" dirty="0">
                          <a:solidFill>
                            <a:srgbClr val="E25303"/>
                          </a:solidFill>
                          <a:latin typeface="Arial" pitchFamily="34" charset="0"/>
                          <a:cs typeface="Arial" pitchFamily="34" charset="0"/>
                        </a:rPr>
                        <a:t>Rich in protein, </a:t>
                      </a:r>
                      <a:r>
                        <a:rPr lang="en-US" sz="1200" dirty="0">
                          <a:solidFill>
                            <a:srgbClr val="555555"/>
                          </a:solidFill>
                          <a:latin typeface="Arial" pitchFamily="34" charset="0"/>
                          <a:cs typeface="Arial" pitchFamily="34" charset="0"/>
                        </a:rPr>
                        <a:t>sustaining provision, yogurt dating back to the age of the </a:t>
                      </a:r>
                      <a:r>
                        <a:rPr lang="en-US" sz="1200" dirty="0" err="1">
                          <a:solidFill>
                            <a:srgbClr val="555555"/>
                          </a:solidFill>
                          <a:latin typeface="Arial" pitchFamily="34" charset="0"/>
                          <a:cs typeface="Arial" pitchFamily="34" charset="0"/>
                        </a:rPr>
                        <a:t>vikings</a:t>
                      </a:r>
                      <a:r>
                        <a:rPr lang="en-US" sz="1200" dirty="0">
                          <a:solidFill>
                            <a:srgbClr val="555555"/>
                          </a:solidFill>
                          <a:latin typeface="Arial" pitchFamily="34" charset="0"/>
                          <a:cs typeface="Arial" pitchFamily="34" charset="0"/>
                        </a:rPr>
                        <a:t>. Recyclable packaging.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lnL w="12700" cmpd="sng">
                      <a:noFill/>
                    </a:lnL>
                  </a:tcPr>
                </a:tc>
                <a:extLst>
                  <a:ext uri="{0D108BD9-81ED-4DB2-BD59-A6C34878D82A}">
                    <a16:rowId xmlns:a16="http://schemas.microsoft.com/office/drawing/2014/main" val="10003"/>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953641502"/>
              </p:ext>
            </p:extLst>
          </p:nvPr>
        </p:nvGraphicFramePr>
        <p:xfrm>
          <a:off x="4286250" y="3441022"/>
          <a:ext cx="3619500" cy="1737360"/>
        </p:xfrm>
        <a:graphic>
          <a:graphicData uri="http://schemas.openxmlformats.org/drawingml/2006/table">
            <a:tbl>
              <a:tblPr firstRow="1" bandRow="1">
                <a:tableStyleId>{5C22544A-7EE6-4342-B048-85BDC9FD1C3A}</a:tableStyleId>
              </a:tblPr>
              <a:tblGrid>
                <a:gridCol w="2395882">
                  <a:extLst>
                    <a:ext uri="{9D8B030D-6E8A-4147-A177-3AD203B41FA5}">
                      <a16:colId xmlns:a16="http://schemas.microsoft.com/office/drawing/2014/main" val="20000"/>
                    </a:ext>
                  </a:extLst>
                </a:gridCol>
                <a:gridCol w="1223618">
                  <a:extLst>
                    <a:ext uri="{9D8B030D-6E8A-4147-A177-3AD203B41FA5}">
                      <a16:colId xmlns:a16="http://schemas.microsoft.com/office/drawing/2014/main" val="20001"/>
                    </a:ext>
                  </a:extLst>
                </a:gridCol>
              </a:tblGrid>
              <a:tr h="251460">
                <a:tc gridSpan="2">
                  <a:txBody>
                    <a:bodyPr/>
                    <a:lstStyle/>
                    <a:p>
                      <a:r>
                        <a:rPr lang="en-IN" sz="1200">
                          <a:solidFill>
                            <a:srgbClr val="2A2D88"/>
                          </a:solidFill>
                          <a:latin typeface="Arial" pitchFamily="34" charset="0"/>
                          <a:cs typeface="Arial" pitchFamily="34" charset="0"/>
                        </a:rPr>
                        <a:t>Meltemi Vanilla Blended Premium Greek Yogurt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extLst>
                  <a:ext uri="{0D108BD9-81ED-4DB2-BD59-A6C34878D82A}">
                    <a16:rowId xmlns:a16="http://schemas.microsoft.com/office/drawing/2014/main" val="10000"/>
                  </a:ext>
                </a:extLst>
              </a:tr>
              <a:tr h="251460">
                <a:tc>
                  <a:txBody>
                    <a:bodyPr/>
                    <a:lstStyle/>
                    <a:p>
                      <a:r>
                        <a:rPr lang="en-IN" sz="1200">
                          <a:solidFill>
                            <a:srgbClr val="555555"/>
                          </a:solidFill>
                          <a:latin typeface="Arial" pitchFamily="34" charset="0"/>
                          <a:cs typeface="Arial" pitchFamily="34" charset="0"/>
                        </a:rPr>
                        <a:t>United States, Jan 2023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u="sng">
                          <a:solidFill>
                            <a:srgbClr val="3399FF"/>
                          </a:solidFill>
                          <a:latin typeface="Arial" pitchFamily="34" charset="0"/>
                          <a:cs typeface="Arial" pitchFamily="34" charset="0"/>
                          <a:hlinkClick r:id="rId3"/>
                        </a:rPr>
                        <a:t>VIEW DETAILS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1460">
                <a:tc gridSpan="2">
                  <a:txBody>
                    <a:bodyPr/>
                    <a:lstStyle/>
                    <a:p>
                      <a:r>
                        <a:rPr lang="en-US" sz="1200" dirty="0">
                          <a:solidFill>
                            <a:srgbClr val="555555"/>
                          </a:solidFill>
                          <a:latin typeface="Arial" pitchFamily="34" charset="0"/>
                          <a:cs typeface="Arial" pitchFamily="34" charset="0"/>
                        </a:rPr>
                        <a:t>Claims: 0% milk fat content. Premium. </a:t>
                      </a:r>
                      <a:r>
                        <a:rPr lang="en-US" sz="1200" b="1" dirty="0">
                          <a:solidFill>
                            <a:srgbClr val="E25303"/>
                          </a:solidFill>
                          <a:latin typeface="Arial" pitchFamily="34" charset="0"/>
                          <a:cs typeface="Arial" pitchFamily="34" charset="0"/>
                        </a:rPr>
                        <a:t>Contains 13g protein</a:t>
                      </a:r>
                      <a:r>
                        <a:rPr lang="en-US" sz="1200" dirty="0">
                          <a:solidFill>
                            <a:srgbClr val="555555"/>
                          </a:solidFill>
                          <a:latin typeface="Arial" pitchFamily="34" charset="0"/>
                          <a:cs typeface="Arial" pitchFamily="34" charset="0"/>
                        </a:rPr>
                        <a:t>. Made only with natural and non-GMO ingredients. Naturally gluten free. Certified kosher dairy. Grade A. Made with yogurt cultures from Greece. Recyclable packaging. Woman owned.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extLst>
                  <a:ext uri="{0D108BD9-81ED-4DB2-BD59-A6C34878D82A}">
                    <a16:rowId xmlns:a16="http://schemas.microsoft.com/office/drawing/2014/main" val="10003"/>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2312254774"/>
              </p:ext>
            </p:extLst>
          </p:nvPr>
        </p:nvGraphicFramePr>
        <p:xfrm>
          <a:off x="8221592" y="3429000"/>
          <a:ext cx="3334304" cy="2103120"/>
        </p:xfrm>
        <a:graphic>
          <a:graphicData uri="http://schemas.openxmlformats.org/drawingml/2006/table">
            <a:tbl>
              <a:tblPr firstRow="1" bandRow="1">
                <a:tableStyleId>{5C22544A-7EE6-4342-B048-85BDC9FD1C3A}</a:tableStyleId>
              </a:tblPr>
              <a:tblGrid>
                <a:gridCol w="2195401">
                  <a:extLst>
                    <a:ext uri="{9D8B030D-6E8A-4147-A177-3AD203B41FA5}">
                      <a16:colId xmlns:a16="http://schemas.microsoft.com/office/drawing/2014/main" val="20000"/>
                    </a:ext>
                  </a:extLst>
                </a:gridCol>
                <a:gridCol w="1138903">
                  <a:extLst>
                    <a:ext uri="{9D8B030D-6E8A-4147-A177-3AD203B41FA5}">
                      <a16:colId xmlns:a16="http://schemas.microsoft.com/office/drawing/2014/main" val="20001"/>
                    </a:ext>
                  </a:extLst>
                </a:gridCol>
              </a:tblGrid>
              <a:tr h="251460">
                <a:tc gridSpan="2">
                  <a:txBody>
                    <a:bodyPr/>
                    <a:lstStyle/>
                    <a:p>
                      <a:r>
                        <a:rPr lang="en-IN" sz="1200">
                          <a:solidFill>
                            <a:srgbClr val="2A2D88"/>
                          </a:solidFill>
                          <a:latin typeface="Arial" pitchFamily="34" charset="0"/>
                          <a:cs typeface="Arial" pitchFamily="34" charset="0"/>
                        </a:rPr>
                        <a:t>Kroger Carb Master Cultured Dairy Blend: Vanilla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extLst>
                  <a:ext uri="{0D108BD9-81ED-4DB2-BD59-A6C34878D82A}">
                    <a16:rowId xmlns:a16="http://schemas.microsoft.com/office/drawing/2014/main" val="10000"/>
                  </a:ext>
                </a:extLst>
              </a:tr>
              <a:tr h="251460">
                <a:tc>
                  <a:txBody>
                    <a:bodyPr/>
                    <a:lstStyle/>
                    <a:p>
                      <a:r>
                        <a:rPr lang="en-IN" sz="1200">
                          <a:solidFill>
                            <a:srgbClr val="555555"/>
                          </a:solidFill>
                          <a:latin typeface="Arial" pitchFamily="34" charset="0"/>
                          <a:cs typeface="Arial" pitchFamily="34" charset="0"/>
                        </a:rPr>
                        <a:t>United States, Jan 2023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u="sng">
                          <a:solidFill>
                            <a:srgbClr val="3399FF"/>
                          </a:solidFill>
                          <a:latin typeface="Arial" pitchFamily="34" charset="0"/>
                          <a:cs typeface="Arial" pitchFamily="34" charset="0"/>
                          <a:hlinkClick r:id="rId4"/>
                        </a:rPr>
                        <a:t>VIEW DETAILS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1460">
                <a:tc gridSpan="2">
                  <a:txBody>
                    <a:bodyPr/>
                    <a:lstStyle/>
                    <a:p>
                      <a:r>
                        <a:rPr lang="en-US" sz="1200" dirty="0">
                          <a:solidFill>
                            <a:srgbClr val="555555"/>
                          </a:solidFill>
                          <a:latin typeface="Arial" pitchFamily="34" charset="0"/>
                          <a:cs typeface="Arial" pitchFamily="34" charset="0"/>
                        </a:rPr>
                        <a:t>Claims: Grade A with vitamins A and D, and calcium added. With other natural flavors. Keto friendly. Contains 5g carbs, 1g sugars, 70 calories and </a:t>
                      </a:r>
                      <a:r>
                        <a:rPr lang="en-US" sz="1200" b="1" dirty="0">
                          <a:solidFill>
                            <a:srgbClr val="E25303"/>
                          </a:solidFill>
                          <a:latin typeface="Arial" pitchFamily="34" charset="0"/>
                          <a:cs typeface="Arial" pitchFamily="34" charset="0"/>
                        </a:rPr>
                        <a:t>9g protein</a:t>
                      </a:r>
                      <a:r>
                        <a:rPr lang="en-US" sz="1200" dirty="0">
                          <a:solidFill>
                            <a:srgbClr val="555555"/>
                          </a:solidFill>
                          <a:latin typeface="Arial" pitchFamily="34" charset="0"/>
                          <a:cs typeface="Arial" pitchFamily="34" charset="0"/>
                        </a:rPr>
                        <a:t>. Lactose free. Gluten free. Please recycle. Guaranteed product. Contains probiotics and other active cultures.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extLst>
                  <a:ext uri="{0D108BD9-81ED-4DB2-BD59-A6C34878D82A}">
                    <a16:rowId xmlns:a16="http://schemas.microsoft.com/office/drawing/2014/main" val="10003"/>
                  </a:ext>
                </a:extLst>
              </a:tr>
            </a:tbl>
          </a:graphicData>
        </a:graphic>
      </p:graphicFrame>
      <p:sp>
        <p:nvSpPr>
          <p:cNvPr id="20" name="Rectangle 19"/>
          <p:cNvSpPr/>
          <p:nvPr/>
        </p:nvSpPr>
        <p:spPr>
          <a:xfrm>
            <a:off x="1113736" y="1319428"/>
            <a:ext cx="2226364" cy="2023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srgbClr val="555555"/>
              </a:solidFill>
              <a:latin typeface="Arial" pitchFamily="34" charset="0"/>
              <a:cs typeface="Arial" pitchFamily="34" charset="0"/>
            </a:endParaRPr>
          </a:p>
        </p:txBody>
      </p:sp>
      <p:sp>
        <p:nvSpPr>
          <p:cNvPr id="21" name="Rectangle 20"/>
          <p:cNvSpPr/>
          <p:nvPr/>
        </p:nvSpPr>
        <p:spPr>
          <a:xfrm>
            <a:off x="5088834" y="1317047"/>
            <a:ext cx="2226365" cy="2023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srgbClr val="555555"/>
              </a:solidFill>
              <a:latin typeface="Arial" pitchFamily="34" charset="0"/>
              <a:cs typeface="Arial" pitchFamily="34" charset="0"/>
            </a:endParaRPr>
          </a:p>
        </p:txBody>
      </p:sp>
      <p:sp>
        <p:nvSpPr>
          <p:cNvPr id="22" name="Rectangle 21"/>
          <p:cNvSpPr/>
          <p:nvPr/>
        </p:nvSpPr>
        <p:spPr>
          <a:xfrm>
            <a:off x="9063933" y="1383436"/>
            <a:ext cx="2226367" cy="1890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srgbClr val="555555"/>
              </a:solidFill>
              <a:latin typeface="Arial" pitchFamily="34" charset="0"/>
              <a:cs typeface="Arial" pitchFamily="34" charset="0"/>
            </a:endParaRPr>
          </a:p>
        </p:txBody>
      </p:sp>
      <p:sp>
        <p:nvSpPr>
          <p:cNvPr id="10" name="Text Placeholder 2">
            <a:extLst>
              <a:ext uri="{FF2B5EF4-FFF2-40B4-BE49-F238E27FC236}">
                <a16:creationId xmlns:a16="http://schemas.microsoft.com/office/drawing/2014/main" id="{024D893D-1B60-4033-86AE-7F82D3B63105}"/>
              </a:ext>
            </a:extLst>
          </p:cNvPr>
          <p:cNvSpPr>
            <a:spLocks noGrp="1"/>
          </p:cNvSpPr>
          <p:nvPr>
            <p:ph type="body" sz="quarter" idx="11"/>
          </p:nvPr>
        </p:nvSpPr>
        <p:spPr>
          <a:xfrm>
            <a:off x="575642" y="6188765"/>
            <a:ext cx="2465458" cy="586781"/>
          </a:xfrm>
        </p:spPr>
        <p:txBody>
          <a:bodyPr/>
          <a:lstStyle/>
          <a:p>
            <a:r>
              <a:rPr lang="nl-NL">
                <a:latin typeface="Arial" pitchFamily="34" charset="0"/>
                <a:cs typeface="Arial" pitchFamily="34" charset="0"/>
              </a:rPr>
              <a:t>Source: </a:t>
            </a:r>
            <a:r>
              <a:rPr lang="nl-NL" b="0">
                <a:solidFill>
                  <a:srgbClr val="555555"/>
                </a:solidFill>
                <a:latin typeface="Arial" pitchFamily="34" charset="0"/>
                <a:cs typeface="Arial" pitchFamily="34" charset="0"/>
              </a:rPr>
              <a:t>Innova Database</a:t>
            </a:r>
          </a:p>
          <a:p>
            <a:endParaRPr lang="nl-NL"/>
          </a:p>
        </p:txBody>
      </p:sp>
      <p:pic>
        <p:nvPicPr>
          <p:cNvPr id="23" name="New picture"/>
          <p:cNvPicPr>
            <a:picLocks noChangeAspect="1"/>
          </p:cNvPicPr>
          <p:nvPr/>
        </p:nvPicPr>
        <p:blipFill>
          <a:blip r:embed="rId5"/>
          <a:stretch>
            <a:fillRect/>
          </a:stretch>
        </p:blipFill>
        <p:spPr>
          <a:xfrm>
            <a:off x="1502493" y="1319428"/>
            <a:ext cx="1448850" cy="2023534"/>
          </a:xfrm>
          <a:prstGeom prst="rect">
            <a:avLst/>
          </a:prstGeom>
        </p:spPr>
      </p:pic>
      <p:pic>
        <p:nvPicPr>
          <p:cNvPr id="24" name="New picture"/>
          <p:cNvPicPr>
            <a:picLocks noChangeAspect="1"/>
          </p:cNvPicPr>
          <p:nvPr/>
        </p:nvPicPr>
        <p:blipFill>
          <a:blip r:embed="rId6"/>
          <a:stretch>
            <a:fillRect/>
          </a:stretch>
        </p:blipFill>
        <p:spPr>
          <a:xfrm>
            <a:off x="5088834" y="1689847"/>
            <a:ext cx="2226365" cy="1277934"/>
          </a:xfrm>
          <a:prstGeom prst="rect">
            <a:avLst/>
          </a:prstGeom>
        </p:spPr>
      </p:pic>
      <p:pic>
        <p:nvPicPr>
          <p:cNvPr id="25" name="New picture"/>
          <p:cNvPicPr>
            <a:picLocks noChangeAspect="1"/>
          </p:cNvPicPr>
          <p:nvPr/>
        </p:nvPicPr>
        <p:blipFill>
          <a:blip r:embed="rId7"/>
          <a:stretch>
            <a:fillRect/>
          </a:stretch>
        </p:blipFill>
        <p:spPr>
          <a:xfrm>
            <a:off x="9097919" y="1383436"/>
            <a:ext cx="2158396" cy="1890755"/>
          </a:xfrm>
          <a:prstGeom prst="rect">
            <a:avLst/>
          </a:prstGeom>
        </p:spPr>
      </p:pic>
    </p:spTree>
    <p:extLst>
      <p:ext uri="{BB962C8B-B14F-4D97-AF65-F5344CB8AC3E}">
        <p14:creationId xmlns:p14="http://schemas.microsoft.com/office/powerpoint/2010/main" val="118117593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
          </p:nvPr>
        </p:nvSpPr>
        <p:spPr>
          <a:xfrm>
            <a:off x="575642" y="211015"/>
            <a:ext cx="10896452" cy="763684"/>
          </a:xfrm>
        </p:spPr>
        <p:txBody>
          <a:bodyPr/>
          <a:lstStyle/>
          <a:p>
            <a:r>
              <a:rPr lang="nl-NL" dirty="0">
                <a:latin typeface="+mn-lt"/>
              </a:rPr>
              <a:t>Fiber claims: most frequent in fermented yogurt drinks</a:t>
            </a:r>
          </a:p>
        </p:txBody>
      </p:sp>
      <p:graphicFrame>
        <p:nvGraphicFramePr>
          <p:cNvPr id="17" name="Table 16"/>
          <p:cNvGraphicFramePr>
            <a:graphicFrameLocks noGrp="1"/>
          </p:cNvGraphicFramePr>
          <p:nvPr>
            <p:extLst>
              <p:ext uri="{D42A27DB-BD31-4B8C-83A1-F6EECF244321}">
                <p14:modId xmlns:p14="http://schemas.microsoft.com/office/powerpoint/2010/main" val="211502706"/>
              </p:ext>
            </p:extLst>
          </p:nvPr>
        </p:nvGraphicFramePr>
        <p:xfrm>
          <a:off x="508829" y="3425413"/>
          <a:ext cx="3619500" cy="2468880"/>
        </p:xfrm>
        <a:graphic>
          <a:graphicData uri="http://schemas.openxmlformats.org/drawingml/2006/table">
            <a:tbl>
              <a:tblPr firstRow="1" bandRow="1">
                <a:tableStyleId>{5C22544A-7EE6-4342-B048-85BDC9FD1C3A}</a:tableStyleId>
              </a:tblPr>
              <a:tblGrid>
                <a:gridCol w="2252258">
                  <a:extLst>
                    <a:ext uri="{9D8B030D-6E8A-4147-A177-3AD203B41FA5}">
                      <a16:colId xmlns:a16="http://schemas.microsoft.com/office/drawing/2014/main" val="20000"/>
                    </a:ext>
                  </a:extLst>
                </a:gridCol>
                <a:gridCol w="1367242">
                  <a:extLst>
                    <a:ext uri="{9D8B030D-6E8A-4147-A177-3AD203B41FA5}">
                      <a16:colId xmlns:a16="http://schemas.microsoft.com/office/drawing/2014/main" val="20001"/>
                    </a:ext>
                  </a:extLst>
                </a:gridCol>
              </a:tblGrid>
              <a:tr h="251460">
                <a:tc gridSpan="2">
                  <a:txBody>
                    <a:bodyPr/>
                    <a:lstStyle/>
                    <a:p>
                      <a:r>
                        <a:rPr lang="en-IN" sz="1200">
                          <a:solidFill>
                            <a:srgbClr val="2A2D88"/>
                          </a:solidFill>
                          <a:latin typeface="Arial" pitchFamily="34" charset="0"/>
                          <a:cs typeface="Arial" pitchFamily="34" charset="0"/>
                        </a:rPr>
                        <a:t>Chobani Complete Advanced Nutrition Yogurt Shake: Mixed Berry Vanilla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lnL w="12700" cmpd="sng">
                      <a:noFill/>
                    </a:lnL>
                  </a:tcPr>
                </a:tc>
                <a:extLst>
                  <a:ext uri="{0D108BD9-81ED-4DB2-BD59-A6C34878D82A}">
                    <a16:rowId xmlns:a16="http://schemas.microsoft.com/office/drawing/2014/main" val="10000"/>
                  </a:ext>
                </a:extLst>
              </a:tr>
              <a:tr h="251460">
                <a:tc>
                  <a:txBody>
                    <a:bodyPr/>
                    <a:lstStyle/>
                    <a:p>
                      <a:r>
                        <a:rPr lang="en-IN" sz="1200">
                          <a:solidFill>
                            <a:srgbClr val="555555"/>
                          </a:solidFill>
                          <a:latin typeface="Arial" pitchFamily="34" charset="0"/>
                          <a:cs typeface="Arial" pitchFamily="34" charset="0"/>
                        </a:rPr>
                        <a:t>United States, Nov 2022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u="sng">
                          <a:solidFill>
                            <a:srgbClr val="3399FF"/>
                          </a:solidFill>
                          <a:latin typeface="Arial" pitchFamily="34" charset="0"/>
                          <a:cs typeface="Arial" pitchFamily="34" charset="0"/>
                          <a:hlinkClick r:id="rId3"/>
                        </a:rPr>
                        <a:t>VIEW DETAILS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9732">
                <a:tc gridSpan="2">
                  <a:txBody>
                    <a:bodyPr/>
                    <a:lstStyle/>
                    <a:p>
                      <a:r>
                        <a:rPr lang="en-US" sz="1200" dirty="0">
                          <a:solidFill>
                            <a:srgbClr val="555555"/>
                          </a:solidFill>
                          <a:latin typeface="Arial" pitchFamily="34" charset="0"/>
                          <a:cs typeface="Arial" pitchFamily="34" charset="0"/>
                        </a:rPr>
                        <a:t>Claims: Made only with natural ingredients. Advanced nutrition yogurt. 0g added sugar. Contains 25g complete protein. 0 lactose. Contains billions of probiotics. Contains 9 essential amino acids. Low fat with 1% milk fat content. With real vanilla and real berries. Lactose free and easy to digest dairy shake. </a:t>
                      </a:r>
                      <a:r>
                        <a:rPr lang="en-US" sz="1200" b="1" dirty="0">
                          <a:solidFill>
                            <a:srgbClr val="E25303"/>
                          </a:solidFill>
                          <a:latin typeface="Arial" pitchFamily="34" charset="0"/>
                          <a:cs typeface="Arial" pitchFamily="34" charset="0"/>
                        </a:rPr>
                        <a:t>Contains 3g fiber</a:t>
                      </a:r>
                      <a:r>
                        <a:rPr lang="en-US" sz="1200" dirty="0">
                          <a:solidFill>
                            <a:srgbClr val="555555"/>
                          </a:solidFill>
                          <a:latin typeface="Arial" pitchFamily="34" charset="0"/>
                          <a:cs typeface="Arial" pitchFamily="34" charset="0"/>
                        </a:rPr>
                        <a:t>. … Billions of probiotics to support </a:t>
                      </a:r>
                      <a:r>
                        <a:rPr lang="en-US" sz="1200" b="0" dirty="0">
                          <a:solidFill>
                            <a:srgbClr val="555555"/>
                          </a:solidFill>
                          <a:latin typeface="Arial" pitchFamily="34" charset="0"/>
                          <a:cs typeface="Arial" pitchFamily="34" charset="0"/>
                        </a:rPr>
                        <a:t>digestive and immune health. </a:t>
                      </a:r>
                      <a:r>
                        <a:rPr lang="en-US" sz="1200" b="1" dirty="0">
                          <a:solidFill>
                            <a:srgbClr val="E25303"/>
                          </a:solidFill>
                          <a:latin typeface="Arial" pitchFamily="34" charset="0"/>
                          <a:cs typeface="Arial" pitchFamily="34" charset="0"/>
                        </a:rPr>
                        <a:t>Good source of fiber.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lnL w="12700" cmpd="sng">
                      <a:noFill/>
                    </a:lnL>
                  </a:tcPr>
                </a:tc>
                <a:extLst>
                  <a:ext uri="{0D108BD9-81ED-4DB2-BD59-A6C34878D82A}">
                    <a16:rowId xmlns:a16="http://schemas.microsoft.com/office/drawing/2014/main" val="10003"/>
                  </a:ext>
                </a:extLst>
              </a:tr>
            </a:tbl>
          </a:graphicData>
        </a:graphic>
      </p:graphicFrame>
      <p:graphicFrame>
        <p:nvGraphicFramePr>
          <p:cNvPr id="18" name="Table 17"/>
          <p:cNvGraphicFramePr>
            <a:graphicFrameLocks noGrp="1"/>
          </p:cNvGraphicFramePr>
          <p:nvPr/>
        </p:nvGraphicFramePr>
        <p:xfrm>
          <a:off x="4286250" y="3441022"/>
          <a:ext cx="3619500" cy="1371600"/>
        </p:xfrm>
        <a:graphic>
          <a:graphicData uri="http://schemas.openxmlformats.org/drawingml/2006/table">
            <a:tbl>
              <a:tblPr firstRow="1" bandRow="1">
                <a:tableStyleId>{5C22544A-7EE6-4342-B048-85BDC9FD1C3A}</a:tableStyleId>
              </a:tblPr>
              <a:tblGrid>
                <a:gridCol w="2395882">
                  <a:extLst>
                    <a:ext uri="{9D8B030D-6E8A-4147-A177-3AD203B41FA5}">
                      <a16:colId xmlns:a16="http://schemas.microsoft.com/office/drawing/2014/main" val="20000"/>
                    </a:ext>
                  </a:extLst>
                </a:gridCol>
                <a:gridCol w="1223618">
                  <a:extLst>
                    <a:ext uri="{9D8B030D-6E8A-4147-A177-3AD203B41FA5}">
                      <a16:colId xmlns:a16="http://schemas.microsoft.com/office/drawing/2014/main" val="20001"/>
                    </a:ext>
                  </a:extLst>
                </a:gridCol>
              </a:tblGrid>
              <a:tr h="251460">
                <a:tc gridSpan="2">
                  <a:txBody>
                    <a:bodyPr/>
                    <a:lstStyle/>
                    <a:p>
                      <a:r>
                        <a:rPr lang="en-IN" sz="1200">
                          <a:solidFill>
                            <a:srgbClr val="2A2D88"/>
                          </a:solidFill>
                          <a:latin typeface="Arial" pitchFamily="34" charset="0"/>
                          <a:cs typeface="Arial" pitchFamily="34" charset="0"/>
                        </a:rPr>
                        <a:t>Cocojune Overnight Oats Vegan Yogurt Plus Steel Cut Oats: Vanilla Bean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extLst>
                  <a:ext uri="{0D108BD9-81ED-4DB2-BD59-A6C34878D82A}">
                    <a16:rowId xmlns:a16="http://schemas.microsoft.com/office/drawing/2014/main" val="10000"/>
                  </a:ext>
                </a:extLst>
              </a:tr>
              <a:tr h="251460">
                <a:tc>
                  <a:txBody>
                    <a:bodyPr/>
                    <a:lstStyle/>
                    <a:p>
                      <a:r>
                        <a:rPr lang="en-IN" sz="1200">
                          <a:solidFill>
                            <a:srgbClr val="555555"/>
                          </a:solidFill>
                          <a:latin typeface="Arial" pitchFamily="34" charset="0"/>
                          <a:cs typeface="Arial" pitchFamily="34" charset="0"/>
                        </a:rPr>
                        <a:t>United States, Jan 2022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u="sng">
                          <a:solidFill>
                            <a:srgbClr val="3399FF"/>
                          </a:solidFill>
                          <a:latin typeface="Arial" pitchFamily="34" charset="0"/>
                          <a:cs typeface="Arial" pitchFamily="34" charset="0"/>
                          <a:hlinkClick r:id="rId4"/>
                        </a:rPr>
                        <a:t>VIEW DETAILS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1460">
                <a:tc gridSpan="2">
                  <a:txBody>
                    <a:bodyPr/>
                    <a:lstStyle/>
                    <a:p>
                      <a:r>
                        <a:rPr lang="en-US" sz="1200" dirty="0">
                          <a:solidFill>
                            <a:srgbClr val="555555"/>
                          </a:solidFill>
                          <a:latin typeface="Arial" pitchFamily="34" charset="0"/>
                          <a:cs typeface="Arial" pitchFamily="34" charset="0"/>
                        </a:rPr>
                        <a:t>Claims: Organic. Suitable for vegans. </a:t>
                      </a:r>
                      <a:r>
                        <a:rPr lang="en-US" sz="1200" b="1" dirty="0">
                          <a:solidFill>
                            <a:srgbClr val="E25303"/>
                          </a:solidFill>
                          <a:latin typeface="Arial" pitchFamily="34" charset="0"/>
                          <a:cs typeface="Arial" pitchFamily="34" charset="0"/>
                        </a:rPr>
                        <a:t>Fiber-filled </a:t>
                      </a:r>
                      <a:r>
                        <a:rPr lang="en-US" sz="1200" dirty="0">
                          <a:solidFill>
                            <a:srgbClr val="555555"/>
                          </a:solidFill>
                          <a:latin typeface="Arial" pitchFamily="34" charset="0"/>
                          <a:cs typeface="Arial" pitchFamily="34" charset="0"/>
                        </a:rPr>
                        <a:t>and probiotic packed.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extLst>
                  <a:ext uri="{0D108BD9-81ED-4DB2-BD59-A6C34878D82A}">
                    <a16:rowId xmlns:a16="http://schemas.microsoft.com/office/drawing/2014/main" val="10003"/>
                  </a:ext>
                </a:extLst>
              </a:tr>
            </a:tbl>
          </a:graphicData>
        </a:graphic>
      </p:graphicFrame>
      <p:graphicFrame>
        <p:nvGraphicFramePr>
          <p:cNvPr id="19" name="Table 18"/>
          <p:cNvGraphicFramePr>
            <a:graphicFrameLocks noGrp="1"/>
          </p:cNvGraphicFramePr>
          <p:nvPr/>
        </p:nvGraphicFramePr>
        <p:xfrm>
          <a:off x="8221592" y="3429000"/>
          <a:ext cx="3334304" cy="2651760"/>
        </p:xfrm>
        <a:graphic>
          <a:graphicData uri="http://schemas.openxmlformats.org/drawingml/2006/table">
            <a:tbl>
              <a:tblPr firstRow="1" bandRow="1">
                <a:tableStyleId>{5C22544A-7EE6-4342-B048-85BDC9FD1C3A}</a:tableStyleId>
              </a:tblPr>
              <a:tblGrid>
                <a:gridCol w="2195401">
                  <a:extLst>
                    <a:ext uri="{9D8B030D-6E8A-4147-A177-3AD203B41FA5}">
                      <a16:colId xmlns:a16="http://schemas.microsoft.com/office/drawing/2014/main" val="20000"/>
                    </a:ext>
                  </a:extLst>
                </a:gridCol>
                <a:gridCol w="1138903">
                  <a:extLst>
                    <a:ext uri="{9D8B030D-6E8A-4147-A177-3AD203B41FA5}">
                      <a16:colId xmlns:a16="http://schemas.microsoft.com/office/drawing/2014/main" val="20001"/>
                    </a:ext>
                  </a:extLst>
                </a:gridCol>
              </a:tblGrid>
              <a:tr h="251460">
                <a:tc gridSpan="2">
                  <a:txBody>
                    <a:bodyPr/>
                    <a:lstStyle/>
                    <a:p>
                      <a:r>
                        <a:rPr lang="en-IN" sz="1200">
                          <a:solidFill>
                            <a:srgbClr val="2A2D88"/>
                          </a:solidFill>
                          <a:latin typeface="Arial" pitchFamily="34" charset="0"/>
                          <a:cs typeface="Arial" pitchFamily="34" charset="0"/>
                        </a:rPr>
                        <a:t>Activia Low Fat Yogurt: Strawberry and Pineapple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extLst>
                  <a:ext uri="{0D108BD9-81ED-4DB2-BD59-A6C34878D82A}">
                    <a16:rowId xmlns:a16="http://schemas.microsoft.com/office/drawing/2014/main" val="10000"/>
                  </a:ext>
                </a:extLst>
              </a:tr>
              <a:tr h="251460">
                <a:tc>
                  <a:txBody>
                    <a:bodyPr/>
                    <a:lstStyle/>
                    <a:p>
                      <a:r>
                        <a:rPr lang="en-IN" sz="1200">
                          <a:solidFill>
                            <a:srgbClr val="555555"/>
                          </a:solidFill>
                          <a:latin typeface="Arial" pitchFamily="34" charset="0"/>
                          <a:cs typeface="Arial" pitchFamily="34" charset="0"/>
                        </a:rPr>
                        <a:t>United States, Jan 2020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u="sng">
                          <a:solidFill>
                            <a:srgbClr val="3399FF"/>
                          </a:solidFill>
                          <a:latin typeface="Arial" pitchFamily="34" charset="0"/>
                          <a:cs typeface="Arial" pitchFamily="34" charset="0"/>
                          <a:hlinkClick r:id="rId5"/>
                        </a:rPr>
                        <a:t>VIEW DETAILS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1460">
                <a:tc gridSpan="2">
                  <a:txBody>
                    <a:bodyPr/>
                    <a:lstStyle/>
                    <a:p>
                      <a:r>
                        <a:rPr lang="en-US" sz="1200" dirty="0">
                          <a:solidFill>
                            <a:srgbClr val="555555"/>
                          </a:solidFill>
                          <a:latin typeface="Arial" pitchFamily="34" charset="0"/>
                          <a:cs typeface="Arial" pitchFamily="34" charset="0"/>
                        </a:rPr>
                        <a:t>Claims: Low fat with only 1% milk fat content. Source of vitamin D. Non-GMO…Contains billions of live and active probiotics. Supports gut health. </a:t>
                      </a:r>
                      <a:r>
                        <a:rPr lang="en-US" sz="1200" b="1" dirty="0">
                          <a:solidFill>
                            <a:srgbClr val="E25303"/>
                          </a:solidFill>
                          <a:latin typeface="Arial" pitchFamily="34" charset="0"/>
                          <a:cs typeface="Arial" pitchFamily="34" charset="0"/>
                        </a:rPr>
                        <a:t>Good source of fiber</a:t>
                      </a:r>
                      <a:r>
                        <a:rPr lang="en-US" sz="1200" dirty="0">
                          <a:solidFill>
                            <a:srgbClr val="555555"/>
                          </a:solidFill>
                          <a:latin typeface="Arial" pitchFamily="34" charset="0"/>
                          <a:cs typeface="Arial" pitchFamily="34" charset="0"/>
                        </a:rPr>
                        <a:t>. Probiotic yogurt with carefully selected ingredients. Made with grade A milk and juicy, ripe fruits. May help reduce the frequency of minor digestive discomfort, which includes gas, bloating, abdominal discomfort, and rumbling.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extLst>
                  <a:ext uri="{0D108BD9-81ED-4DB2-BD59-A6C34878D82A}">
                    <a16:rowId xmlns:a16="http://schemas.microsoft.com/office/drawing/2014/main" val="10003"/>
                  </a:ext>
                </a:extLst>
              </a:tr>
            </a:tbl>
          </a:graphicData>
        </a:graphic>
      </p:graphicFrame>
      <p:sp>
        <p:nvSpPr>
          <p:cNvPr id="20" name="Rectangle 19"/>
          <p:cNvSpPr/>
          <p:nvPr/>
        </p:nvSpPr>
        <p:spPr>
          <a:xfrm>
            <a:off x="1113736" y="1319428"/>
            <a:ext cx="2226364" cy="2023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srgbClr val="555555"/>
              </a:solidFill>
              <a:latin typeface="Arial" pitchFamily="34" charset="0"/>
              <a:cs typeface="Arial" pitchFamily="34" charset="0"/>
            </a:endParaRPr>
          </a:p>
        </p:txBody>
      </p:sp>
      <p:sp>
        <p:nvSpPr>
          <p:cNvPr id="21" name="Rectangle 20"/>
          <p:cNvSpPr/>
          <p:nvPr/>
        </p:nvSpPr>
        <p:spPr>
          <a:xfrm>
            <a:off x="5088834" y="1317047"/>
            <a:ext cx="2226365" cy="2023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srgbClr val="555555"/>
              </a:solidFill>
              <a:latin typeface="Arial" pitchFamily="34" charset="0"/>
              <a:cs typeface="Arial" pitchFamily="34" charset="0"/>
            </a:endParaRPr>
          </a:p>
        </p:txBody>
      </p:sp>
      <p:sp>
        <p:nvSpPr>
          <p:cNvPr id="22" name="Rectangle 21"/>
          <p:cNvSpPr/>
          <p:nvPr/>
        </p:nvSpPr>
        <p:spPr>
          <a:xfrm>
            <a:off x="9063933" y="1383436"/>
            <a:ext cx="2226367" cy="1890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srgbClr val="555555"/>
              </a:solidFill>
              <a:latin typeface="Arial" pitchFamily="34" charset="0"/>
              <a:cs typeface="Arial" pitchFamily="34" charset="0"/>
            </a:endParaRPr>
          </a:p>
        </p:txBody>
      </p:sp>
      <p:sp>
        <p:nvSpPr>
          <p:cNvPr id="10" name="Text Placeholder 2">
            <a:extLst>
              <a:ext uri="{FF2B5EF4-FFF2-40B4-BE49-F238E27FC236}">
                <a16:creationId xmlns:a16="http://schemas.microsoft.com/office/drawing/2014/main" id="{024D893D-1B60-4033-86AE-7F82D3B63105}"/>
              </a:ext>
            </a:extLst>
          </p:cNvPr>
          <p:cNvSpPr>
            <a:spLocks noGrp="1"/>
          </p:cNvSpPr>
          <p:nvPr>
            <p:ph type="body" sz="quarter" idx="11"/>
          </p:nvPr>
        </p:nvSpPr>
        <p:spPr>
          <a:xfrm>
            <a:off x="575642" y="6188765"/>
            <a:ext cx="2465458" cy="586781"/>
          </a:xfrm>
        </p:spPr>
        <p:txBody>
          <a:bodyPr/>
          <a:lstStyle/>
          <a:p>
            <a:r>
              <a:rPr lang="nl-NL" dirty="0">
                <a:latin typeface="Arial" pitchFamily="34" charset="0"/>
                <a:cs typeface="Arial" pitchFamily="34" charset="0"/>
              </a:rPr>
              <a:t>Source: </a:t>
            </a:r>
            <a:r>
              <a:rPr lang="nl-NL" b="0" dirty="0">
                <a:solidFill>
                  <a:srgbClr val="555555"/>
                </a:solidFill>
                <a:latin typeface="Arial" pitchFamily="34" charset="0"/>
                <a:cs typeface="Arial" pitchFamily="34" charset="0"/>
              </a:rPr>
              <a:t>Innova Database</a:t>
            </a:r>
          </a:p>
          <a:p>
            <a:endParaRPr lang="nl-NL" dirty="0"/>
          </a:p>
        </p:txBody>
      </p:sp>
      <p:pic>
        <p:nvPicPr>
          <p:cNvPr id="23" name="New picture"/>
          <p:cNvPicPr>
            <a:picLocks noChangeAspect="1"/>
          </p:cNvPicPr>
          <p:nvPr/>
        </p:nvPicPr>
        <p:blipFill>
          <a:blip r:embed="rId6"/>
          <a:stretch>
            <a:fillRect/>
          </a:stretch>
        </p:blipFill>
        <p:spPr>
          <a:xfrm>
            <a:off x="1753386" y="1023095"/>
            <a:ext cx="858140" cy="2370553"/>
          </a:xfrm>
          <a:prstGeom prst="rect">
            <a:avLst/>
          </a:prstGeom>
        </p:spPr>
      </p:pic>
      <p:pic>
        <p:nvPicPr>
          <p:cNvPr id="24" name="New picture"/>
          <p:cNvPicPr>
            <a:picLocks noChangeAspect="1"/>
          </p:cNvPicPr>
          <p:nvPr/>
        </p:nvPicPr>
        <p:blipFill>
          <a:blip r:embed="rId7"/>
          <a:stretch>
            <a:fillRect/>
          </a:stretch>
        </p:blipFill>
        <p:spPr>
          <a:xfrm>
            <a:off x="3836708" y="1564850"/>
            <a:ext cx="3842678" cy="1876468"/>
          </a:xfrm>
          <a:prstGeom prst="rect">
            <a:avLst/>
          </a:prstGeom>
        </p:spPr>
      </p:pic>
      <p:pic>
        <p:nvPicPr>
          <p:cNvPr id="25" name="New picture"/>
          <p:cNvPicPr>
            <a:picLocks noChangeAspect="1"/>
          </p:cNvPicPr>
          <p:nvPr/>
        </p:nvPicPr>
        <p:blipFill>
          <a:blip r:embed="rId8"/>
          <a:stretch>
            <a:fillRect/>
          </a:stretch>
        </p:blipFill>
        <p:spPr>
          <a:xfrm>
            <a:off x="8078249" y="1072874"/>
            <a:ext cx="3212051" cy="2396190"/>
          </a:xfrm>
          <a:prstGeom prst="rect">
            <a:avLst/>
          </a:prstGeom>
        </p:spPr>
      </p:pic>
    </p:spTree>
    <p:extLst>
      <p:ext uri="{BB962C8B-B14F-4D97-AF65-F5344CB8AC3E}">
        <p14:creationId xmlns:p14="http://schemas.microsoft.com/office/powerpoint/2010/main" val="270728894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
          </p:nvPr>
        </p:nvSpPr>
        <p:spPr>
          <a:xfrm>
            <a:off x="575642" y="211015"/>
            <a:ext cx="10896452" cy="763684"/>
          </a:xfrm>
        </p:spPr>
        <p:txBody>
          <a:bodyPr/>
          <a:lstStyle/>
          <a:p>
            <a:r>
              <a:rPr lang="nl-NL" dirty="0">
                <a:latin typeface="+mn-lt"/>
              </a:rPr>
              <a:t>Protein claims </a:t>
            </a:r>
          </a:p>
        </p:txBody>
      </p:sp>
      <p:graphicFrame>
        <p:nvGraphicFramePr>
          <p:cNvPr id="17" name="Table 16"/>
          <p:cNvGraphicFramePr>
            <a:graphicFrameLocks noGrp="1"/>
          </p:cNvGraphicFramePr>
          <p:nvPr/>
        </p:nvGraphicFramePr>
        <p:xfrm>
          <a:off x="508829" y="3425413"/>
          <a:ext cx="3619500" cy="3657600"/>
        </p:xfrm>
        <a:graphic>
          <a:graphicData uri="http://schemas.openxmlformats.org/drawingml/2006/table">
            <a:tbl>
              <a:tblPr firstRow="1" bandRow="1">
                <a:tableStyleId>{5C22544A-7EE6-4342-B048-85BDC9FD1C3A}</a:tableStyleId>
              </a:tblPr>
              <a:tblGrid>
                <a:gridCol w="2252258">
                  <a:extLst>
                    <a:ext uri="{9D8B030D-6E8A-4147-A177-3AD203B41FA5}">
                      <a16:colId xmlns:a16="http://schemas.microsoft.com/office/drawing/2014/main" val="20000"/>
                    </a:ext>
                  </a:extLst>
                </a:gridCol>
                <a:gridCol w="1367242">
                  <a:extLst>
                    <a:ext uri="{9D8B030D-6E8A-4147-A177-3AD203B41FA5}">
                      <a16:colId xmlns:a16="http://schemas.microsoft.com/office/drawing/2014/main" val="20001"/>
                    </a:ext>
                  </a:extLst>
                </a:gridCol>
              </a:tblGrid>
              <a:tr h="251460">
                <a:tc gridSpan="2">
                  <a:txBody>
                    <a:bodyPr/>
                    <a:lstStyle/>
                    <a:p>
                      <a:r>
                        <a:rPr lang="en-IN" sz="1200">
                          <a:solidFill>
                            <a:srgbClr val="2A2D88"/>
                          </a:solidFill>
                          <a:latin typeface="Arial" pitchFamily="34" charset="0"/>
                          <a:cs typeface="Arial" pitchFamily="34" charset="0"/>
                        </a:rPr>
                        <a:t>Icelandic Provisions Low Fat Plain Skyr Icelandic Yogurt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lnL w="12700" cmpd="sng">
                      <a:noFill/>
                    </a:lnL>
                  </a:tcPr>
                </a:tc>
                <a:extLst>
                  <a:ext uri="{0D108BD9-81ED-4DB2-BD59-A6C34878D82A}">
                    <a16:rowId xmlns:a16="http://schemas.microsoft.com/office/drawing/2014/main" val="10000"/>
                  </a:ext>
                </a:extLst>
              </a:tr>
              <a:tr h="251460">
                <a:tc>
                  <a:txBody>
                    <a:bodyPr/>
                    <a:lstStyle/>
                    <a:p>
                      <a:r>
                        <a:rPr lang="en-IN" sz="1200">
                          <a:solidFill>
                            <a:srgbClr val="555555"/>
                          </a:solidFill>
                          <a:latin typeface="Arial" pitchFamily="34" charset="0"/>
                          <a:cs typeface="Arial" pitchFamily="34" charset="0"/>
                        </a:rPr>
                        <a:t>United States, Jan 2023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u="sng">
                          <a:solidFill>
                            <a:srgbClr val="3399FF"/>
                          </a:solidFill>
                          <a:latin typeface="Arial" pitchFamily="34" charset="0"/>
                          <a:cs typeface="Arial" pitchFamily="34" charset="0"/>
                          <a:hlinkClick r:id="rId2"/>
                        </a:rPr>
                        <a:t>VIEW DETAILS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9929">
                <a:tc gridSpan="2">
                  <a:txBody>
                    <a:bodyPr/>
                    <a:lstStyle/>
                    <a:p>
                      <a:r>
                        <a:rPr lang="en-US" sz="1200" b="0">
                          <a:solidFill>
                            <a:srgbClr val="555555"/>
                          </a:solidFill>
                          <a:latin typeface="Arial" pitchFamily="34" charset="0"/>
                          <a:cs typeface="Arial" pitchFamily="34" charset="0"/>
                        </a:rPr>
                        <a:t>Description: Thick and creamy low fat plain Skyr Icelandic yogurt in an 850g plastic tub.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lnL w="12700" cmpd="sng">
                      <a:noFill/>
                    </a:lnL>
                    <a:lnT w="12700" cmpd="sng">
                      <a:noFill/>
                    </a:lnT>
                  </a:tcPr>
                </a:tc>
                <a:extLst>
                  <a:ext uri="{0D108BD9-81ED-4DB2-BD59-A6C34878D82A}">
                    <a16:rowId xmlns:a16="http://schemas.microsoft.com/office/drawing/2014/main" val="10002"/>
                  </a:ext>
                </a:extLst>
              </a:tr>
              <a:tr h="239732">
                <a:tc gridSpan="2">
                  <a:txBody>
                    <a:bodyPr/>
                    <a:lstStyle/>
                    <a:p>
                      <a:r>
                        <a:rPr lang="en-US" sz="1200">
                          <a:solidFill>
                            <a:srgbClr val="555555"/>
                          </a:solidFill>
                          <a:latin typeface="Arial" pitchFamily="34" charset="0"/>
                          <a:cs typeface="Arial" pitchFamily="34" charset="0"/>
                        </a:rPr>
                        <a:t>Claims: Only 2 ingredients. Low fat. Contains 14g protein. Contains 3 billion probiotics, live and active cultures (heirloom skyr cultures (streptococcus thermophilus islandicus, lactobacillus bulgaricus, bifidobacterium)). 0g added sugar. A pure nordic experience with delicious flavor and texture, made the simplest way. Certified kosher dairy. Grade A. No artificial flavorings. No artificial sweeteners. No preservatives. No RBST. Gluten free. Certified Icelandic heirloom cultures. Rich in protein, sustaining provision, yogurt dating back to the age of the vikings. Recyclable packaging.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lnL w="12700" cmpd="sng">
                      <a:noFill/>
                    </a:lnL>
                  </a:tcPr>
                </a:tc>
                <a:extLst>
                  <a:ext uri="{0D108BD9-81ED-4DB2-BD59-A6C34878D82A}">
                    <a16:rowId xmlns:a16="http://schemas.microsoft.com/office/drawing/2014/main" val="10003"/>
                  </a:ext>
                </a:extLst>
              </a:tr>
            </a:tbl>
          </a:graphicData>
        </a:graphic>
      </p:graphicFrame>
      <p:graphicFrame>
        <p:nvGraphicFramePr>
          <p:cNvPr id="18" name="Table 17"/>
          <p:cNvGraphicFramePr>
            <a:graphicFrameLocks noGrp="1"/>
          </p:cNvGraphicFramePr>
          <p:nvPr/>
        </p:nvGraphicFramePr>
        <p:xfrm>
          <a:off x="4286250" y="3441022"/>
          <a:ext cx="3619500" cy="2194560"/>
        </p:xfrm>
        <a:graphic>
          <a:graphicData uri="http://schemas.openxmlformats.org/drawingml/2006/table">
            <a:tbl>
              <a:tblPr firstRow="1" bandRow="1">
                <a:tableStyleId>{5C22544A-7EE6-4342-B048-85BDC9FD1C3A}</a:tableStyleId>
              </a:tblPr>
              <a:tblGrid>
                <a:gridCol w="2395882">
                  <a:extLst>
                    <a:ext uri="{9D8B030D-6E8A-4147-A177-3AD203B41FA5}">
                      <a16:colId xmlns:a16="http://schemas.microsoft.com/office/drawing/2014/main" val="20000"/>
                    </a:ext>
                  </a:extLst>
                </a:gridCol>
                <a:gridCol w="1223618">
                  <a:extLst>
                    <a:ext uri="{9D8B030D-6E8A-4147-A177-3AD203B41FA5}">
                      <a16:colId xmlns:a16="http://schemas.microsoft.com/office/drawing/2014/main" val="20001"/>
                    </a:ext>
                  </a:extLst>
                </a:gridCol>
              </a:tblGrid>
              <a:tr h="251460">
                <a:tc gridSpan="2">
                  <a:txBody>
                    <a:bodyPr/>
                    <a:lstStyle/>
                    <a:p>
                      <a:r>
                        <a:rPr lang="en-IN" sz="1200">
                          <a:solidFill>
                            <a:srgbClr val="2A2D88"/>
                          </a:solidFill>
                          <a:latin typeface="Arial" pitchFamily="34" charset="0"/>
                          <a:cs typeface="Arial" pitchFamily="34" charset="0"/>
                        </a:rPr>
                        <a:t>Meltemi Vanilla Blended Premium Greek Yogurt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extLst>
                  <a:ext uri="{0D108BD9-81ED-4DB2-BD59-A6C34878D82A}">
                    <a16:rowId xmlns:a16="http://schemas.microsoft.com/office/drawing/2014/main" val="10000"/>
                  </a:ext>
                </a:extLst>
              </a:tr>
              <a:tr h="251460">
                <a:tc>
                  <a:txBody>
                    <a:bodyPr/>
                    <a:lstStyle/>
                    <a:p>
                      <a:r>
                        <a:rPr lang="en-IN" sz="1200">
                          <a:solidFill>
                            <a:srgbClr val="555555"/>
                          </a:solidFill>
                          <a:latin typeface="Arial" pitchFamily="34" charset="0"/>
                          <a:cs typeface="Arial" pitchFamily="34" charset="0"/>
                        </a:rPr>
                        <a:t>United States, Jan 2023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u="sng">
                          <a:solidFill>
                            <a:srgbClr val="3399FF"/>
                          </a:solidFill>
                          <a:latin typeface="Arial" pitchFamily="34" charset="0"/>
                          <a:cs typeface="Arial" pitchFamily="34" charset="0"/>
                          <a:hlinkClick r:id="rId3"/>
                        </a:rPr>
                        <a:t>VIEW DETAILS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1460">
                <a:tc gridSpan="2">
                  <a:txBody>
                    <a:bodyPr/>
                    <a:lstStyle/>
                    <a:p>
                      <a:r>
                        <a:rPr lang="en-US" sz="1200">
                          <a:solidFill>
                            <a:srgbClr val="555555"/>
                          </a:solidFill>
                          <a:latin typeface="Arial" pitchFamily="34" charset="0"/>
                          <a:cs typeface="Arial" pitchFamily="34" charset="0"/>
                        </a:rPr>
                        <a:t>Description: Vanilla blended premium Greek yogurt in a 150g plastic pot.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extLst>
                  <a:ext uri="{0D108BD9-81ED-4DB2-BD59-A6C34878D82A}">
                    <a16:rowId xmlns:a16="http://schemas.microsoft.com/office/drawing/2014/main" val="10002"/>
                  </a:ext>
                </a:extLst>
              </a:tr>
              <a:tr h="251460">
                <a:tc gridSpan="2">
                  <a:txBody>
                    <a:bodyPr/>
                    <a:lstStyle/>
                    <a:p>
                      <a:r>
                        <a:rPr lang="en-US" sz="1200">
                          <a:solidFill>
                            <a:srgbClr val="555555"/>
                          </a:solidFill>
                          <a:latin typeface="Arial" pitchFamily="34" charset="0"/>
                          <a:cs typeface="Arial" pitchFamily="34" charset="0"/>
                        </a:rPr>
                        <a:t>Claims: 0% milk fat content. Premium. Contains 13g protein. Made only with natural and non-GMO ingredients. Naturally gluten free. Certified kosher dairy. Grade A. Made with yogurt cultures from Greece. Recyclable packaging. Woman owned.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extLst>
                  <a:ext uri="{0D108BD9-81ED-4DB2-BD59-A6C34878D82A}">
                    <a16:rowId xmlns:a16="http://schemas.microsoft.com/office/drawing/2014/main" val="10003"/>
                  </a:ext>
                </a:extLst>
              </a:tr>
            </a:tbl>
          </a:graphicData>
        </a:graphic>
      </p:graphicFrame>
      <p:graphicFrame>
        <p:nvGraphicFramePr>
          <p:cNvPr id="19" name="Table 18"/>
          <p:cNvGraphicFramePr>
            <a:graphicFrameLocks noGrp="1"/>
          </p:cNvGraphicFramePr>
          <p:nvPr/>
        </p:nvGraphicFramePr>
        <p:xfrm>
          <a:off x="8221592" y="3429000"/>
          <a:ext cx="3334304" cy="2743200"/>
        </p:xfrm>
        <a:graphic>
          <a:graphicData uri="http://schemas.openxmlformats.org/drawingml/2006/table">
            <a:tbl>
              <a:tblPr firstRow="1" bandRow="1">
                <a:tableStyleId>{5C22544A-7EE6-4342-B048-85BDC9FD1C3A}</a:tableStyleId>
              </a:tblPr>
              <a:tblGrid>
                <a:gridCol w="2195401">
                  <a:extLst>
                    <a:ext uri="{9D8B030D-6E8A-4147-A177-3AD203B41FA5}">
                      <a16:colId xmlns:a16="http://schemas.microsoft.com/office/drawing/2014/main" val="20000"/>
                    </a:ext>
                  </a:extLst>
                </a:gridCol>
                <a:gridCol w="1138903">
                  <a:extLst>
                    <a:ext uri="{9D8B030D-6E8A-4147-A177-3AD203B41FA5}">
                      <a16:colId xmlns:a16="http://schemas.microsoft.com/office/drawing/2014/main" val="20001"/>
                    </a:ext>
                  </a:extLst>
                </a:gridCol>
              </a:tblGrid>
              <a:tr h="251460">
                <a:tc gridSpan="2">
                  <a:txBody>
                    <a:bodyPr/>
                    <a:lstStyle/>
                    <a:p>
                      <a:r>
                        <a:rPr lang="en-IN" sz="1200">
                          <a:solidFill>
                            <a:srgbClr val="2A2D88"/>
                          </a:solidFill>
                          <a:latin typeface="Arial" pitchFamily="34" charset="0"/>
                          <a:cs typeface="Arial" pitchFamily="34" charset="0"/>
                        </a:rPr>
                        <a:t>Kroger Carb Master Cultured Dairy Blend: Vanilla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extLst>
                  <a:ext uri="{0D108BD9-81ED-4DB2-BD59-A6C34878D82A}">
                    <a16:rowId xmlns:a16="http://schemas.microsoft.com/office/drawing/2014/main" val="10000"/>
                  </a:ext>
                </a:extLst>
              </a:tr>
              <a:tr h="251460">
                <a:tc>
                  <a:txBody>
                    <a:bodyPr/>
                    <a:lstStyle/>
                    <a:p>
                      <a:r>
                        <a:rPr lang="en-IN" sz="1200">
                          <a:solidFill>
                            <a:srgbClr val="555555"/>
                          </a:solidFill>
                          <a:latin typeface="Arial" pitchFamily="34" charset="0"/>
                          <a:cs typeface="Arial" pitchFamily="34" charset="0"/>
                        </a:rPr>
                        <a:t>United States, Jan 2023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u="sng">
                          <a:solidFill>
                            <a:srgbClr val="3399FF"/>
                          </a:solidFill>
                          <a:latin typeface="Arial" pitchFamily="34" charset="0"/>
                          <a:cs typeface="Arial" pitchFamily="34" charset="0"/>
                          <a:hlinkClick r:id="rId4"/>
                        </a:rPr>
                        <a:t>VIEW DETAILS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00321">
                <a:tc gridSpan="2">
                  <a:txBody>
                    <a:bodyPr/>
                    <a:lstStyle/>
                    <a:p>
                      <a:r>
                        <a:rPr lang="en-US" sz="1200">
                          <a:solidFill>
                            <a:srgbClr val="555555"/>
                          </a:solidFill>
                          <a:latin typeface="Arial" pitchFamily="34" charset="0"/>
                          <a:cs typeface="Arial" pitchFamily="34" charset="0"/>
                        </a:rPr>
                        <a:t>Description: 4 x 170g pots of vanilla flavored cultured dairy blend held within a carton board sleeve.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extLst>
                  <a:ext uri="{0D108BD9-81ED-4DB2-BD59-A6C34878D82A}">
                    <a16:rowId xmlns:a16="http://schemas.microsoft.com/office/drawing/2014/main" val="10002"/>
                  </a:ext>
                </a:extLst>
              </a:tr>
              <a:tr h="251460">
                <a:tc gridSpan="2">
                  <a:txBody>
                    <a:bodyPr/>
                    <a:lstStyle/>
                    <a:p>
                      <a:r>
                        <a:rPr lang="en-US" sz="1200">
                          <a:solidFill>
                            <a:srgbClr val="555555"/>
                          </a:solidFill>
                          <a:latin typeface="Arial" pitchFamily="34" charset="0"/>
                          <a:cs typeface="Arial" pitchFamily="34" charset="0"/>
                        </a:rPr>
                        <a:t>Claims: Grade A with vitamins A and D, and calcium added. With other natural flavors. Keto friendly. Contains 5g carbs, 1g sugars, 70 calories and 9g protein. Lactose free. Gluten free. Please recycle. Guaranteed product. Contains probiotics and other active cultures.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extLst>
                  <a:ext uri="{0D108BD9-81ED-4DB2-BD59-A6C34878D82A}">
                    <a16:rowId xmlns:a16="http://schemas.microsoft.com/office/drawing/2014/main" val="10003"/>
                  </a:ext>
                </a:extLst>
              </a:tr>
            </a:tbl>
          </a:graphicData>
        </a:graphic>
      </p:graphicFrame>
      <p:sp>
        <p:nvSpPr>
          <p:cNvPr id="20" name="Rectangle 19"/>
          <p:cNvSpPr/>
          <p:nvPr/>
        </p:nvSpPr>
        <p:spPr>
          <a:xfrm>
            <a:off x="1113736" y="1319428"/>
            <a:ext cx="2226364" cy="2023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srgbClr val="555555"/>
              </a:solidFill>
              <a:latin typeface="Arial" pitchFamily="34" charset="0"/>
              <a:cs typeface="Arial" pitchFamily="34" charset="0"/>
            </a:endParaRPr>
          </a:p>
        </p:txBody>
      </p:sp>
      <p:sp>
        <p:nvSpPr>
          <p:cNvPr id="21" name="Rectangle 20"/>
          <p:cNvSpPr/>
          <p:nvPr/>
        </p:nvSpPr>
        <p:spPr>
          <a:xfrm>
            <a:off x="5088834" y="1317047"/>
            <a:ext cx="2226365" cy="2023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srgbClr val="555555"/>
              </a:solidFill>
              <a:latin typeface="Arial" pitchFamily="34" charset="0"/>
              <a:cs typeface="Arial" pitchFamily="34" charset="0"/>
            </a:endParaRPr>
          </a:p>
        </p:txBody>
      </p:sp>
      <p:sp>
        <p:nvSpPr>
          <p:cNvPr id="22" name="Rectangle 21"/>
          <p:cNvSpPr/>
          <p:nvPr/>
        </p:nvSpPr>
        <p:spPr>
          <a:xfrm>
            <a:off x="9063933" y="1383436"/>
            <a:ext cx="2226367" cy="1890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srgbClr val="555555"/>
              </a:solidFill>
              <a:latin typeface="Arial" pitchFamily="34" charset="0"/>
              <a:cs typeface="Arial" pitchFamily="34" charset="0"/>
            </a:endParaRPr>
          </a:p>
        </p:txBody>
      </p:sp>
      <p:sp>
        <p:nvSpPr>
          <p:cNvPr id="10" name="Text Placeholder 2">
            <a:extLst>
              <a:ext uri="{FF2B5EF4-FFF2-40B4-BE49-F238E27FC236}">
                <a16:creationId xmlns:a16="http://schemas.microsoft.com/office/drawing/2014/main" id="{024D893D-1B60-4033-86AE-7F82D3B63105}"/>
              </a:ext>
            </a:extLst>
          </p:cNvPr>
          <p:cNvSpPr>
            <a:spLocks noGrp="1"/>
          </p:cNvSpPr>
          <p:nvPr>
            <p:ph type="body" sz="quarter" idx="11"/>
          </p:nvPr>
        </p:nvSpPr>
        <p:spPr>
          <a:xfrm>
            <a:off x="575642" y="6188765"/>
            <a:ext cx="2465458" cy="586781"/>
          </a:xfrm>
        </p:spPr>
        <p:txBody>
          <a:bodyPr/>
          <a:lstStyle/>
          <a:p>
            <a:r>
              <a:rPr lang="nl-NL">
                <a:latin typeface="Arial" pitchFamily="34" charset="0"/>
                <a:cs typeface="Arial" pitchFamily="34" charset="0"/>
              </a:rPr>
              <a:t>Source: </a:t>
            </a:r>
            <a:r>
              <a:rPr lang="nl-NL" b="0">
                <a:solidFill>
                  <a:srgbClr val="555555"/>
                </a:solidFill>
                <a:latin typeface="Arial" pitchFamily="34" charset="0"/>
                <a:cs typeface="Arial" pitchFamily="34" charset="0"/>
              </a:rPr>
              <a:t>Innova Database</a:t>
            </a:r>
          </a:p>
          <a:p>
            <a:endParaRPr lang="nl-NL"/>
          </a:p>
        </p:txBody>
      </p:sp>
      <p:pic>
        <p:nvPicPr>
          <p:cNvPr id="23" name="New picture"/>
          <p:cNvPicPr>
            <a:picLocks noChangeAspect="1"/>
          </p:cNvPicPr>
          <p:nvPr/>
        </p:nvPicPr>
        <p:blipFill>
          <a:blip r:embed="rId5"/>
          <a:stretch>
            <a:fillRect/>
          </a:stretch>
        </p:blipFill>
        <p:spPr>
          <a:xfrm>
            <a:off x="1502493" y="1319428"/>
            <a:ext cx="1448850" cy="2023534"/>
          </a:xfrm>
          <a:prstGeom prst="rect">
            <a:avLst/>
          </a:prstGeom>
        </p:spPr>
      </p:pic>
      <p:pic>
        <p:nvPicPr>
          <p:cNvPr id="24" name="New picture"/>
          <p:cNvPicPr>
            <a:picLocks noChangeAspect="1"/>
          </p:cNvPicPr>
          <p:nvPr/>
        </p:nvPicPr>
        <p:blipFill>
          <a:blip r:embed="rId6"/>
          <a:stretch>
            <a:fillRect/>
          </a:stretch>
        </p:blipFill>
        <p:spPr>
          <a:xfrm>
            <a:off x="5088834" y="1689847"/>
            <a:ext cx="2226365" cy="1277934"/>
          </a:xfrm>
          <a:prstGeom prst="rect">
            <a:avLst/>
          </a:prstGeom>
        </p:spPr>
      </p:pic>
      <p:pic>
        <p:nvPicPr>
          <p:cNvPr id="25" name="New picture"/>
          <p:cNvPicPr>
            <a:picLocks noChangeAspect="1"/>
          </p:cNvPicPr>
          <p:nvPr/>
        </p:nvPicPr>
        <p:blipFill>
          <a:blip r:embed="rId7"/>
          <a:stretch>
            <a:fillRect/>
          </a:stretch>
        </p:blipFill>
        <p:spPr>
          <a:xfrm>
            <a:off x="9097919" y="1383436"/>
            <a:ext cx="2158396" cy="1890755"/>
          </a:xfrm>
          <a:prstGeom prst="rect">
            <a:avLst/>
          </a:prstGeom>
        </p:spPr>
      </p:pic>
    </p:spTree>
    <p:extLst>
      <p:ext uri="{BB962C8B-B14F-4D97-AF65-F5344CB8AC3E}">
        <p14:creationId xmlns:p14="http://schemas.microsoft.com/office/powerpoint/2010/main" val="37261871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D0C22-55CA-486D-8AD5-479B0B447068}"/>
              </a:ext>
            </a:extLst>
          </p:cNvPr>
          <p:cNvSpPr>
            <a:spLocks noGrp="1"/>
          </p:cNvSpPr>
          <p:nvPr>
            <p:ph type="title"/>
            <p:custDataLst>
              <p:tags r:id="rId1"/>
            </p:custDataLst>
          </p:nvPr>
        </p:nvSpPr>
        <p:spPr/>
        <p:txBody>
          <a:bodyPr/>
          <a:lstStyle/>
          <a:p>
            <a:r>
              <a:rPr lang="en-US" dirty="0"/>
              <a:t>Agenda for today’s webinar</a:t>
            </a:r>
          </a:p>
        </p:txBody>
      </p:sp>
      <p:pic>
        <p:nvPicPr>
          <p:cNvPr id="24" name="Picture 23">
            <a:extLst>
              <a:ext uri="{FF2B5EF4-FFF2-40B4-BE49-F238E27FC236}">
                <a16:creationId xmlns:a16="http://schemas.microsoft.com/office/drawing/2014/main" id="{BD18A9F0-2DF4-4B39-A5DC-DA27A0C70823}"/>
              </a:ext>
            </a:extLst>
          </p:cNvPr>
          <p:cNvPicPr>
            <a:picLocks noChangeAspect="1"/>
          </p:cNvPicPr>
          <p:nvPr>
            <p:custDataLst>
              <p:tags r:id="rId2"/>
            </p:custDataLst>
          </p:nvPr>
        </p:nvPicPr>
        <p:blipFill>
          <a:blip r:embed="rId15" cstate="screen">
            <a:extLst>
              <a:ext uri="{28A0092B-C50C-407E-A947-70E740481C1C}">
                <a14:useLocalDpi xmlns:a14="http://schemas.microsoft.com/office/drawing/2010/main" val="0"/>
              </a:ext>
            </a:extLst>
          </a:blip>
          <a:srcRect l="115" r="115"/>
          <a:stretch/>
        </p:blipFill>
        <p:spPr>
          <a:xfrm>
            <a:off x="817761" y="1309370"/>
            <a:ext cx="1867196" cy="1052712"/>
          </a:xfrm>
          <a:prstGeom prst="ellipse">
            <a:avLst/>
          </a:prstGeom>
          <a:ln w="19050">
            <a:solidFill>
              <a:srgbClr val="2A2D88"/>
            </a:solidFill>
          </a:ln>
        </p:spPr>
      </p:pic>
      <p:sp>
        <p:nvSpPr>
          <p:cNvPr id="25" name="TextBox 24">
            <a:extLst>
              <a:ext uri="{FF2B5EF4-FFF2-40B4-BE49-F238E27FC236}">
                <a16:creationId xmlns:a16="http://schemas.microsoft.com/office/drawing/2014/main" id="{D5ED56EE-B177-4F44-BB24-80233A5C00AE}"/>
              </a:ext>
            </a:extLst>
          </p:cNvPr>
          <p:cNvSpPr txBox="1"/>
          <p:nvPr>
            <p:custDataLst>
              <p:tags r:id="rId3"/>
            </p:custDataLst>
          </p:nvPr>
        </p:nvSpPr>
        <p:spPr>
          <a:xfrm>
            <a:off x="684006" y="2345663"/>
            <a:ext cx="2056048" cy="830997"/>
          </a:xfrm>
          <a:prstGeom prst="rect">
            <a:avLst/>
          </a:prstGeom>
          <a:noFill/>
        </p:spPr>
        <p:txBody>
          <a:bodyPr wrap="square">
            <a:spAutoFit/>
          </a:bodyPr>
          <a:lstStyle/>
          <a:p>
            <a:pPr marR="0" lvl="0" algn="ctr">
              <a:spcBef>
                <a:spcPts val="0"/>
              </a:spcBef>
              <a:spcAft>
                <a:spcPts val="0"/>
              </a:spcAft>
            </a:pPr>
            <a:r>
              <a:rPr lang="en-US" sz="1600" b="1" dirty="0">
                <a:solidFill>
                  <a:srgbClr val="E25303"/>
                </a:solidFill>
                <a:effectLst/>
                <a:latin typeface="+mn-lt"/>
                <a:ea typeface="Times New Roman" panose="02020603050405020304" pitchFamily="18" charset="0"/>
              </a:rPr>
              <a:t>1.</a:t>
            </a:r>
          </a:p>
          <a:p>
            <a:pPr marR="0" lvl="0" algn="ctr">
              <a:spcBef>
                <a:spcPts val="0"/>
              </a:spcBef>
              <a:spcAft>
                <a:spcPts val="0"/>
              </a:spcAft>
            </a:pPr>
            <a:r>
              <a:rPr lang="en-US" sz="1600" b="1" dirty="0">
                <a:solidFill>
                  <a:srgbClr val="2A2D88"/>
                </a:solidFill>
                <a:effectLst/>
                <a:latin typeface="+mn-lt"/>
                <a:ea typeface="Times New Roman" panose="02020603050405020304" pitchFamily="18" charset="0"/>
              </a:rPr>
              <a:t>Per capita growth in yogurt consumption.</a:t>
            </a:r>
          </a:p>
        </p:txBody>
      </p:sp>
      <p:sp>
        <p:nvSpPr>
          <p:cNvPr id="29" name="TextBox 28">
            <a:extLst>
              <a:ext uri="{FF2B5EF4-FFF2-40B4-BE49-F238E27FC236}">
                <a16:creationId xmlns:a16="http://schemas.microsoft.com/office/drawing/2014/main" id="{F1A4A892-C2D2-47C3-811C-04C0A66B022A}"/>
              </a:ext>
            </a:extLst>
          </p:cNvPr>
          <p:cNvSpPr txBox="1"/>
          <p:nvPr>
            <p:custDataLst>
              <p:tags r:id="rId4"/>
            </p:custDataLst>
          </p:nvPr>
        </p:nvSpPr>
        <p:spPr>
          <a:xfrm>
            <a:off x="5240594" y="3497405"/>
            <a:ext cx="213704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E25303"/>
                </a:solidFill>
                <a:effectLst/>
                <a:latin typeface="+mn-lt"/>
                <a:ea typeface="Times New Roman" panose="02020603050405020304" pitchFamily="18"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2A2D88"/>
                </a:solidFill>
                <a:effectLst/>
                <a:latin typeface="+mn-lt"/>
                <a:ea typeface="Times New Roman" panose="02020603050405020304" pitchFamily="18" charset="0"/>
              </a:rPr>
              <a:t>Health claims on dairy yogurt vs. plant-based</a:t>
            </a:r>
            <a:endParaRPr kumimoji="0" lang="en-US" sz="1600" b="1" i="0" u="none" strike="noStrike" kern="1200" cap="none" spc="0" normalizeH="0" baseline="0" noProof="0" dirty="0">
              <a:ln>
                <a:noFill/>
              </a:ln>
              <a:solidFill>
                <a:srgbClr val="2A2D88"/>
              </a:solidFill>
              <a:effectLst/>
              <a:uLnTx/>
              <a:uFillTx/>
              <a:cs typeface="Arial" panose="020B0604020202020204" pitchFamily="34" charset="0"/>
            </a:endParaRPr>
          </a:p>
        </p:txBody>
      </p:sp>
      <p:pic>
        <p:nvPicPr>
          <p:cNvPr id="30" name="Picture 29">
            <a:extLst>
              <a:ext uri="{FF2B5EF4-FFF2-40B4-BE49-F238E27FC236}">
                <a16:creationId xmlns:a16="http://schemas.microsoft.com/office/drawing/2014/main" id="{DC57C04B-498B-4452-8BD1-16A8EB0E6464}"/>
              </a:ext>
            </a:extLst>
          </p:cNvPr>
          <p:cNvPicPr>
            <a:picLocks noChangeAspect="1"/>
          </p:cNvPicPr>
          <p:nvPr>
            <p:custDataLst>
              <p:tags r:id="rId5"/>
            </p:custDataLst>
          </p:nvPr>
        </p:nvPicPr>
        <p:blipFill>
          <a:blip r:embed="rId16" cstate="screen">
            <a:extLst>
              <a:ext uri="{BEBA8EAE-BF5A-486C-A8C5-ECC9F3942E4B}">
                <a14:imgProps xmlns:a14="http://schemas.microsoft.com/office/drawing/2010/main">
                  <a14:imgLayer r:embed="rId17">
                    <a14:imgEffect>
                      <a14:brightnessContrast bright="40000" contrast="20000"/>
                    </a14:imgEffect>
                  </a14:imgLayer>
                </a14:imgProps>
              </a:ext>
              <a:ext uri="{28A0092B-C50C-407E-A947-70E740481C1C}">
                <a14:useLocalDpi xmlns:a14="http://schemas.microsoft.com/office/drawing/2010/main" val="0"/>
              </a:ext>
            </a:extLst>
          </a:blip>
          <a:srcRect t="7802" b="7802"/>
          <a:stretch/>
        </p:blipFill>
        <p:spPr>
          <a:xfrm flipH="1">
            <a:off x="7876963" y="3075978"/>
            <a:ext cx="1930367" cy="1085832"/>
          </a:xfrm>
          <a:prstGeom prst="ellipse">
            <a:avLst/>
          </a:prstGeom>
          <a:ln w="19050">
            <a:solidFill>
              <a:srgbClr val="2A2D88"/>
            </a:solidFill>
          </a:ln>
        </p:spPr>
      </p:pic>
      <p:sp>
        <p:nvSpPr>
          <p:cNvPr id="32" name="TextBox 31">
            <a:extLst>
              <a:ext uri="{FF2B5EF4-FFF2-40B4-BE49-F238E27FC236}">
                <a16:creationId xmlns:a16="http://schemas.microsoft.com/office/drawing/2014/main" id="{48214714-EF29-435A-9D65-0C1A033FC05C}"/>
              </a:ext>
            </a:extLst>
          </p:cNvPr>
          <p:cNvSpPr txBox="1"/>
          <p:nvPr>
            <p:custDataLst>
              <p:tags r:id="rId6"/>
            </p:custDataLst>
          </p:nvPr>
        </p:nvSpPr>
        <p:spPr>
          <a:xfrm>
            <a:off x="9790553" y="5240235"/>
            <a:ext cx="225063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25303"/>
                </a:solidFill>
                <a:effectLst/>
                <a:uLnTx/>
                <a:uFillTx/>
                <a:cs typeface="Arial" panose="020B0604020202020204" pitchFamily="34" charset="0"/>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A2D88"/>
                </a:solidFill>
                <a:effectLst/>
                <a:uLnTx/>
                <a:uFillTx/>
                <a:cs typeface="Arial" panose="020B0604020202020204" pitchFamily="34" charset="0"/>
              </a:rPr>
              <a:t>Key learnings </a:t>
            </a:r>
          </a:p>
        </p:txBody>
      </p:sp>
      <p:pic>
        <p:nvPicPr>
          <p:cNvPr id="37" name="Picture 36">
            <a:extLst>
              <a:ext uri="{FF2B5EF4-FFF2-40B4-BE49-F238E27FC236}">
                <a16:creationId xmlns:a16="http://schemas.microsoft.com/office/drawing/2014/main" id="{21E6F393-E627-4CC1-98D9-949081872E7B}"/>
              </a:ext>
            </a:extLst>
          </p:cNvPr>
          <p:cNvPicPr>
            <a:picLocks noChangeAspect="1"/>
          </p:cNvPicPr>
          <p:nvPr>
            <p:custDataLst>
              <p:tags r:id="rId7"/>
            </p:custDataLst>
          </p:nvPr>
        </p:nvPicPr>
        <p:blipFill>
          <a:blip r:embed="rId18">
            <a:extLst>
              <a:ext uri="{BEBA8EAE-BF5A-486C-A8C5-ECC9F3942E4B}">
                <a14:imgProps xmlns:a14="http://schemas.microsoft.com/office/drawing/2010/main">
                  <a14:imgLayer r:embed="rId19">
                    <a14:imgEffect>
                      <a14:brightnessContrast bright="20000" contrast="20000"/>
                    </a14:imgEffect>
                  </a14:imgLayer>
                </a14:imgProps>
              </a:ext>
              <a:ext uri="{28A0092B-C50C-407E-A947-70E740481C1C}">
                <a14:useLocalDpi xmlns:a14="http://schemas.microsoft.com/office/drawing/2010/main"/>
              </a:ext>
            </a:extLst>
          </a:blip>
          <a:srcRect l="1558" t="32419" r="18414"/>
          <a:stretch>
            <a:fillRect/>
          </a:stretch>
        </p:blipFill>
        <p:spPr>
          <a:xfrm>
            <a:off x="9911360" y="4130216"/>
            <a:ext cx="1930367" cy="1085832"/>
          </a:xfrm>
          <a:prstGeom prst="ellipse">
            <a:avLst/>
          </a:prstGeom>
          <a:ln w="19050">
            <a:solidFill>
              <a:srgbClr val="2A2D88"/>
            </a:solidFill>
          </a:ln>
        </p:spPr>
      </p:pic>
      <p:sp>
        <p:nvSpPr>
          <p:cNvPr id="3" name="Text Placeholder 3">
            <a:extLst>
              <a:ext uri="{FF2B5EF4-FFF2-40B4-BE49-F238E27FC236}">
                <a16:creationId xmlns:a16="http://schemas.microsoft.com/office/drawing/2014/main" id="{0862D28E-6526-E156-B257-283FB242AAD7}"/>
              </a:ext>
            </a:extLst>
          </p:cNvPr>
          <p:cNvSpPr txBox="1">
            <a:spLocks/>
          </p:cNvSpPr>
          <p:nvPr>
            <p:custDataLst>
              <p:tags r:id="rId8"/>
            </p:custDataLst>
          </p:nvPr>
        </p:nvSpPr>
        <p:spPr>
          <a:xfrm>
            <a:off x="657645" y="5200740"/>
            <a:ext cx="7920298" cy="764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Aft>
                <a:spcPts val="1200"/>
              </a:spcAft>
            </a:pPr>
            <a:r>
              <a:rPr lang="en-US" sz="1100" i="1" dirty="0">
                <a:solidFill>
                  <a:srgbClr val="555555"/>
                </a:solidFill>
                <a:ea typeface="Lato" panose="020F0502020204030203" pitchFamily="34" charset="0"/>
              </a:rPr>
              <a:t>The consumer research comes from several surveys: the Innova Category Survey 2023, Innova Trends Survey 2021, Innova Lifestyle &amp; Attitudes Survey 2022 and Innova Meat, Dairy &amp; Alternative Proteins Survey 2021.</a:t>
            </a:r>
          </a:p>
          <a:p>
            <a:pPr marL="0">
              <a:lnSpc>
                <a:spcPct val="100000"/>
              </a:lnSpc>
              <a:spcBef>
                <a:spcPts val="0"/>
              </a:spcBef>
            </a:pPr>
            <a:r>
              <a:rPr lang="en-US" sz="1100" i="1" dirty="0">
                <a:solidFill>
                  <a:srgbClr val="555555"/>
                </a:solidFill>
                <a:ea typeface="Lato" panose="020F0502020204030203" pitchFamily="34" charset="0"/>
              </a:rPr>
              <a:t>All were carried out online among consumers aged 18-65, and N = 1,000. (See Methodology for further detail)</a:t>
            </a:r>
          </a:p>
        </p:txBody>
      </p:sp>
      <p:pic>
        <p:nvPicPr>
          <p:cNvPr id="4" name="Picture 3">
            <a:extLst>
              <a:ext uri="{FF2B5EF4-FFF2-40B4-BE49-F238E27FC236}">
                <a16:creationId xmlns:a16="http://schemas.microsoft.com/office/drawing/2014/main" id="{CFA7BEFC-15C2-918B-9069-EAD01958DC99}"/>
              </a:ext>
            </a:extLst>
          </p:cNvPr>
          <p:cNvPicPr>
            <a:picLocks noChangeAspect="1"/>
          </p:cNvPicPr>
          <p:nvPr>
            <p:custDataLst>
              <p:tags r:id="rId9"/>
            </p:custDataLst>
          </p:nvPr>
        </p:nvPicPr>
        <p:blipFill>
          <a:blip r:embed="rId20" cstate="screen">
            <a:extLst>
              <a:ext uri="{BEBA8EAE-BF5A-486C-A8C5-ECC9F3942E4B}">
                <a14:imgProps xmlns:a14="http://schemas.microsoft.com/office/drawing/2010/main">
                  <a14:imgLayer r:embed="rId21">
                    <a14:imgEffect>
                      <a14:brightnessContrast bright="20000" contrast="40000"/>
                    </a14:imgEffect>
                  </a14:imgLayer>
                </a14:imgProps>
              </a:ext>
              <a:ext uri="{28A0092B-C50C-407E-A947-70E740481C1C}">
                <a14:useLocalDpi xmlns:a14="http://schemas.microsoft.com/office/drawing/2010/main" val="0"/>
              </a:ext>
            </a:extLst>
          </a:blip>
          <a:srcRect l="115" r="115"/>
          <a:stretch/>
        </p:blipFill>
        <p:spPr>
          <a:xfrm>
            <a:off x="3076416" y="1893774"/>
            <a:ext cx="1867196" cy="1052712"/>
          </a:xfrm>
          <a:prstGeom prst="ellipse">
            <a:avLst/>
          </a:prstGeom>
          <a:ln w="19050">
            <a:solidFill>
              <a:srgbClr val="2A2D88"/>
            </a:solidFill>
          </a:ln>
        </p:spPr>
      </p:pic>
      <p:sp>
        <p:nvSpPr>
          <p:cNvPr id="5" name="TextBox 4">
            <a:extLst>
              <a:ext uri="{FF2B5EF4-FFF2-40B4-BE49-F238E27FC236}">
                <a16:creationId xmlns:a16="http://schemas.microsoft.com/office/drawing/2014/main" id="{1D58AC47-2088-EBAC-A1FC-CBB4EB8E3015}"/>
              </a:ext>
            </a:extLst>
          </p:cNvPr>
          <p:cNvSpPr txBox="1"/>
          <p:nvPr>
            <p:custDataLst>
              <p:tags r:id="rId10"/>
            </p:custDataLst>
          </p:nvPr>
        </p:nvSpPr>
        <p:spPr>
          <a:xfrm>
            <a:off x="2792564" y="1037819"/>
            <a:ext cx="2634841" cy="830997"/>
          </a:xfrm>
          <a:prstGeom prst="rect">
            <a:avLst/>
          </a:prstGeom>
          <a:noFill/>
        </p:spPr>
        <p:txBody>
          <a:bodyPr wrap="square">
            <a:spAutoFit/>
          </a:bodyPr>
          <a:lstStyle/>
          <a:p>
            <a:pPr marR="0" lvl="0" algn="ctr">
              <a:spcBef>
                <a:spcPts val="0"/>
              </a:spcBef>
              <a:spcAft>
                <a:spcPts val="0"/>
              </a:spcAft>
            </a:pPr>
            <a:r>
              <a:rPr lang="en-US" sz="1600" b="1" dirty="0">
                <a:solidFill>
                  <a:srgbClr val="E25303"/>
                </a:solidFill>
                <a:effectLst/>
                <a:latin typeface="+mn-lt"/>
                <a:ea typeface="Times New Roman" panose="02020603050405020304" pitchFamily="18" charset="0"/>
              </a:rPr>
              <a:t>2.</a:t>
            </a:r>
          </a:p>
          <a:p>
            <a:pPr marR="0" lvl="0" algn="ctr">
              <a:spcBef>
                <a:spcPts val="0"/>
              </a:spcBef>
              <a:spcAft>
                <a:spcPts val="0"/>
              </a:spcAft>
            </a:pPr>
            <a:r>
              <a:rPr lang="en-US" sz="1600" b="1" dirty="0">
                <a:solidFill>
                  <a:srgbClr val="2A2D88"/>
                </a:solidFill>
                <a:effectLst/>
                <a:latin typeface="+mn-lt"/>
                <a:ea typeface="Times New Roman" panose="02020603050405020304" pitchFamily="18" charset="0"/>
              </a:rPr>
              <a:t>Reasons for purchasing yogurt (health leads).</a:t>
            </a:r>
          </a:p>
        </p:txBody>
      </p:sp>
      <p:pic>
        <p:nvPicPr>
          <p:cNvPr id="6" name="Picture 5">
            <a:extLst>
              <a:ext uri="{FF2B5EF4-FFF2-40B4-BE49-F238E27FC236}">
                <a16:creationId xmlns:a16="http://schemas.microsoft.com/office/drawing/2014/main" id="{DFD0C46C-F60B-9DC4-E524-BC42E6A57EC7}"/>
              </a:ext>
            </a:extLst>
          </p:cNvPr>
          <p:cNvPicPr>
            <a:picLocks noChangeAspect="1"/>
          </p:cNvPicPr>
          <p:nvPr>
            <p:custDataLst>
              <p:tags r:id="rId11"/>
            </p:custDataLst>
          </p:nvPr>
        </p:nvPicPr>
        <p:blipFill>
          <a:blip r:embed="rId22" cstate="screen">
            <a:extLst>
              <a:ext uri="{BEBA8EAE-BF5A-486C-A8C5-ECC9F3942E4B}">
                <a14:imgProps xmlns:a14="http://schemas.microsoft.com/office/drawing/2010/main">
                  <a14:imgLayer r:embed="rId23">
                    <a14:imgEffect>
                      <a14:brightnessContrast bright="20000" contrast="20000"/>
                    </a14:imgEffect>
                  </a14:imgLayer>
                </a14:imgProps>
              </a:ext>
              <a:ext uri="{28A0092B-C50C-407E-A947-70E740481C1C}">
                <a14:useLocalDpi xmlns:a14="http://schemas.microsoft.com/office/drawing/2010/main" val="0"/>
              </a:ext>
            </a:extLst>
          </a:blip>
          <a:srcRect/>
          <a:stretch/>
        </p:blipFill>
        <p:spPr>
          <a:xfrm flipH="1">
            <a:off x="5443479" y="2392637"/>
            <a:ext cx="1930367" cy="1085832"/>
          </a:xfrm>
          <a:prstGeom prst="ellipse">
            <a:avLst/>
          </a:prstGeom>
          <a:ln w="19050">
            <a:solidFill>
              <a:srgbClr val="2A2D88"/>
            </a:solidFill>
          </a:ln>
        </p:spPr>
      </p:pic>
      <p:sp>
        <p:nvSpPr>
          <p:cNvPr id="7" name="TextBox 6">
            <a:extLst>
              <a:ext uri="{FF2B5EF4-FFF2-40B4-BE49-F238E27FC236}">
                <a16:creationId xmlns:a16="http://schemas.microsoft.com/office/drawing/2014/main" id="{B01AE64A-6135-445E-4FA5-52CB845B3AFF}"/>
              </a:ext>
            </a:extLst>
          </p:cNvPr>
          <p:cNvSpPr txBox="1"/>
          <p:nvPr>
            <p:custDataLst>
              <p:tags r:id="rId12"/>
            </p:custDataLst>
          </p:nvPr>
        </p:nvSpPr>
        <p:spPr>
          <a:xfrm>
            <a:off x="7686351" y="2204463"/>
            <a:ext cx="256869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25303"/>
                </a:solidFill>
                <a:effectLst/>
                <a:uLnTx/>
                <a:uFillTx/>
                <a:cs typeface="Arial" panose="020B0604020202020204" pitchFamily="34"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A2D88"/>
                </a:solidFill>
                <a:effectLst/>
                <a:uLnTx/>
                <a:uFillTx/>
                <a:cs typeface="Arial" panose="020B0604020202020204" pitchFamily="34" charset="0"/>
              </a:rPr>
              <a:t>The Immunity–Gut Health link: consumer perspectives</a:t>
            </a:r>
          </a:p>
        </p:txBody>
      </p:sp>
      <p:cxnSp>
        <p:nvCxnSpPr>
          <p:cNvPr id="9" name="Connector: Curved 8">
            <a:extLst>
              <a:ext uri="{FF2B5EF4-FFF2-40B4-BE49-F238E27FC236}">
                <a16:creationId xmlns:a16="http://schemas.microsoft.com/office/drawing/2014/main" id="{FE0B1889-A456-DE62-200F-B8068C09FDD8}"/>
              </a:ext>
            </a:extLst>
          </p:cNvPr>
          <p:cNvCxnSpPr>
            <a:cxnSpLocks/>
            <a:endCxn id="4" idx="2"/>
          </p:cNvCxnSpPr>
          <p:nvPr/>
        </p:nvCxnSpPr>
        <p:spPr>
          <a:xfrm>
            <a:off x="2625213" y="2045110"/>
            <a:ext cx="451203" cy="375020"/>
          </a:xfrm>
          <a:prstGeom prst="curvedConnector3">
            <a:avLst/>
          </a:prstGeom>
          <a:ln w="38100">
            <a:solidFill>
              <a:srgbClr val="E25303"/>
            </a:solidFill>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75F18A09-13BD-8164-7E94-D883A7EFE177}"/>
              </a:ext>
            </a:extLst>
          </p:cNvPr>
          <p:cNvCxnSpPr>
            <a:cxnSpLocks/>
            <a:endCxn id="6" idx="6"/>
          </p:cNvCxnSpPr>
          <p:nvPr/>
        </p:nvCxnSpPr>
        <p:spPr>
          <a:xfrm>
            <a:off x="4911213" y="2610465"/>
            <a:ext cx="532266" cy="325088"/>
          </a:xfrm>
          <a:prstGeom prst="curvedConnector3">
            <a:avLst/>
          </a:prstGeom>
          <a:ln w="38100">
            <a:solidFill>
              <a:srgbClr val="E25303"/>
            </a:solidFill>
          </a:ln>
        </p:spPr>
        <p:style>
          <a:lnRef idx="1">
            <a:schemeClr val="accent1"/>
          </a:lnRef>
          <a:fillRef idx="0">
            <a:schemeClr val="accent1"/>
          </a:fillRef>
          <a:effectRef idx="0">
            <a:schemeClr val="accent1"/>
          </a:effectRef>
          <a:fontRef idx="minor">
            <a:schemeClr val="tx1"/>
          </a:fontRef>
        </p:style>
      </p:cxnSp>
      <p:cxnSp>
        <p:nvCxnSpPr>
          <p:cNvPr id="19" name="Connector: Curved 18">
            <a:extLst>
              <a:ext uri="{FF2B5EF4-FFF2-40B4-BE49-F238E27FC236}">
                <a16:creationId xmlns:a16="http://schemas.microsoft.com/office/drawing/2014/main" id="{5045EAC5-F315-FF70-6639-C4F35C5D14C1}"/>
              </a:ext>
            </a:extLst>
          </p:cNvPr>
          <p:cNvCxnSpPr>
            <a:cxnSpLocks/>
          </p:cNvCxnSpPr>
          <p:nvPr/>
        </p:nvCxnSpPr>
        <p:spPr>
          <a:xfrm>
            <a:off x="7305368" y="3156155"/>
            <a:ext cx="580103" cy="344129"/>
          </a:xfrm>
          <a:prstGeom prst="curvedConnector3">
            <a:avLst/>
          </a:prstGeom>
          <a:ln w="38100">
            <a:solidFill>
              <a:srgbClr val="E25303"/>
            </a:solidFill>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BEEE8245-F17B-031F-D43F-95250B650EE8}"/>
              </a:ext>
            </a:extLst>
          </p:cNvPr>
          <p:cNvCxnSpPr>
            <a:cxnSpLocks/>
          </p:cNvCxnSpPr>
          <p:nvPr/>
        </p:nvCxnSpPr>
        <p:spPr>
          <a:xfrm>
            <a:off x="9655277" y="3923071"/>
            <a:ext cx="465952" cy="379937"/>
          </a:xfrm>
          <a:prstGeom prst="curvedConnector3">
            <a:avLst/>
          </a:prstGeom>
          <a:ln w="38100">
            <a:solidFill>
              <a:srgbClr val="E2530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63042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CD6A62-AA88-184B-6C46-CF63440003C2}"/>
              </a:ext>
            </a:extLst>
          </p:cNvPr>
          <p:cNvSpPr>
            <a:spLocks noGrp="1"/>
          </p:cNvSpPr>
          <p:nvPr>
            <p:ph type="title"/>
          </p:nvPr>
        </p:nvSpPr>
        <p:spPr/>
        <p:txBody>
          <a:bodyPr/>
          <a:lstStyle/>
          <a:p>
            <a:r>
              <a:rPr lang="en-US" dirty="0"/>
              <a:t>US dairy yogurt flavor trends</a:t>
            </a:r>
          </a:p>
        </p:txBody>
      </p:sp>
      <p:sp>
        <p:nvSpPr>
          <p:cNvPr id="8" name="Text Placeholder 7">
            <a:extLst>
              <a:ext uri="{FF2B5EF4-FFF2-40B4-BE49-F238E27FC236}">
                <a16:creationId xmlns:a16="http://schemas.microsoft.com/office/drawing/2014/main" id="{C05CABC6-C7DF-26CB-E4A8-D7C541F15031}"/>
              </a:ext>
            </a:extLst>
          </p:cNvPr>
          <p:cNvSpPr>
            <a:spLocks noGrp="1"/>
          </p:cNvSpPr>
          <p:nvPr>
            <p:ph type="body" sz="quarter" idx="12"/>
          </p:nvPr>
        </p:nvSpPr>
        <p:spPr>
          <a:xfrm>
            <a:off x="722313" y="1123949"/>
            <a:ext cx="5449887" cy="443593"/>
          </a:xfrm>
        </p:spPr>
        <p:txBody>
          <a:bodyPr/>
          <a:lstStyle/>
          <a:p>
            <a:r>
              <a:rPr lang="en-US" dirty="0"/>
              <a:t>Top 10 Flavors</a:t>
            </a:r>
          </a:p>
        </p:txBody>
      </p:sp>
      <p:sp>
        <p:nvSpPr>
          <p:cNvPr id="10" name="Text Placeholder 9">
            <a:extLst>
              <a:ext uri="{FF2B5EF4-FFF2-40B4-BE49-F238E27FC236}">
                <a16:creationId xmlns:a16="http://schemas.microsoft.com/office/drawing/2014/main" id="{48D361C3-E419-3A7F-16C2-245E16F40C6E}"/>
              </a:ext>
            </a:extLst>
          </p:cNvPr>
          <p:cNvSpPr>
            <a:spLocks noGrp="1"/>
          </p:cNvSpPr>
          <p:nvPr>
            <p:ph type="body" sz="quarter" idx="14"/>
          </p:nvPr>
        </p:nvSpPr>
        <p:spPr>
          <a:xfrm>
            <a:off x="6226630" y="1123949"/>
            <a:ext cx="5246232" cy="421821"/>
          </a:xfrm>
        </p:spPr>
        <p:txBody>
          <a:bodyPr/>
          <a:lstStyle/>
          <a:p>
            <a:r>
              <a:rPr lang="en-US" dirty="0"/>
              <a:t>Leading flavor blends</a:t>
            </a:r>
          </a:p>
        </p:txBody>
      </p:sp>
      <p:sp>
        <p:nvSpPr>
          <p:cNvPr id="6" name="Footer Placeholder 5">
            <a:extLst>
              <a:ext uri="{FF2B5EF4-FFF2-40B4-BE49-F238E27FC236}">
                <a16:creationId xmlns:a16="http://schemas.microsoft.com/office/drawing/2014/main" id="{305516CE-ACDB-FDA5-EA80-1542C9CBF703}"/>
              </a:ext>
            </a:extLst>
          </p:cNvPr>
          <p:cNvSpPr>
            <a:spLocks noGrp="1"/>
          </p:cNvSpPr>
          <p:nvPr>
            <p:ph type="ftr" sz="quarter" idx="4294967295"/>
          </p:nvPr>
        </p:nvSpPr>
        <p:spPr>
          <a:xfrm>
            <a:off x="0" y="6132513"/>
            <a:ext cx="8601075" cy="469900"/>
          </a:xfrm>
        </p:spPr>
        <p:txBody>
          <a:bodyPr/>
          <a:lstStyle/>
          <a:p>
            <a:r>
              <a:rPr lang="en-US" dirty="0"/>
              <a:t>Source: </a:t>
            </a:r>
            <a:r>
              <a:rPr lang="en-US" b="0" dirty="0">
                <a:solidFill>
                  <a:srgbClr val="555555"/>
                </a:solidFill>
              </a:rPr>
              <a:t>Innova Market Insights</a:t>
            </a:r>
            <a:endParaRPr lang="en-US" b="0" dirty="0">
              <a:solidFill>
                <a:srgbClr val="555555"/>
              </a:solidFill>
              <a:latin typeface="Arial" panose="020B0604020202020204" pitchFamily="34" charset="0"/>
              <a:cs typeface="Arial" panose="020B0604020202020204" pitchFamily="34" charset="0"/>
            </a:endParaRPr>
          </a:p>
        </p:txBody>
      </p:sp>
      <p:graphicFrame>
        <p:nvGraphicFramePr>
          <p:cNvPr id="19" name="Chart 18">
            <a:extLst>
              <a:ext uri="{FF2B5EF4-FFF2-40B4-BE49-F238E27FC236}">
                <a16:creationId xmlns:a16="http://schemas.microsoft.com/office/drawing/2014/main" id="{6EE822D7-C074-B1BC-2AA3-CF8E738D5E69}"/>
              </a:ext>
            </a:extLst>
          </p:cNvPr>
          <p:cNvGraphicFramePr>
            <a:graphicFrameLocks/>
          </p:cNvGraphicFramePr>
          <p:nvPr>
            <p:extLst>
              <p:ext uri="{D42A27DB-BD31-4B8C-83A1-F6EECF244321}">
                <p14:modId xmlns:p14="http://schemas.microsoft.com/office/powerpoint/2010/main" val="2407901900"/>
              </p:ext>
            </p:extLst>
          </p:nvPr>
        </p:nvGraphicFramePr>
        <p:xfrm>
          <a:off x="870857" y="1589313"/>
          <a:ext cx="5268686" cy="4310743"/>
        </p:xfrm>
        <a:graphic>
          <a:graphicData uri="http://schemas.openxmlformats.org/drawingml/2006/chart">
            <c:chart xmlns:c="http://schemas.openxmlformats.org/drawingml/2006/chart" xmlns:r="http://schemas.openxmlformats.org/officeDocument/2006/relationships" r:id="rId2"/>
          </a:graphicData>
        </a:graphic>
      </p:graphicFrame>
      <p:pic>
        <p:nvPicPr>
          <p:cNvPr id="20" name="Picture 6">
            <a:extLst>
              <a:ext uri="{FF2B5EF4-FFF2-40B4-BE49-F238E27FC236}">
                <a16:creationId xmlns:a16="http://schemas.microsoft.com/office/drawing/2014/main" id="{E7DE5A73-0584-102B-6DF6-43ECCE823926}"/>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733801" y="2705363"/>
            <a:ext cx="1861453" cy="26516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 name="Chart 20">
            <a:extLst>
              <a:ext uri="{FF2B5EF4-FFF2-40B4-BE49-F238E27FC236}">
                <a16:creationId xmlns:a16="http://schemas.microsoft.com/office/drawing/2014/main" id="{7DAEAD62-4BB3-5108-108C-134A3EF082BA}"/>
              </a:ext>
            </a:extLst>
          </p:cNvPr>
          <p:cNvGraphicFramePr>
            <a:graphicFrameLocks/>
          </p:cNvGraphicFramePr>
          <p:nvPr>
            <p:extLst>
              <p:ext uri="{D42A27DB-BD31-4B8C-83A1-F6EECF244321}">
                <p14:modId xmlns:p14="http://schemas.microsoft.com/office/powerpoint/2010/main" val="2572382836"/>
              </p:ext>
            </p:extLst>
          </p:nvPr>
        </p:nvGraphicFramePr>
        <p:xfrm>
          <a:off x="6248400" y="1611086"/>
          <a:ext cx="5192485" cy="4272129"/>
        </p:xfrm>
        <a:graphic>
          <a:graphicData uri="http://schemas.openxmlformats.org/drawingml/2006/chart">
            <c:chart xmlns:c="http://schemas.openxmlformats.org/drawingml/2006/chart" xmlns:r="http://schemas.openxmlformats.org/officeDocument/2006/relationships" r:id="rId5"/>
          </a:graphicData>
        </a:graphic>
      </p:graphicFrame>
      <p:pic>
        <p:nvPicPr>
          <p:cNvPr id="22" name="Picture 2">
            <a:extLst>
              <a:ext uri="{FF2B5EF4-FFF2-40B4-BE49-F238E27FC236}">
                <a16:creationId xmlns:a16="http://schemas.microsoft.com/office/drawing/2014/main" id="{08226FC5-85CB-2F39-BCAE-1C3CAF021FBC}"/>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8577329" y="2631056"/>
            <a:ext cx="2487384" cy="2870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87766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20000" y="0"/>
            <a:ext cx="10746000" cy="892800"/>
          </a:xfrm>
        </p:spPr>
        <p:txBody>
          <a:bodyPr/>
          <a:lstStyle/>
          <a:p>
            <a:pPr>
              <a:lnSpc>
                <a:spcPts val="2800"/>
              </a:lnSpc>
            </a:pPr>
            <a:r>
              <a:rPr lang="en-US" dirty="0"/>
              <a:t>Fruit flavors: always the most popular in US yogurt NPD</a:t>
            </a:r>
          </a:p>
        </p:txBody>
      </p:sp>
      <p:sp>
        <p:nvSpPr>
          <p:cNvPr id="4" name="Footer Placeholder 70">
            <a:extLst>
              <a:ext uri="{FF2B5EF4-FFF2-40B4-BE49-F238E27FC236}">
                <a16:creationId xmlns:a16="http://schemas.microsoft.com/office/drawing/2014/main" id="{D08717C3-2369-E29E-CDFD-A391EE77F1CE}"/>
              </a:ext>
            </a:extLst>
          </p:cNvPr>
          <p:cNvSpPr txBox="1"/>
          <p:nvPr>
            <p:custDataLst>
              <p:tags r:id="rId2"/>
            </p:custDataLst>
          </p:nvPr>
        </p:nvSpPr>
        <p:spPr>
          <a:xfrm>
            <a:off x="758017" y="6133172"/>
            <a:ext cx="8600297" cy="468595"/>
          </a:xfrm>
          <a:prstGeom prst="rect">
            <a:avLst/>
          </a:prstGeom>
        </p:spPr>
        <p:txBody>
          <a:bodyPr vert="horz" lIns="0" tIns="0" rIns="0" bIns="0" rtlCol="0" anchor="t" anchorCtr="0">
            <a:noAutofit/>
          </a:bodyPr>
          <a:lstStyle>
            <a:defPPr>
              <a:defRPr lang="en-US"/>
            </a:defPPr>
            <a:lvl1pPr marL="0" algn="l" defTabSz="914400" rtl="0" eaLnBrk="1" latinLnBrk="0" hangingPunct="1">
              <a:defRPr sz="1200" b="1" kern="1200">
                <a:solidFill>
                  <a:srgbClr val="E2530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E25303"/>
                </a:solidFill>
                <a:effectLst/>
                <a:uLnTx/>
                <a:uFillTx/>
                <a:latin typeface="Arial" panose="020B0604020202020204" pitchFamily="34" charset="0"/>
                <a:ea typeface="+mn-ea"/>
                <a:cs typeface="Arial" panose="020B0604020202020204" pitchFamily="34" charset="0"/>
              </a:rPr>
              <a:t>Source: </a:t>
            </a:r>
            <a:r>
              <a:rPr kumimoji="0" lang="en-US" sz="1200" b="0" i="0" u="none" strike="noStrike" kern="1200" cap="none" spc="0" normalizeH="0" baseline="0" noProof="0">
                <a:ln>
                  <a:noFill/>
                </a:ln>
                <a:solidFill>
                  <a:srgbClr val="555555"/>
                </a:solidFill>
                <a:effectLst/>
                <a:uLnTx/>
                <a:uFillTx/>
                <a:latin typeface="Arial" panose="020B0604020202020204" pitchFamily="34" charset="0"/>
                <a:ea typeface="+mn-ea"/>
                <a:cs typeface="Arial" panose="020B0604020202020204" pitchFamily="34" charset="0"/>
              </a:rPr>
              <a:t>Innova Market Insights</a:t>
            </a:r>
          </a:p>
        </p:txBody>
      </p:sp>
      <p:pic>
        <p:nvPicPr>
          <p:cNvPr id="10" name="Picture 2">
            <a:extLst>
              <a:ext uri="{FF2B5EF4-FFF2-40B4-BE49-F238E27FC236}">
                <a16:creationId xmlns:a16="http://schemas.microsoft.com/office/drawing/2014/main" id="{498FAFBB-95CE-A020-537E-8BD61F7E7D60}"/>
              </a:ext>
            </a:extLst>
          </p:cNvPr>
          <p:cNvPicPr>
            <a:picLocks noChangeAspect="1" noChangeArrowheads="1"/>
          </p:cNvPicPr>
          <p:nvPr>
            <p:custDataLst>
              <p:tags r:id="rId3"/>
            </p:custDataLst>
          </p:nvPr>
        </p:nvPicPr>
        <p:blipFill>
          <a:blip r:embed="rId11">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a:ext>
            </a:extLst>
          </a:blip>
          <a:stretch>
            <a:fillRect/>
          </a:stretch>
        </p:blipFill>
        <p:spPr bwMode="auto">
          <a:xfrm>
            <a:off x="6176301" y="1160016"/>
            <a:ext cx="5209399" cy="34902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13">
            <a:extLst>
              <a:ext uri="{FF2B5EF4-FFF2-40B4-BE49-F238E27FC236}">
                <a16:creationId xmlns:a16="http://schemas.microsoft.com/office/drawing/2014/main" id="{10A40812-87EE-D2BC-8EEC-4EC0DA43168F}"/>
              </a:ext>
            </a:extLst>
          </p:cNvPr>
          <p:cNvGraphicFramePr>
            <a:graphicFrameLocks noGrp="1"/>
          </p:cNvGraphicFramePr>
          <p:nvPr>
            <p:custDataLst>
              <p:tags r:id="rId4"/>
            </p:custDataLst>
            <p:extLst>
              <p:ext uri="{D42A27DB-BD31-4B8C-83A1-F6EECF244321}">
                <p14:modId xmlns:p14="http://schemas.microsoft.com/office/powerpoint/2010/main" val="281142"/>
              </p:ext>
            </p:extLst>
          </p:nvPr>
        </p:nvGraphicFramePr>
        <p:xfrm>
          <a:off x="6096000" y="4839090"/>
          <a:ext cx="5370000" cy="1037058"/>
        </p:xfrm>
        <a:graphic>
          <a:graphicData uri="http://schemas.openxmlformats.org/drawingml/2006/table">
            <a:tbl>
              <a:tblPr firstRow="1" bandRow="1">
                <a:tableStyleId>{5C22544A-7EE6-4342-B048-85BDC9FD1C3A}</a:tableStyleId>
              </a:tblPr>
              <a:tblGrid>
                <a:gridCol w="5370000">
                  <a:extLst>
                    <a:ext uri="{9D8B030D-6E8A-4147-A177-3AD203B41FA5}">
                      <a16:colId xmlns:a16="http://schemas.microsoft.com/office/drawing/2014/main" val="20000"/>
                    </a:ext>
                  </a:extLst>
                </a:gridCol>
              </a:tblGrid>
              <a:tr h="386343">
                <a:tc>
                  <a:txBody>
                    <a:bodyPr/>
                    <a:lstStyle/>
                    <a:p>
                      <a:pPr algn="l">
                        <a:spcAft>
                          <a:spcPts val="600"/>
                        </a:spcAft>
                      </a:pPr>
                      <a:r>
                        <a:rPr lang="en-US" sz="1200" b="1" kern="1200">
                          <a:solidFill>
                            <a:srgbClr val="2A2D88"/>
                          </a:solidFill>
                          <a:latin typeface="Arial" panose="020B0604020202020204" pitchFamily="34" charset="0"/>
                          <a:ea typeface="+mn-ea"/>
                          <a:cs typeface="Arial" panose="020B0604020202020204" pitchFamily="34" charset="0"/>
                        </a:rPr>
                        <a:t>Normans Greek Creamy Blends Island Mango With Peach And Pineapple Yogurt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929">
                <a:tc>
                  <a:txBody>
                    <a:bodyPr/>
                    <a:lstStyle/>
                    <a:p>
                      <a:pPr algn="l">
                        <a:spcAft>
                          <a:spcPts val="600"/>
                        </a:spcAft>
                      </a:pPr>
                      <a:r>
                        <a:rPr lang="en-US" sz="1200" b="0" kern="1200">
                          <a:solidFill>
                            <a:srgbClr val="555555"/>
                          </a:solidFill>
                          <a:latin typeface="Arial" panose="020B0604020202020204" pitchFamily="34" charset="0"/>
                          <a:ea typeface="+mn-ea"/>
                          <a:cs typeface="Arial" panose="020B0604020202020204" pitchFamily="34" charset="0"/>
                        </a:rPr>
                        <a:t>Apr 2022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89929">
                <a:tc>
                  <a:txBody>
                    <a:bodyPr/>
                    <a:lstStyle/>
                    <a:p>
                      <a:pPr algn="l">
                        <a:spcAft>
                          <a:spcPts val="600"/>
                        </a:spcAft>
                      </a:pPr>
                      <a:r>
                        <a:rPr lang="en-GB" sz="1200" b="0" kern="1200">
                          <a:solidFill>
                            <a:srgbClr val="555555"/>
                          </a:solidFill>
                          <a:latin typeface="Arial" panose="020B0604020202020204" pitchFamily="34" charset="0"/>
                          <a:ea typeface="+mn-ea"/>
                          <a:cs typeface="Arial" panose="020B0604020202020204" pitchFamily="34" charset="0"/>
                        </a:rPr>
                        <a:t>A Greek-style exotic fruit-flavored yogurt with mango, peach and pineapple.</a:t>
                      </a:r>
                      <a:endParaRPr lang="en-US" sz="1200" b="0" kern="1200">
                        <a:solidFill>
                          <a:srgbClr val="555555"/>
                        </a:solidFill>
                        <a:latin typeface="Arial" panose="020B0604020202020204" pitchFamily="34" charset="0"/>
                        <a:ea typeface="+mn-ea"/>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006827"/>
                  </a:ext>
                </a:extLst>
              </a:tr>
            </a:tbl>
          </a:graphicData>
        </a:graphic>
      </p:graphicFrame>
      <p:sp>
        <p:nvSpPr>
          <p:cNvPr id="3" name="Content Placeholder 2">
            <a:extLst>
              <a:ext uri="{FF2B5EF4-FFF2-40B4-BE49-F238E27FC236}">
                <a16:creationId xmlns:a16="http://schemas.microsoft.com/office/drawing/2014/main" id="{DA919C71-F91C-6B27-2025-A6AC54D17CBF}"/>
              </a:ext>
            </a:extLst>
          </p:cNvPr>
          <p:cNvSpPr txBox="1"/>
          <p:nvPr>
            <p:custDataLst>
              <p:tags r:id="rId5"/>
            </p:custDataLst>
          </p:nvPr>
        </p:nvSpPr>
        <p:spPr>
          <a:xfrm>
            <a:off x="723033" y="1136927"/>
            <a:ext cx="5372967" cy="11418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00"/>
              </a:lnSpc>
              <a:spcBef>
                <a:spcPct val="0"/>
              </a:spcBef>
              <a:buClr>
                <a:srgbClr val="E25303"/>
              </a:buClr>
            </a:pPr>
            <a:r>
              <a:rPr lang="en-US" sz="1200" dirty="0">
                <a:solidFill>
                  <a:srgbClr val="555555"/>
                </a:solidFill>
              </a:rPr>
              <a:t>Flavor is very important in the US yogurt category, with only 13% of product launches in the 12 months ending Q3 2022 being unflavored. </a:t>
            </a:r>
          </a:p>
          <a:p>
            <a:pPr>
              <a:lnSpc>
                <a:spcPts val="1600"/>
              </a:lnSpc>
              <a:spcBef>
                <a:spcPct val="0"/>
              </a:spcBef>
              <a:buClr>
                <a:srgbClr val="E25303"/>
              </a:buClr>
            </a:pPr>
            <a:endParaRPr lang="en-US" sz="1200" dirty="0">
              <a:solidFill>
                <a:srgbClr val="555555"/>
              </a:solidFill>
            </a:endParaRPr>
          </a:p>
          <a:p>
            <a:pPr>
              <a:lnSpc>
                <a:spcPts val="1600"/>
              </a:lnSpc>
              <a:spcBef>
                <a:spcPct val="0"/>
              </a:spcBef>
              <a:buClr>
                <a:srgbClr val="E25303"/>
              </a:buClr>
            </a:pPr>
            <a:r>
              <a:rPr lang="en-US" sz="1200" dirty="0">
                <a:solidFill>
                  <a:srgbClr val="555555"/>
                </a:solidFill>
              </a:rPr>
              <a:t>There has been little change in the top five flavors over the past five years. Similar to the global picture, fruit flavors are some of the most popular flavors. However, as flavor trends change, the popularity of some fruit flavors changes. In the US, banana flavored yogurt has become less popular, while mango entered the top five in 2021-2022.</a:t>
            </a:r>
          </a:p>
        </p:txBody>
      </p:sp>
      <p:sp>
        <p:nvSpPr>
          <p:cNvPr id="6" name="Content Placeholder 4">
            <a:extLst>
              <a:ext uri="{FF2B5EF4-FFF2-40B4-BE49-F238E27FC236}">
                <a16:creationId xmlns:a16="http://schemas.microsoft.com/office/drawing/2014/main" id="{4F4FABBC-E734-01C7-61BD-F61F7A8FD32C}"/>
              </a:ext>
            </a:extLst>
          </p:cNvPr>
          <p:cNvSpPr txBox="1"/>
          <p:nvPr>
            <p:custDataLst>
              <p:tags r:id="rId6"/>
            </p:custDataLst>
          </p:nvPr>
        </p:nvSpPr>
        <p:spPr>
          <a:xfrm>
            <a:off x="1603547" y="2905093"/>
            <a:ext cx="5036159" cy="396595"/>
          </a:xfrm>
          <a:prstGeom prst="rect">
            <a:avLst/>
          </a:prstGeom>
        </p:spPr>
        <p:txBody>
          <a:bodyPr vert="horz" lIns="0" tIns="45720" rIns="91440" bIns="45720" rtlCol="0">
            <a:noAutofit/>
          </a:bodyPr>
          <a:lstStyle>
            <a:lvl1pPr marL="0" indent="0" algn="l" defTabSz="914400" rtl="0" eaLnBrk="1" latinLnBrk="0" hangingPunct="1">
              <a:lnSpc>
                <a:spcPct val="100000"/>
              </a:lnSpc>
              <a:spcBef>
                <a:spcPts val="1000"/>
              </a:spcBef>
              <a:buClr>
                <a:srgbClr val="E25303"/>
              </a:buClr>
              <a:buFont typeface="Arial" panose="020B0604020202020204" pitchFamily="34" charset="0"/>
              <a:buNone/>
              <a:defRPr sz="1200" kern="1200">
                <a:solidFill>
                  <a:schemeClr val="tx1"/>
                </a:solidFill>
                <a:latin typeface="Calibri" panose="020F0502020204030204" pitchFamily="34" charset="0"/>
                <a:ea typeface="+mn-ea"/>
                <a:cs typeface="Calibri" panose="020F0502020204030204" pitchFamily="34" charset="0"/>
              </a:defRPr>
            </a:lvl1pPr>
            <a:lvl2pPr marL="428625" indent="-180975" algn="l" defTabSz="914400" rtl="0" eaLnBrk="1" latinLnBrk="0" hangingPunct="1">
              <a:lnSpc>
                <a:spcPct val="100000"/>
              </a:lnSpc>
              <a:spcBef>
                <a:spcPts val="500"/>
              </a:spcBef>
              <a:buClr>
                <a:srgbClr val="E25303"/>
              </a:buClr>
              <a:buFont typeface="Avenir Next L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685800" indent="-257175" algn="l" defTabSz="914400" rtl="0" eaLnBrk="1" latinLnBrk="0" hangingPunct="1">
              <a:lnSpc>
                <a:spcPct val="100000"/>
              </a:lnSpc>
              <a:spcBef>
                <a:spcPts val="500"/>
              </a:spcBef>
              <a:buClr>
                <a:srgbClr val="E25303"/>
              </a:buClr>
              <a:buSzPct val="75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spcAft>
                <a:spcPct val="0"/>
              </a:spcAft>
              <a:buSzTx/>
              <a:defRPr/>
            </a:pPr>
            <a:r>
              <a:rPr lang="en-US">
                <a:solidFill>
                  <a:srgbClr val="555555"/>
                </a:solidFill>
                <a:ea typeface="Lato" panose="020F0502020204030203" pitchFamily="34" charset="0"/>
                <a:cs typeface="Lato" panose="020F0502020204030203" pitchFamily="34" charset="0"/>
              </a:rPr>
              <a:t>US yogurt: Top 10 flavors (2017-2018 vs 2021-2022)</a:t>
            </a:r>
          </a:p>
        </p:txBody>
      </p:sp>
      <p:sp>
        <p:nvSpPr>
          <p:cNvPr id="7" name="Content Placeholder 5">
            <a:extLst>
              <a:ext uri="{FF2B5EF4-FFF2-40B4-BE49-F238E27FC236}">
                <a16:creationId xmlns:a16="http://schemas.microsoft.com/office/drawing/2014/main" id="{43362691-34F2-0459-682B-D600204DE159}"/>
              </a:ext>
            </a:extLst>
          </p:cNvPr>
          <p:cNvSpPr txBox="1"/>
          <p:nvPr>
            <p:custDataLst>
              <p:tags r:id="rId7"/>
            </p:custDataLst>
          </p:nvPr>
        </p:nvSpPr>
        <p:spPr>
          <a:xfrm>
            <a:off x="758017" y="2905093"/>
            <a:ext cx="839787" cy="396595"/>
          </a:xfrm>
          <a:prstGeom prst="rect">
            <a:avLst/>
          </a:prstGeom>
        </p:spPr>
        <p:txBody>
          <a:bodyPr vert="horz" lIns="0" tIns="45720" rIns="91440" bIns="45720" rtlCol="0">
            <a:noAutofit/>
          </a:bodyPr>
          <a:lstStyle>
            <a:lvl1pPr marL="0" indent="0" algn="l" defTabSz="914400" rtl="0" eaLnBrk="1" latinLnBrk="0" hangingPunct="1">
              <a:lnSpc>
                <a:spcPct val="100000"/>
              </a:lnSpc>
              <a:spcBef>
                <a:spcPts val="1000"/>
              </a:spcBef>
              <a:buClr>
                <a:srgbClr val="E25303"/>
              </a:buClr>
              <a:buFont typeface="Arial" panose="020B0604020202020204" pitchFamily="34" charset="0"/>
              <a:buNone/>
              <a:defRPr sz="1200" b="1" kern="1200">
                <a:solidFill>
                  <a:schemeClr val="tx1"/>
                </a:solidFill>
                <a:latin typeface="Calibri" panose="020F0502020204030204" pitchFamily="34" charset="0"/>
                <a:ea typeface="+mn-ea"/>
                <a:cs typeface="Calibri" panose="020F0502020204030204" pitchFamily="34" charset="0"/>
              </a:defRPr>
            </a:lvl1pPr>
            <a:lvl2pPr marL="428625" indent="-180975" algn="l" defTabSz="914400" rtl="0" eaLnBrk="1" latinLnBrk="0" hangingPunct="1">
              <a:lnSpc>
                <a:spcPct val="100000"/>
              </a:lnSpc>
              <a:spcBef>
                <a:spcPts val="500"/>
              </a:spcBef>
              <a:buClr>
                <a:srgbClr val="E25303"/>
              </a:buClr>
              <a:buFont typeface="Avenir Next L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685800" indent="-257175" algn="l" defTabSz="914400" rtl="0" eaLnBrk="1" latinLnBrk="0" hangingPunct="1">
              <a:lnSpc>
                <a:spcPct val="100000"/>
              </a:lnSpc>
              <a:spcBef>
                <a:spcPts val="500"/>
              </a:spcBef>
              <a:buClr>
                <a:srgbClr val="E25303"/>
              </a:buClr>
              <a:buSzPct val="75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ct val="0"/>
              </a:spcAft>
              <a:buClr>
                <a:srgbClr val="E25303"/>
              </a:buClr>
              <a:buSzTx/>
              <a:buFont typeface="Arial" panose="020B0604020202020204" pitchFamily="34" charset="0"/>
              <a:buNone/>
              <a:defRPr/>
            </a:pPr>
            <a:r>
              <a:rPr kumimoji="0" lang="en-US" sz="1200" b="1"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Figure </a:t>
            </a:r>
            <a:r>
              <a:rPr lang="en-US">
                <a:solidFill>
                  <a:srgbClr val="555555"/>
                </a:solidFill>
              </a:rPr>
              <a:t>29</a:t>
            </a:r>
            <a:r>
              <a:rPr kumimoji="0" lang="en-US" sz="1200" b="1"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 | </a:t>
            </a:r>
          </a:p>
        </p:txBody>
      </p:sp>
      <p:graphicFrame>
        <p:nvGraphicFramePr>
          <p:cNvPr id="9" name="Content Placeholder 7">
            <a:extLst>
              <a:ext uri="{FF2B5EF4-FFF2-40B4-BE49-F238E27FC236}">
                <a16:creationId xmlns:a16="http://schemas.microsoft.com/office/drawing/2014/main" id="{927BF484-A2C2-0EE0-687D-B760164D2509}"/>
              </a:ext>
            </a:extLst>
          </p:cNvPr>
          <p:cNvGraphicFramePr/>
          <p:nvPr>
            <p:custDataLst>
              <p:tags r:id="rId8"/>
            </p:custDataLst>
            <p:extLst>
              <p:ext uri="{D42A27DB-BD31-4B8C-83A1-F6EECF244321}">
                <p14:modId xmlns:p14="http://schemas.microsoft.com/office/powerpoint/2010/main" val="2117292028"/>
              </p:ext>
            </p:extLst>
          </p:nvPr>
        </p:nvGraphicFramePr>
        <p:xfrm>
          <a:off x="723033" y="3231902"/>
          <a:ext cx="5259722" cy="2644246"/>
        </p:xfrm>
        <a:graphic>
          <a:graphicData uri="http://schemas.openxmlformats.org/drawingml/2006/table">
            <a:tbl>
              <a:tblPr firstRow="1" bandRow="1">
                <a:tableStyleId>{F5AB1C69-6EDB-4FF4-983F-18BD219EF322}</a:tableStyleId>
              </a:tblPr>
              <a:tblGrid>
                <a:gridCol w="2629861">
                  <a:extLst>
                    <a:ext uri="{9D8B030D-6E8A-4147-A177-3AD203B41FA5}">
                      <a16:colId xmlns:a16="http://schemas.microsoft.com/office/drawing/2014/main" val="20000"/>
                    </a:ext>
                  </a:extLst>
                </a:gridCol>
                <a:gridCol w="2629861">
                  <a:extLst>
                    <a:ext uri="{9D8B030D-6E8A-4147-A177-3AD203B41FA5}">
                      <a16:colId xmlns:a16="http://schemas.microsoft.com/office/drawing/2014/main" val="20001"/>
                    </a:ext>
                  </a:extLst>
                </a:gridCol>
              </a:tblGrid>
              <a:tr h="462101">
                <a:tc>
                  <a:txBody>
                    <a:bodyPr/>
                    <a:lstStyle/>
                    <a:p>
                      <a:pPr marL="0" lvl="2" indent="-396000" algn="ctr" defTabSz="914400" rtl="0" eaLnBrk="1" latinLnBrk="0" hangingPunct="1">
                        <a:lnSpc>
                          <a:spcPts val="1440"/>
                        </a:lnSpc>
                      </a:pPr>
                      <a:r>
                        <a:rPr lang="en-US" sz="1400" b="0" kern="1200" dirty="0">
                          <a:solidFill>
                            <a:schemeClr val="bg1"/>
                          </a:solidFill>
                          <a:latin typeface="Calibri" panose="020F0502020204030204" pitchFamily="34" charset="0"/>
                          <a:ea typeface="+mn-ea"/>
                          <a:cs typeface="Calibri" panose="020F0502020204030204" pitchFamily="34" charset="0"/>
                        </a:rPr>
                        <a:t>12 months ending Q4 2018</a:t>
                      </a:r>
                    </a:p>
                  </a:txBody>
                  <a:tcPr marL="67610" marR="6761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424242"/>
                    </a:solidFill>
                  </a:tcPr>
                </a:tc>
                <a:tc>
                  <a:txBody>
                    <a:bodyPr/>
                    <a:lstStyle/>
                    <a:p>
                      <a:pPr marL="0" lvl="2" indent="-396000" algn="ctr" defTabSz="914400" rtl="0" eaLnBrk="1" latinLnBrk="0" hangingPunct="1">
                        <a:lnSpc>
                          <a:spcPts val="1440"/>
                        </a:lnSpc>
                      </a:pPr>
                      <a:r>
                        <a:rPr lang="en-US" sz="1400" b="0" kern="1200" dirty="0">
                          <a:solidFill>
                            <a:schemeClr val="bg1"/>
                          </a:solidFill>
                          <a:latin typeface="Calibri" panose="020F0502020204030204" pitchFamily="34" charset="0"/>
                          <a:ea typeface="+mn-ea"/>
                          <a:cs typeface="Calibri" panose="020F0502020204030204" pitchFamily="34" charset="0"/>
                        </a:rPr>
                        <a:t>12 months ending Q4 2022</a:t>
                      </a:r>
                    </a:p>
                  </a:txBody>
                  <a:tcPr marL="67610" marR="6761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424242"/>
                    </a:solidFill>
                  </a:tcPr>
                </a:tc>
                <a:extLst>
                  <a:ext uri="{0D108BD9-81ED-4DB2-BD59-A6C34878D82A}">
                    <a16:rowId xmlns:a16="http://schemas.microsoft.com/office/drawing/2014/main" val="10000"/>
                  </a:ext>
                </a:extLst>
              </a:tr>
              <a:tr h="436429">
                <a:tc>
                  <a:txBody>
                    <a:bodyPr/>
                    <a:lstStyle/>
                    <a:p>
                      <a:pPr marL="1044000" lvl="2" indent="-396000" algn="l" defTabSz="914400" rtl="0" eaLnBrk="1" latinLnBrk="0" hangingPunct="1">
                        <a:lnSpc>
                          <a:spcPts val="1440"/>
                        </a:lnSpc>
                      </a:pPr>
                      <a:r>
                        <a:rPr lang="en-US" sz="1200" b="0" kern="1200">
                          <a:solidFill>
                            <a:srgbClr val="555555"/>
                          </a:solidFill>
                          <a:latin typeface="Arial" panose="020B0604020202020204" pitchFamily="34" charset="0"/>
                          <a:ea typeface="+mn-ea"/>
                          <a:cs typeface="Arial" panose="020B0604020202020204" pitchFamily="34" charset="0"/>
                        </a:rPr>
                        <a:t>Strawberry</a:t>
                      </a:r>
                    </a:p>
                  </a:txBody>
                  <a:tcPr marL="67610" marR="6761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44000" lvl="2" indent="-396000" algn="l" defTabSz="914400" rtl="0" eaLnBrk="1" latinLnBrk="0" hangingPunct="1">
                        <a:lnSpc>
                          <a:spcPts val="1440"/>
                        </a:lnSpc>
                      </a:pPr>
                      <a:r>
                        <a:rPr lang="en-US" sz="1200" b="0" kern="1200">
                          <a:solidFill>
                            <a:srgbClr val="555555"/>
                          </a:solidFill>
                          <a:latin typeface="Arial" panose="020B0604020202020204" pitchFamily="34" charset="0"/>
                          <a:ea typeface="+mn-ea"/>
                          <a:cs typeface="Arial" panose="020B0604020202020204" pitchFamily="34" charset="0"/>
                        </a:rPr>
                        <a:t>Strawberry</a:t>
                      </a:r>
                    </a:p>
                  </a:txBody>
                  <a:tcPr marL="67610" marR="67610"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6429">
                <a:tc>
                  <a:txBody>
                    <a:bodyPr/>
                    <a:lstStyle/>
                    <a:p>
                      <a:pPr marL="1044000" marR="0" lvl="2" indent="-396000" algn="l" defTabSz="914400" rtl="0" eaLnBrk="1" fontAlgn="auto" latinLnBrk="0" hangingPunct="1">
                        <a:lnSpc>
                          <a:spcPts val="1440"/>
                        </a:lnSpc>
                        <a:spcBef>
                          <a:spcPct val="0"/>
                        </a:spcBef>
                        <a:spcAft>
                          <a:spcPct val="0"/>
                        </a:spcAft>
                        <a:buClrTx/>
                        <a:buSzTx/>
                        <a:buFontTx/>
                        <a:buNone/>
                        <a:defRPr/>
                      </a:pPr>
                      <a:r>
                        <a:rPr lang="en-US" sz="1200" b="0" kern="1200">
                          <a:solidFill>
                            <a:srgbClr val="555555"/>
                          </a:solidFill>
                          <a:latin typeface="Arial" panose="020B0604020202020204" pitchFamily="34" charset="0"/>
                          <a:ea typeface="+mn-ea"/>
                          <a:cs typeface="Arial" panose="020B0604020202020204" pitchFamily="34" charset="0"/>
                        </a:rPr>
                        <a:t>Vanilla</a:t>
                      </a:r>
                    </a:p>
                  </a:txBody>
                  <a:tcPr marL="67610" marR="6761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44000" marR="0" lvl="2" indent="-396000" algn="l" defTabSz="914400" rtl="0" eaLnBrk="1" fontAlgn="auto" latinLnBrk="0" hangingPunct="1">
                        <a:lnSpc>
                          <a:spcPts val="1440"/>
                        </a:lnSpc>
                        <a:spcBef>
                          <a:spcPct val="0"/>
                        </a:spcBef>
                        <a:spcAft>
                          <a:spcPct val="0"/>
                        </a:spcAft>
                        <a:buClrTx/>
                        <a:buSzTx/>
                        <a:buFontTx/>
                        <a:buNone/>
                        <a:defRPr/>
                      </a:pPr>
                      <a:r>
                        <a:rPr lang="en-US" sz="1200" b="0" kern="1200">
                          <a:solidFill>
                            <a:srgbClr val="555555"/>
                          </a:solidFill>
                          <a:latin typeface="Arial" panose="020B0604020202020204" pitchFamily="34" charset="0"/>
                          <a:ea typeface="+mn-ea"/>
                          <a:cs typeface="Arial" panose="020B0604020202020204" pitchFamily="34" charset="0"/>
                        </a:rPr>
                        <a:t>Vanilla</a:t>
                      </a:r>
                    </a:p>
                  </a:txBody>
                  <a:tcPr marL="67610" marR="67610"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6429">
                <a:tc>
                  <a:txBody>
                    <a:bodyPr/>
                    <a:lstStyle/>
                    <a:p>
                      <a:pPr marL="1044000" marR="0" lvl="2" indent="-396000" algn="l" defTabSz="914400" rtl="0" eaLnBrk="1" fontAlgn="auto" latinLnBrk="0" hangingPunct="1">
                        <a:lnSpc>
                          <a:spcPts val="1440"/>
                        </a:lnSpc>
                        <a:spcBef>
                          <a:spcPct val="0"/>
                        </a:spcBef>
                        <a:spcAft>
                          <a:spcPct val="0"/>
                        </a:spcAft>
                        <a:buClrTx/>
                        <a:buSzTx/>
                        <a:buFontTx/>
                        <a:buNone/>
                        <a:defRPr/>
                      </a:pPr>
                      <a:r>
                        <a:rPr lang="en-US" sz="1200" b="0" kern="1200">
                          <a:solidFill>
                            <a:srgbClr val="555555"/>
                          </a:solidFill>
                          <a:latin typeface="Arial" panose="020B0604020202020204" pitchFamily="34" charset="0"/>
                          <a:ea typeface="+mn-ea"/>
                          <a:cs typeface="Arial" panose="020B0604020202020204" pitchFamily="34" charset="0"/>
                        </a:rPr>
                        <a:t>Blueberry</a:t>
                      </a:r>
                    </a:p>
                  </a:txBody>
                  <a:tcPr marL="67610" marR="6761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44000" marR="0" lvl="2" indent="-396000" algn="l" defTabSz="914400" rtl="0" eaLnBrk="1" fontAlgn="auto" latinLnBrk="0" hangingPunct="1">
                        <a:lnSpc>
                          <a:spcPts val="1440"/>
                        </a:lnSpc>
                        <a:spcBef>
                          <a:spcPct val="0"/>
                        </a:spcBef>
                        <a:spcAft>
                          <a:spcPct val="0"/>
                        </a:spcAft>
                        <a:buClrTx/>
                        <a:buSzTx/>
                        <a:buFontTx/>
                        <a:buNone/>
                        <a:defRPr/>
                      </a:pPr>
                      <a:r>
                        <a:rPr lang="en-US" sz="1200" b="0" kern="1200">
                          <a:solidFill>
                            <a:srgbClr val="555555"/>
                          </a:solidFill>
                          <a:latin typeface="Arial" panose="020B0604020202020204" pitchFamily="34" charset="0"/>
                          <a:ea typeface="+mn-ea"/>
                          <a:cs typeface="Arial" panose="020B0604020202020204" pitchFamily="34" charset="0"/>
                        </a:rPr>
                        <a:t>Blueberry</a:t>
                      </a:r>
                    </a:p>
                  </a:txBody>
                  <a:tcPr marL="67610" marR="67610"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6429">
                <a:tc>
                  <a:txBody>
                    <a:bodyPr/>
                    <a:lstStyle/>
                    <a:p>
                      <a:pPr marL="1044000" marR="0" lvl="2" indent="-396000" algn="l" defTabSz="914400" rtl="0" eaLnBrk="1" fontAlgn="auto" latinLnBrk="0" hangingPunct="1">
                        <a:lnSpc>
                          <a:spcPts val="1440"/>
                        </a:lnSpc>
                        <a:spcBef>
                          <a:spcPct val="0"/>
                        </a:spcBef>
                        <a:spcAft>
                          <a:spcPct val="0"/>
                        </a:spcAft>
                        <a:buClrTx/>
                        <a:buSzTx/>
                        <a:buFontTx/>
                        <a:buNone/>
                        <a:defRPr/>
                      </a:pPr>
                      <a:r>
                        <a:rPr lang="en-US" sz="1200" b="0" kern="1200">
                          <a:solidFill>
                            <a:srgbClr val="555555"/>
                          </a:solidFill>
                          <a:latin typeface="Arial" panose="020B0604020202020204" pitchFamily="34" charset="0"/>
                          <a:ea typeface="+mn-ea"/>
                          <a:cs typeface="Arial" panose="020B0604020202020204" pitchFamily="34" charset="0"/>
                        </a:rPr>
                        <a:t>Peach</a:t>
                      </a:r>
                    </a:p>
                  </a:txBody>
                  <a:tcPr marL="67610" marR="6761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44000" marR="0" lvl="2" indent="-396000" algn="l" defTabSz="914400" rtl="0" eaLnBrk="1" fontAlgn="auto" latinLnBrk="0" hangingPunct="1">
                        <a:lnSpc>
                          <a:spcPts val="1440"/>
                        </a:lnSpc>
                        <a:spcBef>
                          <a:spcPct val="0"/>
                        </a:spcBef>
                        <a:spcAft>
                          <a:spcPct val="0"/>
                        </a:spcAft>
                        <a:buClrTx/>
                        <a:buSzTx/>
                        <a:buFontTx/>
                        <a:buNone/>
                        <a:defRPr/>
                      </a:pPr>
                      <a:r>
                        <a:rPr lang="en-US" sz="1200" b="0" kern="1200">
                          <a:solidFill>
                            <a:srgbClr val="555555"/>
                          </a:solidFill>
                          <a:latin typeface="Arial" panose="020B0604020202020204" pitchFamily="34" charset="0"/>
                          <a:ea typeface="+mn-ea"/>
                          <a:cs typeface="Arial" panose="020B0604020202020204" pitchFamily="34" charset="0"/>
                        </a:rPr>
                        <a:t>Peach</a:t>
                      </a:r>
                    </a:p>
                  </a:txBody>
                  <a:tcPr marL="67610" marR="67610"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7403104"/>
                  </a:ext>
                </a:extLst>
              </a:tr>
              <a:tr h="436429">
                <a:tc>
                  <a:txBody>
                    <a:bodyPr/>
                    <a:lstStyle/>
                    <a:p>
                      <a:pPr marL="1044000" marR="0" lvl="2" indent="-396000" algn="l" defTabSz="914400" rtl="0" eaLnBrk="1" fontAlgn="auto" latinLnBrk="0" hangingPunct="1">
                        <a:lnSpc>
                          <a:spcPts val="1440"/>
                        </a:lnSpc>
                        <a:spcBef>
                          <a:spcPct val="0"/>
                        </a:spcBef>
                        <a:spcAft>
                          <a:spcPct val="0"/>
                        </a:spcAft>
                        <a:buClrTx/>
                        <a:buSzTx/>
                        <a:buFontTx/>
                        <a:buNone/>
                        <a:defRPr/>
                      </a:pPr>
                      <a:r>
                        <a:rPr lang="en-US" sz="1200" b="0" kern="1200">
                          <a:solidFill>
                            <a:srgbClr val="555555"/>
                          </a:solidFill>
                          <a:latin typeface="Arial" panose="020B0604020202020204" pitchFamily="34" charset="0"/>
                          <a:ea typeface="+mn-ea"/>
                          <a:cs typeface="Arial" panose="020B0604020202020204" pitchFamily="34" charset="0"/>
                        </a:rPr>
                        <a:t>Banana</a:t>
                      </a:r>
                    </a:p>
                  </a:txBody>
                  <a:tcPr marL="67610" marR="6761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44000" marR="0" lvl="2" indent="-396000" algn="l" defTabSz="914400" rtl="0" eaLnBrk="1" fontAlgn="auto" latinLnBrk="0" hangingPunct="1">
                        <a:lnSpc>
                          <a:spcPts val="1440"/>
                        </a:lnSpc>
                        <a:spcBef>
                          <a:spcPct val="0"/>
                        </a:spcBef>
                        <a:spcAft>
                          <a:spcPct val="0"/>
                        </a:spcAft>
                        <a:buClrTx/>
                        <a:buSzTx/>
                        <a:buFontTx/>
                        <a:buNone/>
                        <a:defRPr/>
                      </a:pPr>
                      <a:r>
                        <a:rPr lang="en-US" sz="1200" b="0" kern="1200" dirty="0">
                          <a:solidFill>
                            <a:srgbClr val="555555"/>
                          </a:solidFill>
                          <a:latin typeface="Arial" panose="020B0604020202020204" pitchFamily="34" charset="0"/>
                          <a:ea typeface="+mn-ea"/>
                          <a:cs typeface="Arial" panose="020B0604020202020204" pitchFamily="34" charset="0"/>
                        </a:rPr>
                        <a:t>Mango</a:t>
                      </a:r>
                    </a:p>
                  </a:txBody>
                  <a:tcPr marL="67610" marR="67610"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6953392"/>
                  </a:ext>
                </a:extLst>
              </a:tr>
            </a:tbl>
          </a:graphicData>
        </a:graphic>
      </p:graphicFrame>
    </p:spTree>
    <p:extLst>
      <p:ext uri="{BB962C8B-B14F-4D97-AF65-F5344CB8AC3E}">
        <p14:creationId xmlns:p14="http://schemas.microsoft.com/office/powerpoint/2010/main" val="173014024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
          </p:nvPr>
        </p:nvSpPr>
        <p:spPr/>
        <p:txBody>
          <a:bodyPr/>
          <a:lstStyle/>
          <a:p>
            <a:r>
              <a:rPr lang="nl-NL" dirty="0">
                <a:latin typeface="+mn-lt"/>
              </a:rPr>
              <a:t>Flavors to watch out for: orange, lemon, almond, ginger</a:t>
            </a:r>
          </a:p>
        </p:txBody>
      </p:sp>
      <p:sp>
        <p:nvSpPr>
          <p:cNvPr id="3" name="Text Placeholder 2"/>
          <p:cNvSpPr>
            <a:spLocks noGrp="1"/>
          </p:cNvSpPr>
          <p:nvPr>
            <p:ph type="body" sz="quarter" idx="11"/>
          </p:nvPr>
        </p:nvSpPr>
        <p:spPr>
          <a:xfrm>
            <a:off x="713775" y="6087616"/>
            <a:ext cx="2281216" cy="770383"/>
          </a:xfrm>
        </p:spPr>
        <p:txBody>
          <a:bodyPr/>
          <a:lstStyle/>
          <a:p>
            <a:r>
              <a:rPr lang="nl-NL">
                <a:latin typeface="Arial" panose="020B0604020202020204" pitchFamily="34" charset="0"/>
                <a:cs typeface="Arial" panose="020B0604020202020204" pitchFamily="34" charset="0"/>
              </a:rPr>
              <a:t>Source: </a:t>
            </a:r>
            <a:r>
              <a:rPr lang="nl-NL" b="0">
                <a:solidFill>
                  <a:srgbClr val="545454"/>
                </a:solidFill>
                <a:latin typeface="Arial" panose="020B0604020202020204" pitchFamily="34" charset="0"/>
                <a:cs typeface="Arial" panose="020B0604020202020204" pitchFamily="34" charset="0"/>
              </a:rPr>
              <a:t>Innova Database</a:t>
            </a:r>
          </a:p>
          <a:p>
            <a:endParaRPr lang="nl-NL"/>
          </a:p>
        </p:txBody>
      </p:sp>
      <p:graphicFrame>
        <p:nvGraphicFramePr>
          <p:cNvPr id="24" name="Content Placeholder 8"/>
          <p:cNvGraphicFramePr>
            <a:graphicFrameLocks noGrp="1"/>
          </p:cNvGraphicFramePr>
          <p:nvPr/>
        </p:nvGraphicFramePr>
        <p:xfrm>
          <a:off x="1622016" y="5068001"/>
          <a:ext cx="2487867" cy="774760"/>
        </p:xfrm>
        <a:graphic>
          <a:graphicData uri="http://schemas.openxmlformats.org/drawingml/2006/table">
            <a:tbl>
              <a:tblPr firstRow="1" bandRow="1">
                <a:tableStyleId>{5C22544A-7EE6-4342-B048-85BDC9FD1C3A}</a:tableStyleId>
              </a:tblPr>
              <a:tblGrid>
                <a:gridCol w="2487867">
                  <a:extLst>
                    <a:ext uri="{9D8B030D-6E8A-4147-A177-3AD203B41FA5}">
                      <a16:colId xmlns:a16="http://schemas.microsoft.com/office/drawing/2014/main" val="20000"/>
                    </a:ext>
                  </a:extLst>
                </a:gridCol>
              </a:tblGrid>
              <a:tr h="132248">
                <a:tc>
                  <a:txBody>
                    <a:bodyPr/>
                    <a:lstStyle/>
                    <a:p>
                      <a:pPr lvl="0">
                        <a:lnSpc>
                          <a:spcPts val="1100"/>
                        </a:lnSpc>
                        <a:tabLst>
                          <a:tab pos="969963" algn="l"/>
                        </a:tabLst>
                      </a:pPr>
                      <a:r>
                        <a:rPr lang="nl-NL" sz="1200" b="1" dirty="0">
                          <a:solidFill>
                            <a:srgbClr val="555555"/>
                          </a:solidFill>
                          <a:latin typeface="Arial" panose="020B0604020202020204" pitchFamily="34" charset="0"/>
                          <a:cs typeface="Arial" panose="020B0604020202020204" pitchFamily="34" charset="0"/>
                        </a:rPr>
                        <a:t>Braums </a:t>
                      </a:r>
                      <a:r>
                        <a:rPr lang="nl-NL" sz="1200" b="1" dirty="0">
                          <a:solidFill>
                            <a:srgbClr val="E25303"/>
                          </a:solidFill>
                          <a:latin typeface="Arial" panose="020B0604020202020204" pitchFamily="34" charset="0"/>
                          <a:cs typeface="Arial" panose="020B0604020202020204" pitchFamily="34" charset="0"/>
                        </a:rPr>
                        <a:t>Lemon &amp; Cream </a:t>
                      </a:r>
                      <a:r>
                        <a:rPr lang="nl-NL" sz="1200" b="1" dirty="0">
                          <a:solidFill>
                            <a:srgbClr val="555555"/>
                          </a:solidFill>
                          <a:latin typeface="Arial" panose="020B0604020202020204" pitchFamily="34" charset="0"/>
                          <a:cs typeface="Arial" panose="020B0604020202020204" pitchFamily="34" charset="0"/>
                        </a:rPr>
                        <a:t>Low Fat Yogurt</a:t>
                      </a:r>
                    </a:p>
                  </a:txBody>
                  <a:tcPr marL="0" marR="0" marT="0" marB="43200">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132248">
                <a:tc>
                  <a:txBody>
                    <a:bodyPr/>
                    <a:lstStyle/>
                    <a:p>
                      <a:r>
                        <a:rPr lang="nl-NL" sz="1200" b="0">
                          <a:solidFill>
                            <a:srgbClr val="555555"/>
                          </a:solidFill>
                          <a:latin typeface="Arial" panose="020B0604020202020204" pitchFamily="34" charset="0"/>
                          <a:cs typeface="Arial" panose="020B0604020202020204" pitchFamily="34" charset="0"/>
                        </a:rPr>
                        <a:t>United States, Apr 2022</a:t>
                      </a:r>
                    </a:p>
                  </a:txBody>
                  <a:tcPr marL="0" marR="0" marT="0" marB="43200">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10001"/>
                  </a:ext>
                </a:extLst>
              </a:tr>
              <a:tr h="132248">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nl-NL" sz="1200" b="0" u="sng" dirty="0">
                          <a:solidFill>
                            <a:schemeClr val="accent1">
                              <a:lumMod val="75000"/>
                            </a:schemeClr>
                          </a:solidFill>
                          <a:latin typeface="Arial" panose="020B0604020202020204" pitchFamily="34" charset="0"/>
                          <a:cs typeface="Arial" panose="020B0604020202020204" pitchFamily="34" charset="0"/>
                          <a:hlinkClick r:id="rId2"/>
                        </a:rPr>
                        <a:t>VIEW DETAILS</a:t>
                      </a:r>
                    </a:p>
                  </a:txBody>
                  <a:tcPr marL="0" marR="0" marT="0" marB="43200">
                    <a:noFill/>
                  </a:tcPr>
                </a:tc>
                <a:extLst>
                  <a:ext uri="{0D108BD9-81ED-4DB2-BD59-A6C34878D82A}">
                    <a16:rowId xmlns:a16="http://schemas.microsoft.com/office/drawing/2014/main" val="10002"/>
                  </a:ext>
                </a:extLst>
              </a:tr>
            </a:tbl>
          </a:graphicData>
        </a:graphic>
      </p:graphicFrame>
      <p:graphicFrame>
        <p:nvGraphicFramePr>
          <p:cNvPr id="25" name="Content Placeholder 8"/>
          <p:cNvGraphicFramePr>
            <a:graphicFrameLocks noGrp="1"/>
          </p:cNvGraphicFramePr>
          <p:nvPr/>
        </p:nvGraphicFramePr>
        <p:xfrm>
          <a:off x="7279721" y="5056164"/>
          <a:ext cx="2487867" cy="914460"/>
        </p:xfrm>
        <a:graphic>
          <a:graphicData uri="http://schemas.openxmlformats.org/drawingml/2006/table">
            <a:tbl>
              <a:tblPr firstRow="1" bandRow="1">
                <a:tableStyleId>{5C22544A-7EE6-4342-B048-85BDC9FD1C3A}</a:tableStyleId>
              </a:tblPr>
              <a:tblGrid>
                <a:gridCol w="2487867">
                  <a:extLst>
                    <a:ext uri="{9D8B030D-6E8A-4147-A177-3AD203B41FA5}">
                      <a16:colId xmlns:a16="http://schemas.microsoft.com/office/drawing/2014/main" val="20000"/>
                    </a:ext>
                  </a:extLst>
                </a:gridCol>
              </a:tblGrid>
              <a:tr h="132248">
                <a:tc>
                  <a:txBody>
                    <a:bodyPr/>
                    <a:lstStyle/>
                    <a:p>
                      <a:pPr marL="0" marR="0" lvl="0" indent="0" algn="l" defTabSz="914400" rtl="0" eaLnBrk="1" fontAlgn="auto" latinLnBrk="0" hangingPunct="1">
                        <a:lnSpc>
                          <a:spcPts val="1100"/>
                        </a:lnSpc>
                        <a:spcBef>
                          <a:spcPct val="0"/>
                        </a:spcBef>
                        <a:spcAft>
                          <a:spcPct val="0"/>
                        </a:spcAft>
                        <a:buClrTx/>
                        <a:buSzTx/>
                        <a:buFontTx/>
                        <a:buNone/>
                        <a:defRPr/>
                      </a:pPr>
                      <a:r>
                        <a:rPr lang="en-US" sz="1200" b="1" dirty="0">
                          <a:solidFill>
                            <a:srgbClr val="555555"/>
                          </a:solidFill>
                          <a:latin typeface="Arial" panose="020B0604020202020204" pitchFamily="34" charset="0"/>
                          <a:cs typeface="Arial" panose="020B0604020202020204" pitchFamily="34" charset="0"/>
                        </a:rPr>
                        <a:t>Icelandic Provisions Peach </a:t>
                      </a:r>
                      <a:r>
                        <a:rPr lang="en-US" sz="1200" b="1" dirty="0">
                          <a:solidFill>
                            <a:srgbClr val="E25303"/>
                          </a:solidFill>
                          <a:latin typeface="Arial" panose="020B0604020202020204" pitchFamily="34" charset="0"/>
                          <a:cs typeface="Arial" panose="020B0604020202020204" pitchFamily="34" charset="0"/>
                        </a:rPr>
                        <a:t>Apricot &amp; Almond </a:t>
                      </a:r>
                      <a:r>
                        <a:rPr lang="en-US" sz="1200" b="1" dirty="0">
                          <a:solidFill>
                            <a:srgbClr val="555555"/>
                          </a:solidFill>
                          <a:latin typeface="Arial" panose="020B0604020202020204" pitchFamily="34" charset="0"/>
                          <a:cs typeface="Arial" panose="020B0604020202020204" pitchFamily="34" charset="0"/>
                        </a:rPr>
                        <a:t>Pieces Extra Creamy </a:t>
                      </a:r>
                      <a:r>
                        <a:rPr lang="en-US" sz="1200" b="1" dirty="0" err="1">
                          <a:solidFill>
                            <a:srgbClr val="555555"/>
                          </a:solidFill>
                          <a:latin typeface="Arial" panose="020B0604020202020204" pitchFamily="34" charset="0"/>
                          <a:cs typeface="Arial" panose="020B0604020202020204" pitchFamily="34" charset="0"/>
                        </a:rPr>
                        <a:t>Skyr</a:t>
                      </a:r>
                      <a:r>
                        <a:rPr lang="en-US" sz="1200" b="1" dirty="0">
                          <a:solidFill>
                            <a:srgbClr val="555555"/>
                          </a:solidFill>
                          <a:latin typeface="Arial" panose="020B0604020202020204" pitchFamily="34" charset="0"/>
                          <a:cs typeface="Arial" panose="020B0604020202020204" pitchFamily="34" charset="0"/>
                        </a:rPr>
                        <a:t> Whole Milk Yogurt</a:t>
                      </a:r>
                    </a:p>
                  </a:txBody>
                  <a:tcPr marL="0" marR="0" marT="0" marB="43200">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132248">
                <a:tc>
                  <a:txBody>
                    <a:bodyPr/>
                    <a:lstStyle/>
                    <a:p>
                      <a:r>
                        <a:rPr lang="nl-NL" sz="1200" b="0">
                          <a:solidFill>
                            <a:srgbClr val="555555"/>
                          </a:solidFill>
                          <a:latin typeface="Arial" panose="020B0604020202020204" pitchFamily="34" charset="0"/>
                          <a:cs typeface="Arial" panose="020B0604020202020204" pitchFamily="34" charset="0"/>
                        </a:rPr>
                        <a:t>United States, Nov 2022</a:t>
                      </a:r>
                    </a:p>
                  </a:txBody>
                  <a:tcPr marL="0" marR="0" marT="0" marB="43200">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10001"/>
                  </a:ext>
                </a:extLst>
              </a:tr>
              <a:tr h="132248">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nl-NL" sz="1200" b="0" u="sng" dirty="0">
                          <a:solidFill>
                            <a:schemeClr val="accent1">
                              <a:lumMod val="75000"/>
                            </a:schemeClr>
                          </a:solidFill>
                          <a:latin typeface="Arial" panose="020B0604020202020204" pitchFamily="34" charset="0"/>
                          <a:cs typeface="Arial" panose="020B0604020202020204" pitchFamily="34" charset="0"/>
                          <a:hlinkClick r:id="rId3"/>
                        </a:rPr>
                        <a:t>VIEW DETAILS</a:t>
                      </a:r>
                    </a:p>
                  </a:txBody>
                  <a:tcPr marL="0" marR="0" marT="0" marB="43200">
                    <a:noFill/>
                  </a:tcPr>
                </a:tc>
                <a:extLst>
                  <a:ext uri="{0D108BD9-81ED-4DB2-BD59-A6C34878D82A}">
                    <a16:rowId xmlns:a16="http://schemas.microsoft.com/office/drawing/2014/main" val="10002"/>
                  </a:ext>
                </a:extLst>
              </a:tr>
            </a:tbl>
          </a:graphicData>
        </a:graphic>
      </p:graphicFrame>
      <p:graphicFrame>
        <p:nvGraphicFramePr>
          <p:cNvPr id="26" name="Content Placeholder 8"/>
          <p:cNvGraphicFramePr>
            <a:graphicFrameLocks noGrp="1"/>
          </p:cNvGraphicFramePr>
          <p:nvPr/>
        </p:nvGraphicFramePr>
        <p:xfrm>
          <a:off x="4350602" y="5088305"/>
          <a:ext cx="2674660" cy="774760"/>
        </p:xfrm>
        <a:graphic>
          <a:graphicData uri="http://schemas.openxmlformats.org/drawingml/2006/table">
            <a:tbl>
              <a:tblPr firstRow="1" bandRow="1">
                <a:tableStyleId>{5C22544A-7EE6-4342-B048-85BDC9FD1C3A}</a:tableStyleId>
              </a:tblPr>
              <a:tblGrid>
                <a:gridCol w="2674660">
                  <a:extLst>
                    <a:ext uri="{9D8B030D-6E8A-4147-A177-3AD203B41FA5}">
                      <a16:colId xmlns:a16="http://schemas.microsoft.com/office/drawing/2014/main" val="20000"/>
                    </a:ext>
                  </a:extLst>
                </a:gridCol>
              </a:tblGrid>
              <a:tr h="195889">
                <a:tc>
                  <a:txBody>
                    <a:bodyPr/>
                    <a:lstStyle/>
                    <a:p>
                      <a:pPr marL="0" marR="0" lvl="0" indent="0" algn="l" defTabSz="914400" rtl="0" eaLnBrk="1" fontAlgn="auto" latinLnBrk="0" hangingPunct="1">
                        <a:lnSpc>
                          <a:spcPts val="1100"/>
                        </a:lnSpc>
                        <a:spcBef>
                          <a:spcPct val="0"/>
                        </a:spcBef>
                        <a:spcAft>
                          <a:spcPct val="0"/>
                        </a:spcAft>
                        <a:buClrTx/>
                        <a:buSzTx/>
                        <a:buFontTx/>
                        <a:buNone/>
                        <a:defRPr/>
                      </a:pPr>
                      <a:r>
                        <a:rPr lang="nl-NL" sz="1200" b="1" dirty="0">
                          <a:solidFill>
                            <a:srgbClr val="555555"/>
                          </a:solidFill>
                          <a:latin typeface="Arial" panose="020B0604020202020204" pitchFamily="34" charset="0"/>
                          <a:cs typeface="Arial" panose="020B0604020202020204" pitchFamily="34" charset="0"/>
                        </a:rPr>
                        <a:t>Chobani </a:t>
                      </a:r>
                      <a:r>
                        <a:rPr lang="nl-NL" sz="1200" b="1" dirty="0">
                          <a:solidFill>
                            <a:srgbClr val="E25303"/>
                          </a:solidFill>
                          <a:latin typeface="Arial" panose="020B0604020202020204" pitchFamily="34" charset="0"/>
                          <a:cs typeface="Arial" panose="020B0604020202020204" pitchFamily="34" charset="0"/>
                        </a:rPr>
                        <a:t>Chocolate Orange </a:t>
                      </a:r>
                      <a:r>
                        <a:rPr lang="nl-NL" sz="1200" b="1" dirty="0">
                          <a:solidFill>
                            <a:srgbClr val="555555"/>
                          </a:solidFill>
                          <a:latin typeface="Arial" panose="020B0604020202020204" pitchFamily="34" charset="0"/>
                          <a:cs typeface="Arial" panose="020B0604020202020204" pitchFamily="34" charset="0"/>
                        </a:rPr>
                        <a:t>Layered Greek Yogurt</a:t>
                      </a:r>
                    </a:p>
                  </a:txBody>
                  <a:tcPr marL="0" marR="0" marT="0" marB="43200">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209491">
                <a:tc>
                  <a:txBody>
                    <a:bodyPr/>
                    <a:lstStyle/>
                    <a:p>
                      <a:r>
                        <a:rPr lang="nl-NL" sz="1200" b="0">
                          <a:solidFill>
                            <a:srgbClr val="555555"/>
                          </a:solidFill>
                          <a:latin typeface="Arial" panose="020B0604020202020204" pitchFamily="34" charset="0"/>
                          <a:cs typeface="Arial" panose="020B0604020202020204" pitchFamily="34" charset="0"/>
                        </a:rPr>
                        <a:t>United States, Apr 2022</a:t>
                      </a:r>
                    </a:p>
                  </a:txBody>
                  <a:tcPr marL="0" marR="0" marT="0" marB="43200">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10001"/>
                  </a:ext>
                </a:extLst>
              </a:tr>
              <a:tr h="213418">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nl-NL" sz="1200" b="0" u="sng" dirty="0">
                          <a:solidFill>
                            <a:schemeClr val="accent1">
                              <a:lumMod val="75000"/>
                            </a:schemeClr>
                          </a:solidFill>
                          <a:latin typeface="Arial" panose="020B0604020202020204" pitchFamily="34" charset="0"/>
                          <a:cs typeface="Arial" panose="020B0604020202020204" pitchFamily="34" charset="0"/>
                          <a:hlinkClick r:id="rId4"/>
                        </a:rPr>
                        <a:t>VIEW DETAILS</a:t>
                      </a:r>
                    </a:p>
                  </a:txBody>
                  <a:tcPr marL="0" marR="0" marT="0" marB="43200">
                    <a:noFill/>
                  </a:tcPr>
                </a:tc>
                <a:extLst>
                  <a:ext uri="{0D108BD9-81ED-4DB2-BD59-A6C34878D82A}">
                    <a16:rowId xmlns:a16="http://schemas.microsoft.com/office/drawing/2014/main" val="10002"/>
                  </a:ext>
                </a:extLst>
              </a:tr>
            </a:tbl>
          </a:graphicData>
        </a:graphic>
      </p:graphicFrame>
      <p:graphicFrame>
        <p:nvGraphicFramePr>
          <p:cNvPr id="27" name="Content Placeholder 8"/>
          <p:cNvGraphicFramePr>
            <a:graphicFrameLocks noGrp="1"/>
          </p:cNvGraphicFramePr>
          <p:nvPr/>
        </p:nvGraphicFramePr>
        <p:xfrm>
          <a:off x="1543817" y="2604390"/>
          <a:ext cx="2687912" cy="774760"/>
        </p:xfrm>
        <a:graphic>
          <a:graphicData uri="http://schemas.openxmlformats.org/drawingml/2006/table">
            <a:tbl>
              <a:tblPr firstRow="1" bandRow="1">
                <a:tableStyleId>{5C22544A-7EE6-4342-B048-85BDC9FD1C3A}</a:tableStyleId>
              </a:tblPr>
              <a:tblGrid>
                <a:gridCol w="2687912">
                  <a:extLst>
                    <a:ext uri="{9D8B030D-6E8A-4147-A177-3AD203B41FA5}">
                      <a16:colId xmlns:a16="http://schemas.microsoft.com/office/drawing/2014/main" val="20000"/>
                    </a:ext>
                  </a:extLst>
                </a:gridCol>
              </a:tblGrid>
              <a:tr h="200435">
                <a:tc>
                  <a:txBody>
                    <a:bodyPr/>
                    <a:lstStyle/>
                    <a:p>
                      <a:pPr lvl="0">
                        <a:lnSpc>
                          <a:spcPts val="1100"/>
                        </a:lnSpc>
                      </a:pPr>
                      <a:r>
                        <a:rPr lang="nl-NL" sz="1200" b="1" dirty="0">
                          <a:solidFill>
                            <a:srgbClr val="555555"/>
                          </a:solidFill>
                          <a:latin typeface="Arial" panose="020B0604020202020204" pitchFamily="34" charset="0"/>
                          <a:cs typeface="Arial" panose="020B0604020202020204" pitchFamily="34" charset="0"/>
                        </a:rPr>
                        <a:t>Icelandic Provisions </a:t>
                      </a:r>
                      <a:r>
                        <a:rPr lang="nl-NL" sz="1200" b="1" dirty="0">
                          <a:solidFill>
                            <a:srgbClr val="E25303"/>
                          </a:solidFill>
                          <a:latin typeface="Arial" panose="020B0604020202020204" pitchFamily="34" charset="0"/>
                          <a:cs typeface="Arial" panose="020B0604020202020204" pitchFamily="34" charset="0"/>
                        </a:rPr>
                        <a:t>Lemon</a:t>
                      </a:r>
                      <a:r>
                        <a:rPr lang="nl-NL" sz="1200" b="1" dirty="0">
                          <a:solidFill>
                            <a:srgbClr val="555555"/>
                          </a:solidFill>
                          <a:latin typeface="Arial" panose="020B0604020202020204" pitchFamily="34" charset="0"/>
                          <a:cs typeface="Arial" panose="020B0604020202020204" pitchFamily="34" charset="0"/>
                        </a:rPr>
                        <a:t> Extra Creamy Skyr Whole Milk Yogurt</a:t>
                      </a:r>
                    </a:p>
                  </a:txBody>
                  <a:tcPr marL="0" marR="0" marT="0" marB="43200">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214353">
                <a:tc>
                  <a:txBody>
                    <a:bodyPr/>
                    <a:lstStyle/>
                    <a:p>
                      <a:r>
                        <a:rPr lang="nl-NL" sz="1200" b="0">
                          <a:solidFill>
                            <a:srgbClr val="555555"/>
                          </a:solidFill>
                          <a:latin typeface="Arial" panose="020B0604020202020204" pitchFamily="34" charset="0"/>
                          <a:cs typeface="Arial" panose="020B0604020202020204" pitchFamily="34" charset="0"/>
                        </a:rPr>
                        <a:t>United States, Nov 2022</a:t>
                      </a:r>
                    </a:p>
                  </a:txBody>
                  <a:tcPr marL="0" marR="0" marT="0" marB="43200">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10001"/>
                  </a:ext>
                </a:extLst>
              </a:tr>
              <a:tr h="214353">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nl-NL" sz="1200" b="0" u="sng" dirty="0">
                          <a:solidFill>
                            <a:schemeClr val="accent1">
                              <a:lumMod val="75000"/>
                            </a:schemeClr>
                          </a:solidFill>
                          <a:latin typeface="Arial" panose="020B0604020202020204" pitchFamily="34" charset="0"/>
                          <a:cs typeface="Arial" panose="020B0604020202020204" pitchFamily="34" charset="0"/>
                          <a:hlinkClick r:id="rId5"/>
                        </a:rPr>
                        <a:t>VIEW DETAILS</a:t>
                      </a:r>
                    </a:p>
                  </a:txBody>
                  <a:tcPr marL="0" marR="0" marT="0" marB="43200">
                    <a:noFill/>
                  </a:tcPr>
                </a:tc>
                <a:extLst>
                  <a:ext uri="{0D108BD9-81ED-4DB2-BD59-A6C34878D82A}">
                    <a16:rowId xmlns:a16="http://schemas.microsoft.com/office/drawing/2014/main" val="10002"/>
                  </a:ext>
                </a:extLst>
              </a:tr>
            </a:tbl>
          </a:graphicData>
        </a:graphic>
      </p:graphicFrame>
      <p:graphicFrame>
        <p:nvGraphicFramePr>
          <p:cNvPr id="29" name="Content Placeholder 8"/>
          <p:cNvGraphicFramePr>
            <a:graphicFrameLocks noGrp="1"/>
          </p:cNvGraphicFramePr>
          <p:nvPr/>
        </p:nvGraphicFramePr>
        <p:xfrm>
          <a:off x="4519728" y="2604390"/>
          <a:ext cx="2465595" cy="774760"/>
        </p:xfrm>
        <a:graphic>
          <a:graphicData uri="http://schemas.openxmlformats.org/drawingml/2006/table">
            <a:tbl>
              <a:tblPr firstRow="1" bandRow="1">
                <a:tableStyleId>{5C22544A-7EE6-4342-B048-85BDC9FD1C3A}</a:tableStyleId>
              </a:tblPr>
              <a:tblGrid>
                <a:gridCol w="2465595">
                  <a:extLst>
                    <a:ext uri="{9D8B030D-6E8A-4147-A177-3AD203B41FA5}">
                      <a16:colId xmlns:a16="http://schemas.microsoft.com/office/drawing/2014/main" val="20000"/>
                    </a:ext>
                  </a:extLst>
                </a:gridCol>
              </a:tblGrid>
              <a:tr h="132248">
                <a:tc>
                  <a:txBody>
                    <a:bodyPr/>
                    <a:lstStyle/>
                    <a:p>
                      <a:pPr lvl="0">
                        <a:lnSpc>
                          <a:spcPts val="1100"/>
                        </a:lnSpc>
                      </a:pPr>
                      <a:r>
                        <a:rPr lang="nl-NL" sz="1200" b="1" dirty="0">
                          <a:solidFill>
                            <a:srgbClr val="555555"/>
                          </a:solidFill>
                          <a:latin typeface="Arial" panose="020B0604020202020204" pitchFamily="34" charset="0"/>
                          <a:cs typeface="Arial" panose="020B0604020202020204" pitchFamily="34" charset="0"/>
                        </a:rPr>
                        <a:t>Chobani Probiotic Fermented Plant Based Drink: </a:t>
                      </a:r>
                      <a:r>
                        <a:rPr lang="nl-NL" sz="1200" b="1" dirty="0">
                          <a:solidFill>
                            <a:srgbClr val="E25303"/>
                          </a:solidFill>
                          <a:latin typeface="Arial" panose="020B0604020202020204" pitchFamily="34" charset="0"/>
                          <a:cs typeface="Arial" panose="020B0604020202020204" pitchFamily="34" charset="0"/>
                        </a:rPr>
                        <a:t>Orange Ginger</a:t>
                      </a:r>
                    </a:p>
                  </a:txBody>
                  <a:tcPr marL="0" marR="0" marT="0" marB="43200">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132248">
                <a:tc>
                  <a:txBody>
                    <a:bodyPr/>
                    <a:lstStyle/>
                    <a:p>
                      <a:r>
                        <a:rPr lang="nl-NL" sz="1200" b="0">
                          <a:solidFill>
                            <a:srgbClr val="555555"/>
                          </a:solidFill>
                          <a:latin typeface="Arial" panose="020B0604020202020204" pitchFamily="34" charset="0"/>
                          <a:cs typeface="Arial" panose="020B0604020202020204" pitchFamily="34" charset="0"/>
                        </a:rPr>
                        <a:t>United States, Oct 2022</a:t>
                      </a:r>
                    </a:p>
                  </a:txBody>
                  <a:tcPr marL="0" marR="0" marT="0" marB="43200">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10001"/>
                  </a:ext>
                </a:extLst>
              </a:tr>
              <a:tr h="132248">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nl-NL" sz="1200" b="0" u="sng" dirty="0">
                          <a:solidFill>
                            <a:schemeClr val="accent1">
                              <a:lumMod val="75000"/>
                            </a:schemeClr>
                          </a:solidFill>
                          <a:latin typeface="Arial" panose="020B0604020202020204" pitchFamily="34" charset="0"/>
                          <a:cs typeface="Arial" panose="020B0604020202020204" pitchFamily="34" charset="0"/>
                          <a:hlinkClick r:id="rId6"/>
                        </a:rPr>
                        <a:t>VIEW DETAILS</a:t>
                      </a:r>
                    </a:p>
                  </a:txBody>
                  <a:tcPr marL="0" marR="0" marT="0" marB="43200">
                    <a:noFill/>
                  </a:tcPr>
                </a:tc>
                <a:extLst>
                  <a:ext uri="{0D108BD9-81ED-4DB2-BD59-A6C34878D82A}">
                    <a16:rowId xmlns:a16="http://schemas.microsoft.com/office/drawing/2014/main" val="10002"/>
                  </a:ext>
                </a:extLst>
              </a:tr>
            </a:tbl>
          </a:graphicData>
        </a:graphic>
      </p:graphicFrame>
      <p:graphicFrame>
        <p:nvGraphicFramePr>
          <p:cNvPr id="31" name="Content Placeholder 8"/>
          <p:cNvGraphicFramePr>
            <a:graphicFrameLocks noGrp="1"/>
          </p:cNvGraphicFramePr>
          <p:nvPr/>
        </p:nvGraphicFramePr>
        <p:xfrm>
          <a:off x="7264064" y="2604390"/>
          <a:ext cx="2465595" cy="774760"/>
        </p:xfrm>
        <a:graphic>
          <a:graphicData uri="http://schemas.openxmlformats.org/drawingml/2006/table">
            <a:tbl>
              <a:tblPr firstRow="1" bandRow="1">
                <a:tableStyleId>{5C22544A-7EE6-4342-B048-85BDC9FD1C3A}</a:tableStyleId>
              </a:tblPr>
              <a:tblGrid>
                <a:gridCol w="2465595">
                  <a:extLst>
                    <a:ext uri="{9D8B030D-6E8A-4147-A177-3AD203B41FA5}">
                      <a16:colId xmlns:a16="http://schemas.microsoft.com/office/drawing/2014/main" val="20000"/>
                    </a:ext>
                  </a:extLst>
                </a:gridCol>
              </a:tblGrid>
              <a:tr h="132248">
                <a:tc>
                  <a:txBody>
                    <a:bodyPr/>
                    <a:lstStyle/>
                    <a:p>
                      <a:pPr marL="0" marR="0" lvl="0" indent="0" algn="l" defTabSz="914400" rtl="0" eaLnBrk="1" fontAlgn="auto" latinLnBrk="0" hangingPunct="1">
                        <a:lnSpc>
                          <a:spcPts val="1100"/>
                        </a:lnSpc>
                        <a:spcBef>
                          <a:spcPct val="0"/>
                        </a:spcBef>
                        <a:spcAft>
                          <a:spcPct val="0"/>
                        </a:spcAft>
                        <a:buClrTx/>
                        <a:buSzTx/>
                        <a:buFontTx/>
                        <a:buNone/>
                        <a:defRPr/>
                      </a:pPr>
                      <a:r>
                        <a:rPr lang="nl-NL" sz="1200" b="1" dirty="0">
                          <a:solidFill>
                            <a:srgbClr val="555555"/>
                          </a:solidFill>
                          <a:latin typeface="Arial" panose="020B0604020202020204" pitchFamily="34" charset="0"/>
                          <a:cs typeface="Arial" panose="020B0604020202020204" pitchFamily="34" charset="0"/>
                        </a:rPr>
                        <a:t>Siggis Simple Ingredient Skyr: </a:t>
                      </a:r>
                      <a:r>
                        <a:rPr lang="nl-NL" sz="1200" b="1" dirty="0">
                          <a:solidFill>
                            <a:srgbClr val="E25303"/>
                          </a:solidFill>
                          <a:latin typeface="Arial" panose="020B0604020202020204" pitchFamily="34" charset="0"/>
                          <a:cs typeface="Arial" panose="020B0604020202020204" pitchFamily="34" charset="0"/>
                        </a:rPr>
                        <a:t>Orange Ginger</a:t>
                      </a:r>
                    </a:p>
                  </a:txBody>
                  <a:tcPr marL="0" marR="0" marT="0" marB="43200">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132248">
                <a:tc>
                  <a:txBody>
                    <a:bodyPr/>
                    <a:lstStyle/>
                    <a:p>
                      <a:r>
                        <a:rPr lang="nl-NL" sz="1200" b="0">
                          <a:solidFill>
                            <a:srgbClr val="555555"/>
                          </a:solidFill>
                          <a:latin typeface="Arial" panose="020B0604020202020204" pitchFamily="34" charset="0"/>
                          <a:cs typeface="Arial" panose="020B0604020202020204" pitchFamily="34" charset="0"/>
                        </a:rPr>
                        <a:t>United States, Jun 2022</a:t>
                      </a:r>
                    </a:p>
                  </a:txBody>
                  <a:tcPr marL="0" marR="0" marT="0" marB="43200">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10001"/>
                  </a:ext>
                </a:extLst>
              </a:tr>
              <a:tr h="132248">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nl-NL" sz="1200" b="0" u="sng" dirty="0">
                          <a:solidFill>
                            <a:schemeClr val="accent1">
                              <a:lumMod val="75000"/>
                            </a:schemeClr>
                          </a:solidFill>
                          <a:latin typeface="Arial" panose="020B0604020202020204" pitchFamily="34" charset="0"/>
                          <a:cs typeface="Arial" panose="020B0604020202020204" pitchFamily="34" charset="0"/>
                          <a:hlinkClick r:id="rId7"/>
                        </a:rPr>
                        <a:t>VIEW DETAILS</a:t>
                      </a:r>
                    </a:p>
                  </a:txBody>
                  <a:tcPr marL="0" marR="0" marT="0" marB="43200">
                    <a:noFill/>
                  </a:tcPr>
                </a:tc>
                <a:extLst>
                  <a:ext uri="{0D108BD9-81ED-4DB2-BD59-A6C34878D82A}">
                    <a16:rowId xmlns:a16="http://schemas.microsoft.com/office/drawing/2014/main" val="10002"/>
                  </a:ext>
                </a:extLst>
              </a:tr>
            </a:tbl>
          </a:graphicData>
        </a:graphic>
      </p:graphicFrame>
      <p:sp>
        <p:nvSpPr>
          <p:cNvPr id="32" name="Rectangle 31"/>
          <p:cNvSpPr/>
          <p:nvPr/>
        </p:nvSpPr>
        <p:spPr>
          <a:xfrm>
            <a:off x="768625" y="3427896"/>
            <a:ext cx="1762539" cy="111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srgbClr val="555555"/>
              </a:solidFill>
              <a:effectLst/>
              <a:uLnTx/>
              <a:uFillTx/>
              <a:latin typeface="Arial" panose="020B0604020202020204" pitchFamily="34" charset="0"/>
              <a:cs typeface="Arial" panose="020B0604020202020204" pitchFamily="34" charset="0"/>
            </a:endParaRPr>
          </a:p>
        </p:txBody>
      </p:sp>
      <p:sp>
        <p:nvSpPr>
          <p:cNvPr id="39" name="Rectangle 38"/>
          <p:cNvSpPr/>
          <p:nvPr/>
        </p:nvSpPr>
        <p:spPr>
          <a:xfrm>
            <a:off x="6526694" y="3474279"/>
            <a:ext cx="1762539" cy="111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srgbClr val="555555"/>
              </a:solidFill>
              <a:effectLst/>
              <a:uLnTx/>
              <a:uFillTx/>
              <a:latin typeface="Arial" panose="020B0604020202020204" pitchFamily="34" charset="0"/>
              <a:cs typeface="Arial" panose="020B0604020202020204" pitchFamily="34" charset="0"/>
            </a:endParaRPr>
          </a:p>
        </p:txBody>
      </p:sp>
      <p:sp>
        <p:nvSpPr>
          <p:cNvPr id="40" name="Rectangle 39"/>
          <p:cNvSpPr/>
          <p:nvPr/>
        </p:nvSpPr>
        <p:spPr>
          <a:xfrm>
            <a:off x="3684103" y="1122020"/>
            <a:ext cx="1762539" cy="111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srgbClr val="555555"/>
              </a:solidFill>
              <a:effectLst/>
              <a:uLnTx/>
              <a:uFillTx/>
              <a:latin typeface="Arial" panose="020B0604020202020204" pitchFamily="34" charset="0"/>
              <a:cs typeface="Arial" panose="020B0604020202020204" pitchFamily="34" charset="0"/>
            </a:endParaRPr>
          </a:p>
        </p:txBody>
      </p:sp>
      <p:sp>
        <p:nvSpPr>
          <p:cNvPr id="41" name="Rectangle 40"/>
          <p:cNvSpPr/>
          <p:nvPr/>
        </p:nvSpPr>
        <p:spPr>
          <a:xfrm>
            <a:off x="9495181" y="3408018"/>
            <a:ext cx="1762539" cy="111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srgbClr val="555555"/>
              </a:solidFill>
              <a:effectLst/>
              <a:uLnTx/>
              <a:uFillTx/>
              <a:latin typeface="Arial" panose="020B0604020202020204" pitchFamily="34" charset="0"/>
              <a:cs typeface="Arial" panose="020B0604020202020204" pitchFamily="34" charset="0"/>
            </a:endParaRPr>
          </a:p>
        </p:txBody>
      </p:sp>
      <p:sp>
        <p:nvSpPr>
          <p:cNvPr id="42" name="Rectangle 41"/>
          <p:cNvSpPr/>
          <p:nvPr/>
        </p:nvSpPr>
        <p:spPr>
          <a:xfrm>
            <a:off x="755373" y="1095514"/>
            <a:ext cx="1762539" cy="111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srgbClr val="555555"/>
              </a:solidFill>
              <a:effectLst/>
              <a:uLnTx/>
              <a:uFillTx/>
              <a:latin typeface="Arial" panose="020B0604020202020204" pitchFamily="34" charset="0"/>
              <a:cs typeface="Arial" panose="020B0604020202020204" pitchFamily="34" charset="0"/>
            </a:endParaRPr>
          </a:p>
        </p:txBody>
      </p:sp>
      <p:sp>
        <p:nvSpPr>
          <p:cNvPr id="43" name="Rectangle 42"/>
          <p:cNvSpPr/>
          <p:nvPr/>
        </p:nvSpPr>
        <p:spPr>
          <a:xfrm>
            <a:off x="3756990" y="3447775"/>
            <a:ext cx="1762539" cy="111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srgbClr val="555555"/>
              </a:solidFill>
              <a:effectLst/>
              <a:uLnTx/>
              <a:uFillTx/>
              <a:latin typeface="Arial" panose="020B0604020202020204" pitchFamily="34" charset="0"/>
              <a:cs typeface="Arial" panose="020B0604020202020204" pitchFamily="34" charset="0"/>
            </a:endParaRPr>
          </a:p>
        </p:txBody>
      </p:sp>
      <p:sp>
        <p:nvSpPr>
          <p:cNvPr id="44" name="Rectangle 43"/>
          <p:cNvSpPr/>
          <p:nvPr/>
        </p:nvSpPr>
        <p:spPr>
          <a:xfrm>
            <a:off x="6427303" y="1095515"/>
            <a:ext cx="1762539" cy="111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srgbClr val="555555"/>
              </a:solidFill>
              <a:effectLst/>
              <a:uLnTx/>
              <a:uFillTx/>
              <a:latin typeface="Arial" panose="020B0604020202020204" pitchFamily="34" charset="0"/>
              <a:cs typeface="Arial" panose="020B0604020202020204" pitchFamily="34" charset="0"/>
            </a:endParaRPr>
          </a:p>
        </p:txBody>
      </p:sp>
      <p:pic>
        <p:nvPicPr>
          <p:cNvPr id="46" name="New picture"/>
          <p:cNvPicPr>
            <a:picLocks noChangeAspect="1"/>
          </p:cNvPicPr>
          <p:nvPr/>
        </p:nvPicPr>
        <p:blipFill>
          <a:blip r:embed="rId8"/>
          <a:stretch>
            <a:fillRect/>
          </a:stretch>
        </p:blipFill>
        <p:spPr>
          <a:xfrm>
            <a:off x="1728130" y="3416884"/>
            <a:ext cx="2255122" cy="1610157"/>
          </a:xfrm>
          <a:prstGeom prst="rect">
            <a:avLst/>
          </a:prstGeom>
        </p:spPr>
      </p:pic>
      <p:pic>
        <p:nvPicPr>
          <p:cNvPr id="47" name="New picture"/>
          <p:cNvPicPr>
            <a:picLocks noChangeAspect="1"/>
          </p:cNvPicPr>
          <p:nvPr/>
        </p:nvPicPr>
        <p:blipFill>
          <a:blip r:embed="rId9"/>
          <a:stretch>
            <a:fillRect/>
          </a:stretch>
        </p:blipFill>
        <p:spPr>
          <a:xfrm>
            <a:off x="1552456" y="1075960"/>
            <a:ext cx="2539338" cy="1249355"/>
          </a:xfrm>
          <a:prstGeom prst="rect">
            <a:avLst/>
          </a:prstGeom>
        </p:spPr>
      </p:pic>
      <p:pic>
        <p:nvPicPr>
          <p:cNvPr id="48" name="New picture"/>
          <p:cNvPicPr>
            <a:picLocks noChangeAspect="1"/>
          </p:cNvPicPr>
          <p:nvPr/>
        </p:nvPicPr>
        <p:blipFill>
          <a:blip r:embed="rId10"/>
          <a:stretch>
            <a:fillRect/>
          </a:stretch>
        </p:blipFill>
        <p:spPr>
          <a:xfrm>
            <a:off x="7264387" y="3561234"/>
            <a:ext cx="2539338" cy="1259511"/>
          </a:xfrm>
          <a:prstGeom prst="rect">
            <a:avLst/>
          </a:prstGeom>
        </p:spPr>
      </p:pic>
      <p:pic>
        <p:nvPicPr>
          <p:cNvPr id="49" name="New picture"/>
          <p:cNvPicPr>
            <a:picLocks noChangeAspect="1"/>
          </p:cNvPicPr>
          <p:nvPr/>
        </p:nvPicPr>
        <p:blipFill>
          <a:blip r:embed="rId11"/>
          <a:stretch>
            <a:fillRect/>
          </a:stretch>
        </p:blipFill>
        <p:spPr>
          <a:xfrm>
            <a:off x="4584723" y="3470319"/>
            <a:ext cx="2217846" cy="1610156"/>
          </a:xfrm>
          <a:prstGeom prst="rect">
            <a:avLst/>
          </a:prstGeom>
        </p:spPr>
      </p:pic>
      <p:pic>
        <p:nvPicPr>
          <p:cNvPr id="50" name="New picture"/>
          <p:cNvPicPr>
            <a:picLocks noChangeAspect="1"/>
          </p:cNvPicPr>
          <p:nvPr/>
        </p:nvPicPr>
        <p:blipFill>
          <a:blip r:embed="rId12"/>
          <a:stretch>
            <a:fillRect/>
          </a:stretch>
        </p:blipFill>
        <p:spPr>
          <a:xfrm>
            <a:off x="5143781" y="933254"/>
            <a:ext cx="922502" cy="1659176"/>
          </a:xfrm>
          <a:prstGeom prst="rect">
            <a:avLst/>
          </a:prstGeom>
        </p:spPr>
      </p:pic>
      <p:pic>
        <p:nvPicPr>
          <p:cNvPr id="51" name="New picture"/>
          <p:cNvPicPr>
            <a:picLocks noChangeAspect="1"/>
          </p:cNvPicPr>
          <p:nvPr/>
        </p:nvPicPr>
        <p:blipFill>
          <a:blip r:embed="rId13"/>
          <a:stretch>
            <a:fillRect/>
          </a:stretch>
        </p:blipFill>
        <p:spPr>
          <a:xfrm>
            <a:off x="7362674" y="907906"/>
            <a:ext cx="1898769" cy="1610157"/>
          </a:xfrm>
          <a:prstGeom prst="rect">
            <a:avLst/>
          </a:prstGeom>
        </p:spPr>
      </p:pic>
    </p:spTree>
    <p:extLst>
      <p:ext uri="{BB962C8B-B14F-4D97-AF65-F5344CB8AC3E}">
        <p14:creationId xmlns:p14="http://schemas.microsoft.com/office/powerpoint/2010/main" val="259197973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7308410-1644-22EE-2FB1-3DD86DC0D406}"/>
              </a:ext>
            </a:extLst>
          </p:cNvPr>
          <p:cNvSpPr>
            <a:spLocks noGrp="1"/>
          </p:cNvSpPr>
          <p:nvPr>
            <p:ph type="ctrTitle"/>
          </p:nvPr>
        </p:nvSpPr>
        <p:spPr/>
        <p:txBody>
          <a:bodyPr/>
          <a:lstStyle/>
          <a:p>
            <a:endParaRPr lang="en-US"/>
          </a:p>
        </p:txBody>
      </p:sp>
      <p:sp>
        <p:nvSpPr>
          <p:cNvPr id="9" name="Subtitle 8">
            <a:extLst>
              <a:ext uri="{FF2B5EF4-FFF2-40B4-BE49-F238E27FC236}">
                <a16:creationId xmlns:a16="http://schemas.microsoft.com/office/drawing/2014/main" id="{167A591B-B745-DC34-D639-AC768FE641C9}"/>
              </a:ext>
            </a:extLst>
          </p:cNvPr>
          <p:cNvSpPr>
            <a:spLocks noGrp="1"/>
          </p:cNvSpPr>
          <p:nvPr>
            <p:ph type="subTitle" idx="1"/>
          </p:nvPr>
        </p:nvSpPr>
        <p:spPr/>
        <p:txBody>
          <a:bodyPr/>
          <a:lstStyle/>
          <a:p>
            <a:endParaRPr lang="en-US"/>
          </a:p>
        </p:txBody>
      </p:sp>
      <p:sp>
        <p:nvSpPr>
          <p:cNvPr id="7" name="Footer Placeholder 6">
            <a:extLst>
              <a:ext uri="{FF2B5EF4-FFF2-40B4-BE49-F238E27FC236}">
                <a16:creationId xmlns:a16="http://schemas.microsoft.com/office/drawing/2014/main" id="{2289F748-FB3B-AE7E-53BA-331A9788DF81}"/>
              </a:ext>
            </a:extLst>
          </p:cNvPr>
          <p:cNvSpPr>
            <a:spLocks noGrp="1"/>
          </p:cNvSpPr>
          <p:nvPr>
            <p:ph type="ftr" sz="quarter" idx="4294967295"/>
          </p:nvPr>
        </p:nvSpPr>
        <p:spPr>
          <a:xfrm>
            <a:off x="0" y="6132513"/>
            <a:ext cx="8601075" cy="469900"/>
          </a:xfrm>
        </p:spPr>
        <p:txBody>
          <a:bodyPr/>
          <a:lstStyle/>
          <a:p>
            <a:r>
              <a:rPr lang="en-US"/>
              <a:t>Source: </a:t>
            </a:r>
            <a:r>
              <a:rPr lang="en-US" b="0">
                <a:solidFill>
                  <a:srgbClr val="555555"/>
                </a:solidFill>
              </a:rPr>
              <a:t>Innova Market Insights</a:t>
            </a:r>
            <a:endParaRPr lang="en-US" b="0">
              <a:solidFill>
                <a:srgbClr val="555555"/>
              </a:solidFill>
              <a:latin typeface="Arial" panose="020B0604020202020204" pitchFamily="34" charset="0"/>
              <a:cs typeface="Arial" panose="020B0604020202020204" pitchFamily="34" charset="0"/>
            </a:endParaRPr>
          </a:p>
        </p:txBody>
      </p:sp>
      <p:pic>
        <p:nvPicPr>
          <p:cNvPr id="11" name="Picture 10" descr="A picture containing invertebrate, arthropod&#10;&#10;Description automatically generated">
            <a:extLst>
              <a:ext uri="{FF2B5EF4-FFF2-40B4-BE49-F238E27FC236}">
                <a16:creationId xmlns:a16="http://schemas.microsoft.com/office/drawing/2014/main" id="{C398C28B-6253-D366-DC04-6A85E97953D9}"/>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0" y="8229"/>
            <a:ext cx="12191999" cy="6861201"/>
          </a:xfrm>
          <a:prstGeom prst="rect">
            <a:avLst/>
          </a:prstGeom>
        </p:spPr>
      </p:pic>
      <p:sp>
        <p:nvSpPr>
          <p:cNvPr id="12" name="Rectangle 11">
            <a:extLst>
              <a:ext uri="{FF2B5EF4-FFF2-40B4-BE49-F238E27FC236}">
                <a16:creationId xmlns:a16="http://schemas.microsoft.com/office/drawing/2014/main" id="{6C51D56F-D4D7-2BFD-42A2-F419125B08C7}"/>
              </a:ext>
            </a:extLst>
          </p:cNvPr>
          <p:cNvSpPr/>
          <p:nvPr>
            <p:custDataLst>
              <p:tags r:id="rId1"/>
            </p:custDataLst>
          </p:nvPr>
        </p:nvSpPr>
        <p:spPr>
          <a:xfrm>
            <a:off x="0" y="0"/>
            <a:ext cx="12192000" cy="6858000"/>
          </a:xfrm>
          <a:prstGeom prst="rect">
            <a:avLst/>
          </a:prstGeom>
          <a:solidFill>
            <a:srgbClr val="2A2D8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C25CB82E-1754-2E4F-C189-20B415C821D0}"/>
              </a:ext>
            </a:extLst>
          </p:cNvPr>
          <p:cNvSpPr/>
          <p:nvPr>
            <p:custDataLst>
              <p:tags r:id="rId2"/>
            </p:custDataLst>
          </p:nvPr>
        </p:nvSpPr>
        <p:spPr>
          <a:xfrm>
            <a:off x="7358009" y="4153020"/>
            <a:ext cx="4205184" cy="2087443"/>
          </a:xfrm>
          <a:prstGeom prst="rect">
            <a:avLst/>
          </a:prstGeom>
          <a:solidFill>
            <a:srgbClr val="2A2D8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4ADDEA22-1B05-F8EC-B18D-BB446BBB6EB3}"/>
              </a:ext>
            </a:extLst>
          </p:cNvPr>
          <p:cNvSpPr/>
          <p:nvPr>
            <p:custDataLst>
              <p:tags r:id="rId3"/>
            </p:custDataLst>
          </p:nvPr>
        </p:nvSpPr>
        <p:spPr>
          <a:xfrm>
            <a:off x="7358009" y="4153019"/>
            <a:ext cx="4205184" cy="2087443"/>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75978B9A-78A6-F98E-63EC-8B3E3A403461}"/>
              </a:ext>
            </a:extLst>
          </p:cNvPr>
          <p:cNvSpPr/>
          <p:nvPr>
            <p:custDataLst>
              <p:tags r:id="rId4"/>
            </p:custDataLst>
          </p:nvPr>
        </p:nvSpPr>
        <p:spPr>
          <a:xfrm>
            <a:off x="7358009" y="4153020"/>
            <a:ext cx="4205184" cy="2087443"/>
          </a:xfrm>
          <a:prstGeom prst="rect">
            <a:avLst/>
          </a:prstGeom>
          <a:noFill/>
          <a:ln>
            <a:solidFill>
              <a:srgbClr val="E25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Text Placeholder 20">
            <a:extLst>
              <a:ext uri="{FF2B5EF4-FFF2-40B4-BE49-F238E27FC236}">
                <a16:creationId xmlns:a16="http://schemas.microsoft.com/office/drawing/2014/main" id="{EFBC1E2F-626B-D911-E946-BA07721F82B9}"/>
              </a:ext>
            </a:extLst>
          </p:cNvPr>
          <p:cNvSpPr txBox="1"/>
          <p:nvPr>
            <p:custDataLst>
              <p:tags r:id="rId5"/>
            </p:custDataLst>
          </p:nvPr>
        </p:nvSpPr>
        <p:spPr>
          <a:xfrm>
            <a:off x="7560905" y="4275161"/>
            <a:ext cx="4002288" cy="1843159"/>
          </a:xfrm>
          <a:prstGeom prst="rect">
            <a:avLst/>
          </a:prstGeom>
        </p:spPr>
        <p:txBody>
          <a:bodyPr anchor="ctr"/>
          <a:lstStyle>
            <a:lvl1pPr marL="0" indent="0" algn="l" defTabSz="914400" rtl="0" eaLnBrk="1" latinLnBrk="0" hangingPunct="1">
              <a:lnSpc>
                <a:spcPts val="4000"/>
              </a:lnSpc>
              <a:spcBef>
                <a:spcPct val="0"/>
              </a:spcBef>
              <a:buFont typeface="Arial" panose="020B0604020202020204" pitchFamily="34" charset="0"/>
              <a:buNone/>
              <a:defRPr sz="4000" b="1" kern="1200" baseline="0">
                <a:solidFill>
                  <a:schemeClr val="bg1"/>
                </a:solidFill>
                <a:latin typeface="Proxima Nova Rg" panose="02000506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effectLst/>
                <a:uLnTx/>
                <a:uFillTx/>
                <a:latin typeface="Calibri" panose="020F0502020204030204" pitchFamily="34" charset="0"/>
                <a:cs typeface="Calibri" panose="020F0502020204030204" pitchFamily="34" charset="0"/>
              </a:rPr>
              <a:t>The Immunity–Gut Health link: </a:t>
            </a:r>
            <a:r>
              <a:rPr kumimoji="0" lang="en-US"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consumer perspectives</a:t>
            </a:r>
            <a:endParaRPr kumimoji="0" lang="en-US" sz="40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865786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a:extLst>
              <a:ext uri="{FF2B5EF4-FFF2-40B4-BE49-F238E27FC236}">
                <a16:creationId xmlns:a16="http://schemas.microsoft.com/office/drawing/2014/main" id="{409761BF-9774-4D90-BD90-E82E705E571B}"/>
              </a:ext>
            </a:extLst>
          </p:cNvPr>
          <p:cNvGraphicFramePr>
            <a:graphicFrameLocks noGrp="1"/>
          </p:cNvGraphicFramePr>
          <p:nvPr>
            <p:ph type="chart" sz="quarter" idx="13"/>
            <p:custDataLst>
              <p:tags r:id="rId1"/>
            </p:custDataLst>
            <p:extLst>
              <p:ext uri="{D42A27DB-BD31-4B8C-83A1-F6EECF244321}">
                <p14:modId xmlns:p14="http://schemas.microsoft.com/office/powerpoint/2010/main" val="3479841735"/>
              </p:ext>
            </p:extLst>
          </p:nvPr>
        </p:nvGraphicFramePr>
        <p:xfrm>
          <a:off x="715153" y="1661533"/>
          <a:ext cx="10751360" cy="3006160"/>
        </p:xfrm>
        <a:graphic>
          <a:graphicData uri="http://schemas.openxmlformats.org/drawingml/2006/chart">
            <c:chart xmlns:c="http://schemas.openxmlformats.org/drawingml/2006/chart" xmlns:r="http://schemas.openxmlformats.org/officeDocument/2006/relationships" r:id="rId9"/>
          </a:graphicData>
        </a:graphic>
      </p:graphicFrame>
      <p:sp>
        <p:nvSpPr>
          <p:cNvPr id="3" name="TextBox 2">
            <a:extLst>
              <a:ext uri="{FF2B5EF4-FFF2-40B4-BE49-F238E27FC236}">
                <a16:creationId xmlns:a16="http://schemas.microsoft.com/office/drawing/2014/main" id="{08380FC3-23E8-2D74-A9FC-306F6C87F84D}"/>
              </a:ext>
            </a:extLst>
          </p:cNvPr>
          <p:cNvSpPr txBox="1"/>
          <p:nvPr>
            <p:custDataLst>
              <p:tags r:id="rId2"/>
            </p:custDataLst>
          </p:nvPr>
        </p:nvSpPr>
        <p:spPr>
          <a:xfrm>
            <a:off x="752293" y="4691297"/>
            <a:ext cx="10744200" cy="1216473"/>
          </a:xfrm>
          <a:prstGeom prst="roundRect">
            <a:avLst/>
          </a:prstGeom>
          <a:solidFill>
            <a:srgbClr val="2A2D88"/>
          </a:solidFill>
          <a:ln w="28575">
            <a:noFill/>
          </a:ln>
        </p:spPr>
        <p:txBody>
          <a:bodyPr wrap="square" lIns="108000" tIns="108000" rIns="108000" bIns="108000" rtlCol="0">
            <a:spAutoFit/>
          </a:bodyPr>
          <a:lstStyle/>
          <a:p>
            <a:pPr marL="0" marR="0" lvl="0" indent="0" algn="l" defTabSz="914400" rtl="0" eaLnBrk="1" fontAlgn="auto" latinLnBrk="0" hangingPunct="1">
              <a:lnSpc>
                <a:spcPts val="1600"/>
              </a:lnSpc>
              <a:spcBef>
                <a:spcPct val="0"/>
              </a:spcBef>
              <a:spcAft>
                <a:spcPts val="600"/>
              </a:spcAft>
              <a:buClrTx/>
              <a:buSzTx/>
              <a:buFontTx/>
              <a:buNone/>
              <a:defRPr/>
            </a:pPr>
            <a:r>
              <a:rPr kumimoji="0" lang="en-GB" sz="1200" b="1" i="0" u="none" strike="noStrike" kern="1200" cap="none" spc="0" normalizeH="0" baseline="0" noProof="0">
                <a:ln>
                  <a:noFill/>
                </a:ln>
                <a:solidFill>
                  <a:prstClr val="white"/>
                </a:solidFill>
                <a:effectLst/>
                <a:uLnTx/>
                <a:uFillTx/>
                <a:latin typeface="Arial"/>
                <a:ea typeface="+mn-ea"/>
                <a:cs typeface="+mn-cs"/>
              </a:rPr>
              <a:t>Implications for immune health supplements: </a:t>
            </a:r>
          </a:p>
          <a:p>
            <a:pPr marL="0" marR="0" lvl="0" indent="0" algn="l" defTabSz="914400" rtl="0" eaLnBrk="1" fontAlgn="auto" latinLnBrk="0" hangingPunct="1">
              <a:lnSpc>
                <a:spcPts val="1600"/>
              </a:lnSpc>
              <a:spcBef>
                <a:spcPct val="0"/>
              </a:spcBef>
              <a:spcAft>
                <a:spcPts val="600"/>
              </a:spcAft>
              <a:buClrTx/>
              <a:buSzTx/>
              <a:buFontTx/>
              <a:buNone/>
              <a:defRPr/>
            </a:pPr>
            <a:r>
              <a:rPr kumimoji="0" lang="en-GB" sz="1200" b="0" i="0" u="none" strike="noStrike" kern="1200" cap="none" spc="0" normalizeH="0" baseline="0" noProof="0">
                <a:ln>
                  <a:noFill/>
                </a:ln>
                <a:solidFill>
                  <a:prstClr val="white"/>
                </a:solidFill>
                <a:effectLst/>
                <a:uLnTx/>
                <a:uFillTx/>
                <a:latin typeface="Arial"/>
                <a:ea typeface="+mn-ea"/>
                <a:cs typeface="+mn-cs"/>
              </a:rPr>
              <a:t>Many consumers have found themselves more concerned about their health following the global pandemic, with particularly high levels of extreme</a:t>
            </a:r>
            <a:br>
              <a:rPr lang="en-GB" sz="1200">
                <a:solidFill>
                  <a:prstClr val="white"/>
                </a:solidFill>
                <a:latin typeface="Arial"/>
              </a:rPr>
            </a:br>
            <a:r>
              <a:rPr kumimoji="0" lang="en-GB" sz="1200" b="0" i="0" u="none" strike="noStrike" kern="1200" cap="none" spc="0" normalizeH="0" baseline="0" noProof="0">
                <a:ln>
                  <a:noFill/>
                </a:ln>
                <a:solidFill>
                  <a:prstClr val="white"/>
                </a:solidFill>
                <a:effectLst/>
                <a:uLnTx/>
                <a:uFillTx/>
                <a:latin typeface="Arial"/>
                <a:ea typeface="+mn-ea"/>
                <a:cs typeface="+mn-cs"/>
              </a:rPr>
              <a:t>concern in Latin America, India, Spain and Indonesia. </a:t>
            </a:r>
            <a:r>
              <a:rPr lang="en-GB" sz="1200">
                <a:solidFill>
                  <a:prstClr val="white"/>
                </a:solidFill>
                <a:latin typeface="Arial"/>
              </a:rPr>
              <a:t>However, i</a:t>
            </a:r>
            <a:r>
              <a:rPr kumimoji="0" lang="en-GB" sz="1200" b="0" i="0" u="none" strike="noStrike" kern="1200" cap="none" spc="0" normalizeH="0" baseline="0" noProof="0">
                <a:ln>
                  <a:noFill/>
                </a:ln>
                <a:solidFill>
                  <a:prstClr val="white"/>
                </a:solidFill>
                <a:effectLst/>
                <a:uLnTx/>
                <a:uFillTx/>
                <a:latin typeface="Arial"/>
                <a:ea typeface="+mn-ea"/>
                <a:cs typeface="+mn-cs"/>
              </a:rPr>
              <a:t>n every country surveyed, more than half of consumers expressed greater levels of concern than prior to the pandemic, so it is inevitable that many will be seeking ways to address their immunity, including supplementation.</a:t>
            </a:r>
          </a:p>
        </p:txBody>
      </p:sp>
      <p:sp>
        <p:nvSpPr>
          <p:cNvPr id="4" name="Title 1">
            <a:extLst>
              <a:ext uri="{FF2B5EF4-FFF2-40B4-BE49-F238E27FC236}">
                <a16:creationId xmlns:a16="http://schemas.microsoft.com/office/drawing/2014/main" id="{E116E45B-BE82-DDBB-348F-F90724293E91}"/>
              </a:ext>
            </a:extLst>
          </p:cNvPr>
          <p:cNvSpPr txBox="1"/>
          <p:nvPr>
            <p:custDataLst>
              <p:tags r:id="rId3"/>
            </p:custDataLst>
          </p:nvPr>
        </p:nvSpPr>
        <p:spPr>
          <a:xfrm>
            <a:off x="721820" y="0"/>
            <a:ext cx="10749743" cy="904097"/>
          </a:xfrm>
          <a:prstGeom prst="rect">
            <a:avLst/>
          </a:prstGeom>
        </p:spPr>
        <p:txBody>
          <a:bodyPr vert="horz" lIns="0" tIns="0" rIns="0" bIns="0" rtlCol="0" anchor="b">
            <a:normAutofit/>
          </a:bodyPr>
          <a:lstStyle>
            <a:lvl1pPr algn="l" defTabSz="914400" rtl="0" eaLnBrk="1" latinLnBrk="0" hangingPunct="1">
              <a:lnSpc>
                <a:spcPts val="2600"/>
              </a:lnSpc>
              <a:spcBef>
                <a:spcPct val="0"/>
              </a:spcBef>
              <a:buNone/>
              <a:defRPr sz="2600" b="1" kern="1200">
                <a:solidFill>
                  <a:srgbClr val="2A2D88"/>
                </a:solidFill>
                <a:latin typeface="Calibri" panose="020F0502020204030204" pitchFamily="34" charset="0"/>
                <a:ea typeface="+mj-ea"/>
                <a:cs typeface="Arial" panose="020B0604020202020204" pitchFamily="34" charset="0"/>
              </a:defRPr>
            </a:lvl1pPr>
          </a:lstStyle>
          <a:p>
            <a:r>
              <a:rPr lang="en-US">
                <a:solidFill>
                  <a:srgbClr val="2A2D88"/>
                </a:solidFill>
                <a:latin typeface="Calibri" panose="020F0502020204030204"/>
                <a:cs typeface="Calibri"/>
              </a:rPr>
              <a:t>COVID-19: Most consumers globally are becoming more concerned about their health in light of the pandemic</a:t>
            </a:r>
            <a:endParaRPr lang="en-US" sz="2600">
              <a:solidFill>
                <a:schemeClr val="bg2"/>
              </a:solidFill>
              <a:highlight>
                <a:srgbClr val="FFFF00"/>
              </a:highlight>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FF7F6041-C0AD-5153-885D-94B3F8DD4BBE}"/>
              </a:ext>
            </a:extLst>
          </p:cNvPr>
          <p:cNvSpPr txBox="1"/>
          <p:nvPr>
            <p:custDataLst>
              <p:tags r:id="rId4"/>
            </p:custDataLst>
          </p:nvPr>
        </p:nvSpPr>
        <p:spPr>
          <a:xfrm>
            <a:off x="744466" y="6056273"/>
            <a:ext cx="6129196" cy="276999"/>
          </a:xfrm>
          <a:prstGeom prst="rect">
            <a:avLst/>
          </a:prstGeom>
          <a:noFill/>
        </p:spPr>
        <p:txBody>
          <a:bodyPr wrap="square" lIns="0" rtlCol="0" anchor="t" anchorCtr="0">
            <a:noAutofit/>
          </a:bodyPr>
          <a:lstStyle/>
          <a:p>
            <a:pPr>
              <a:spcAft>
                <a:spcPct val="0"/>
              </a:spcAft>
              <a:defRPr/>
            </a:pPr>
            <a:r>
              <a:rPr lang="nl-NL" sz="1200" b="1">
                <a:solidFill>
                  <a:srgbClr val="E25303"/>
                </a:solidFill>
                <a:latin typeface="Arial" panose="020B0604020202020204" pitchFamily="34" charset="0"/>
                <a:cs typeface="Arial" panose="020B0604020202020204" pitchFamily="34" charset="0"/>
              </a:rPr>
              <a:t>Source: </a:t>
            </a:r>
            <a:r>
              <a:rPr lang="en-US" sz="1200">
                <a:solidFill>
                  <a:srgbClr val="555555"/>
                </a:solidFill>
                <a:latin typeface="Arial" panose="020B0604020202020204" pitchFamily="34" charset="0"/>
                <a:cs typeface="Arial" panose="020B0604020202020204" pitchFamily="34" charset="0"/>
              </a:rPr>
              <a:t>Innova Trends Survey 2021</a:t>
            </a:r>
          </a:p>
        </p:txBody>
      </p:sp>
      <p:sp>
        <p:nvSpPr>
          <p:cNvPr id="2" name="Text Placeholder 8">
            <a:extLst>
              <a:ext uri="{FF2B5EF4-FFF2-40B4-BE49-F238E27FC236}">
                <a16:creationId xmlns:a16="http://schemas.microsoft.com/office/drawing/2014/main" id="{3786BA83-1340-8663-023C-32EC22E00C5D}"/>
              </a:ext>
            </a:extLst>
          </p:cNvPr>
          <p:cNvSpPr txBox="1"/>
          <p:nvPr>
            <p:custDataLst>
              <p:tags r:id="rId5"/>
            </p:custDataLst>
          </p:nvPr>
        </p:nvSpPr>
        <p:spPr>
          <a:xfrm>
            <a:off x="1682044" y="1225149"/>
            <a:ext cx="8131259" cy="370116"/>
          </a:xfrm>
          <a:prstGeom prst="rect">
            <a:avLst/>
          </a:prstGeom>
        </p:spPr>
        <p:txBody>
          <a:bodyPr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lnSpc>
                <a:spcPts val="1400"/>
              </a:lnSpc>
              <a:spcBef>
                <a:spcPts val="200"/>
              </a:spcBef>
              <a:spcAft>
                <a:spcPct val="0"/>
              </a:spcAft>
              <a:buClr>
                <a:srgbClr val="E25303"/>
              </a:buClr>
              <a:buSzTx/>
              <a:buNone/>
              <a:defRPr/>
            </a:pPr>
            <a:r>
              <a:rPr lang="en-US" sz="1200">
                <a:solidFill>
                  <a:srgbClr val="555555"/>
                </a:solidFill>
                <a:latin typeface="Calibri" panose="020F0502020204030204" pitchFamily="34" charset="0"/>
                <a:cs typeface="Calibri" panose="020F0502020204030204" pitchFamily="34" charset="0"/>
              </a:rPr>
              <a:t>Global: In light of COVID-19, how concerned are you regarding your personal health and the health of the people close to you? (Levels of high concern by country) (2021)</a:t>
            </a:r>
          </a:p>
        </p:txBody>
      </p:sp>
      <p:sp>
        <p:nvSpPr>
          <p:cNvPr id="5" name="Text Placeholder 28">
            <a:extLst>
              <a:ext uri="{FF2B5EF4-FFF2-40B4-BE49-F238E27FC236}">
                <a16:creationId xmlns:a16="http://schemas.microsoft.com/office/drawing/2014/main" id="{ECEE3E9D-6DE9-32FA-53EA-62AB0B528EAE}"/>
              </a:ext>
            </a:extLst>
          </p:cNvPr>
          <p:cNvSpPr txBox="1"/>
          <p:nvPr>
            <p:custDataLst>
              <p:tags r:id="rId6"/>
            </p:custDataLst>
          </p:nvPr>
        </p:nvSpPr>
        <p:spPr>
          <a:xfrm>
            <a:off x="713775" y="1225149"/>
            <a:ext cx="865260" cy="314900"/>
          </a:xfrm>
          <a:prstGeom prst="rect">
            <a:avLst/>
          </a:prstGeom>
        </p:spPr>
        <p:txBody>
          <a:bodyPr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400"/>
              </a:lnSpc>
              <a:spcBef>
                <a:spcPts val="200"/>
              </a:spcBef>
              <a:buNone/>
            </a:pPr>
            <a:r>
              <a:rPr lang="en-US" sz="1200" b="1">
                <a:solidFill>
                  <a:srgbClr val="555555"/>
                </a:solidFill>
                <a:latin typeface="Calibri" panose="020F0502020204030204" pitchFamily="34" charset="0"/>
                <a:cs typeface="Calibri" panose="020F0502020204030204" pitchFamily="34" charset="0"/>
              </a:rPr>
              <a:t>Figure 23 |</a:t>
            </a:r>
          </a:p>
        </p:txBody>
      </p:sp>
    </p:spTree>
    <p:extLst>
      <p:ext uri="{BB962C8B-B14F-4D97-AF65-F5344CB8AC3E}">
        <p14:creationId xmlns:p14="http://schemas.microsoft.com/office/powerpoint/2010/main" val="215817349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1B9FBC-4356-257B-FB50-6574D555ACE6}"/>
              </a:ext>
            </a:extLst>
          </p:cNvPr>
          <p:cNvSpPr>
            <a:spLocks noGrp="1"/>
          </p:cNvSpPr>
          <p:nvPr>
            <p:ph type="title"/>
          </p:nvPr>
        </p:nvSpPr>
        <p:spPr/>
        <p:txBody>
          <a:bodyPr/>
          <a:lstStyle/>
          <a:p>
            <a:r>
              <a:rPr lang="en-US" dirty="0"/>
              <a:t>Food &amp; Beverage and the Immunity-Gut Health link</a:t>
            </a:r>
          </a:p>
        </p:txBody>
      </p:sp>
      <p:sp>
        <p:nvSpPr>
          <p:cNvPr id="7" name="Content Placeholder 6">
            <a:extLst>
              <a:ext uri="{FF2B5EF4-FFF2-40B4-BE49-F238E27FC236}">
                <a16:creationId xmlns:a16="http://schemas.microsoft.com/office/drawing/2014/main" id="{EEA387B6-D2AA-54CB-1C02-7E672CF43177}"/>
              </a:ext>
            </a:extLst>
          </p:cNvPr>
          <p:cNvSpPr>
            <a:spLocks noGrp="1"/>
          </p:cNvSpPr>
          <p:nvPr>
            <p:ph idx="14"/>
          </p:nvPr>
        </p:nvSpPr>
        <p:spPr>
          <a:xfrm>
            <a:off x="747252" y="1125853"/>
            <a:ext cx="5226163" cy="603504"/>
          </a:xfrm>
        </p:spPr>
        <p:txBody>
          <a:bodyPr/>
          <a:lstStyle/>
          <a:p>
            <a:r>
              <a:rPr lang="en-US" b="1" dirty="0">
                <a:solidFill>
                  <a:srgbClr val="2A2D88"/>
                </a:solidFill>
              </a:rPr>
              <a:t>In recent months, have you purchased foods or beverages for the purpose of any of the following specific functions? (select all that apply) </a:t>
            </a:r>
          </a:p>
        </p:txBody>
      </p:sp>
      <p:sp>
        <p:nvSpPr>
          <p:cNvPr id="10" name="Content Placeholder 9">
            <a:extLst>
              <a:ext uri="{FF2B5EF4-FFF2-40B4-BE49-F238E27FC236}">
                <a16:creationId xmlns:a16="http://schemas.microsoft.com/office/drawing/2014/main" id="{CBBB21C3-D7AD-D2DA-66BA-760B1C8E976B}"/>
              </a:ext>
            </a:extLst>
          </p:cNvPr>
          <p:cNvSpPr>
            <a:spLocks noGrp="1"/>
          </p:cNvSpPr>
          <p:nvPr>
            <p:ph idx="17"/>
          </p:nvPr>
        </p:nvSpPr>
        <p:spPr>
          <a:xfrm>
            <a:off x="6213988" y="1128223"/>
            <a:ext cx="5260518" cy="603504"/>
          </a:xfrm>
        </p:spPr>
        <p:txBody>
          <a:bodyPr/>
          <a:lstStyle/>
          <a:p>
            <a:r>
              <a:rPr lang="en-US" b="1" dirty="0">
                <a:solidFill>
                  <a:srgbClr val="2A2D88"/>
                </a:solidFill>
              </a:rPr>
              <a:t>Which of the following health and wellness functions, that a food and beverage product might offer, are most desirable to you? (select up to 5?)</a:t>
            </a:r>
          </a:p>
        </p:txBody>
      </p:sp>
      <p:sp>
        <p:nvSpPr>
          <p:cNvPr id="3" name="Footer Placeholder 2">
            <a:extLst>
              <a:ext uri="{FF2B5EF4-FFF2-40B4-BE49-F238E27FC236}">
                <a16:creationId xmlns:a16="http://schemas.microsoft.com/office/drawing/2014/main" id="{5067DD3D-98E5-DB91-E037-9A0A013C074C}"/>
              </a:ext>
            </a:extLst>
          </p:cNvPr>
          <p:cNvSpPr>
            <a:spLocks noGrp="1"/>
          </p:cNvSpPr>
          <p:nvPr>
            <p:ph type="ftr" sz="quarter" idx="11"/>
          </p:nvPr>
        </p:nvSpPr>
        <p:spPr/>
        <p:txBody>
          <a:bodyPr/>
          <a:lstStyle/>
          <a:p>
            <a:r>
              <a:rPr lang="en-US"/>
              <a:t>Source: </a:t>
            </a:r>
            <a:r>
              <a:rPr lang="en-US" b="0">
                <a:solidFill>
                  <a:srgbClr val="555555"/>
                </a:solidFill>
              </a:rPr>
              <a:t>Innova Market Insights</a:t>
            </a:r>
            <a:endParaRPr lang="en-US" b="0">
              <a:solidFill>
                <a:srgbClr val="555555"/>
              </a:solidFill>
              <a:latin typeface="Arial" panose="020B0604020202020204" pitchFamily="34" charset="0"/>
              <a:cs typeface="Arial" panose="020B0604020202020204" pitchFamily="34" charset="0"/>
            </a:endParaRPr>
          </a:p>
        </p:txBody>
      </p:sp>
      <p:graphicFrame>
        <p:nvGraphicFramePr>
          <p:cNvPr id="12" name="Chart Placeholder 11">
            <a:extLst>
              <a:ext uri="{FF2B5EF4-FFF2-40B4-BE49-F238E27FC236}">
                <a16:creationId xmlns:a16="http://schemas.microsoft.com/office/drawing/2014/main" id="{B9CFA8B5-589E-43FF-23E3-49DBE5E831A5}"/>
              </a:ext>
            </a:extLst>
          </p:cNvPr>
          <p:cNvGraphicFramePr>
            <a:graphicFrameLocks noGrp="1"/>
          </p:cNvGraphicFramePr>
          <p:nvPr>
            <p:ph type="chart" sz="quarter" idx="13"/>
            <p:extLst>
              <p:ext uri="{D42A27DB-BD31-4B8C-83A1-F6EECF244321}">
                <p14:modId xmlns:p14="http://schemas.microsoft.com/office/powerpoint/2010/main" val="1848291819"/>
              </p:ext>
            </p:extLst>
          </p:nvPr>
        </p:nvGraphicFramePr>
        <p:xfrm>
          <a:off x="722313" y="1533525"/>
          <a:ext cx="5251450" cy="42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Placeholder 12">
            <a:extLst>
              <a:ext uri="{FF2B5EF4-FFF2-40B4-BE49-F238E27FC236}">
                <a16:creationId xmlns:a16="http://schemas.microsoft.com/office/drawing/2014/main" id="{7D719F15-0EA9-1BA5-3327-1864491F5924}"/>
              </a:ext>
            </a:extLst>
          </p:cNvPr>
          <p:cNvGraphicFramePr>
            <a:graphicFrameLocks noGrp="1"/>
          </p:cNvGraphicFramePr>
          <p:nvPr>
            <p:ph type="chart" sz="quarter" idx="15"/>
            <p:extLst>
              <p:ext uri="{D42A27DB-BD31-4B8C-83A1-F6EECF244321}">
                <p14:modId xmlns:p14="http://schemas.microsoft.com/office/powerpoint/2010/main" val="1473577228"/>
              </p:ext>
            </p:extLst>
          </p:nvPr>
        </p:nvGraphicFramePr>
        <p:xfrm>
          <a:off x="6224588" y="1533525"/>
          <a:ext cx="5249862" cy="42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5544091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34718-486F-78B5-85F9-19A8AFB4CE54}"/>
              </a:ext>
            </a:extLst>
          </p:cNvPr>
          <p:cNvSpPr>
            <a:spLocks noGrp="1"/>
          </p:cNvSpPr>
          <p:nvPr>
            <p:ph type="title"/>
          </p:nvPr>
        </p:nvSpPr>
        <p:spPr/>
        <p:txBody>
          <a:bodyPr/>
          <a:lstStyle/>
          <a:p>
            <a:r>
              <a:rPr lang="en-US" dirty="0"/>
              <a:t>Consumer proactivity to improve immunity</a:t>
            </a:r>
          </a:p>
        </p:txBody>
      </p:sp>
      <p:sp>
        <p:nvSpPr>
          <p:cNvPr id="5" name="Content Placeholder 4">
            <a:extLst>
              <a:ext uri="{FF2B5EF4-FFF2-40B4-BE49-F238E27FC236}">
                <a16:creationId xmlns:a16="http://schemas.microsoft.com/office/drawing/2014/main" id="{DB404C99-3308-65CD-FD35-96B3E1D5A813}"/>
              </a:ext>
            </a:extLst>
          </p:cNvPr>
          <p:cNvSpPr>
            <a:spLocks noGrp="1"/>
          </p:cNvSpPr>
          <p:nvPr>
            <p:ph idx="14"/>
          </p:nvPr>
        </p:nvSpPr>
        <p:spPr>
          <a:xfrm>
            <a:off x="747252" y="1125853"/>
            <a:ext cx="5226163" cy="603504"/>
          </a:xfrm>
        </p:spPr>
        <p:txBody>
          <a:bodyPr/>
          <a:lstStyle/>
          <a:p>
            <a:r>
              <a:rPr lang="en-US" b="1" dirty="0">
                <a:solidFill>
                  <a:srgbClr val="2A2D88"/>
                </a:solidFill>
              </a:rPr>
              <a:t>Which of the following actions have you taken to improve your immunity in the past 12 months?  (Select all that apply)</a:t>
            </a:r>
          </a:p>
        </p:txBody>
      </p:sp>
      <p:sp>
        <p:nvSpPr>
          <p:cNvPr id="7" name="Content Placeholder 6">
            <a:extLst>
              <a:ext uri="{FF2B5EF4-FFF2-40B4-BE49-F238E27FC236}">
                <a16:creationId xmlns:a16="http://schemas.microsoft.com/office/drawing/2014/main" id="{DB56F18F-2C41-6613-264B-2819D2682D8C}"/>
              </a:ext>
            </a:extLst>
          </p:cNvPr>
          <p:cNvSpPr>
            <a:spLocks noGrp="1"/>
          </p:cNvSpPr>
          <p:nvPr>
            <p:ph idx="17"/>
          </p:nvPr>
        </p:nvSpPr>
        <p:spPr>
          <a:xfrm>
            <a:off x="6184490" y="1157720"/>
            <a:ext cx="5290015" cy="603504"/>
          </a:xfrm>
        </p:spPr>
        <p:txBody>
          <a:bodyPr/>
          <a:lstStyle/>
          <a:p>
            <a:r>
              <a:rPr lang="en-US" b="1" dirty="0">
                <a:solidFill>
                  <a:srgbClr val="2A2D88"/>
                </a:solidFill>
              </a:rPr>
              <a:t>If you have consumed food/beverages/supplements to boost your immunity, what active ingredients did they contain? (Select all that apply) </a:t>
            </a:r>
          </a:p>
        </p:txBody>
      </p:sp>
      <p:sp>
        <p:nvSpPr>
          <p:cNvPr id="9" name="Footer Placeholder 8">
            <a:extLst>
              <a:ext uri="{FF2B5EF4-FFF2-40B4-BE49-F238E27FC236}">
                <a16:creationId xmlns:a16="http://schemas.microsoft.com/office/drawing/2014/main" id="{5390CBE6-C6DE-9C21-D305-6CFC1BFA8385}"/>
              </a:ext>
            </a:extLst>
          </p:cNvPr>
          <p:cNvSpPr>
            <a:spLocks noGrp="1"/>
          </p:cNvSpPr>
          <p:nvPr>
            <p:ph type="ftr" sz="quarter" idx="11"/>
          </p:nvPr>
        </p:nvSpPr>
        <p:spPr/>
        <p:txBody>
          <a:bodyPr/>
          <a:lstStyle/>
          <a:p>
            <a:r>
              <a:rPr lang="en-US"/>
              <a:t>Source: </a:t>
            </a:r>
            <a:r>
              <a:rPr lang="en-US" b="0">
                <a:solidFill>
                  <a:srgbClr val="555555"/>
                </a:solidFill>
              </a:rPr>
              <a:t>Innova Market Insights</a:t>
            </a:r>
            <a:endParaRPr lang="en-US" b="0">
              <a:solidFill>
                <a:srgbClr val="555555"/>
              </a:solidFill>
              <a:latin typeface="Arial" panose="020B0604020202020204" pitchFamily="34" charset="0"/>
              <a:cs typeface="Arial" panose="020B0604020202020204" pitchFamily="34" charset="0"/>
            </a:endParaRPr>
          </a:p>
        </p:txBody>
      </p:sp>
      <p:graphicFrame>
        <p:nvGraphicFramePr>
          <p:cNvPr id="13" name="Chart Placeholder 12">
            <a:extLst>
              <a:ext uri="{FF2B5EF4-FFF2-40B4-BE49-F238E27FC236}">
                <a16:creationId xmlns:a16="http://schemas.microsoft.com/office/drawing/2014/main" id="{FAEF3BCB-76AE-ECE2-8ADE-B45597D6BDF9}"/>
              </a:ext>
            </a:extLst>
          </p:cNvPr>
          <p:cNvGraphicFramePr>
            <a:graphicFrameLocks noGrp="1"/>
          </p:cNvGraphicFramePr>
          <p:nvPr>
            <p:ph type="chart" sz="quarter" idx="13"/>
            <p:extLst>
              <p:ext uri="{D42A27DB-BD31-4B8C-83A1-F6EECF244321}">
                <p14:modId xmlns:p14="http://schemas.microsoft.com/office/powerpoint/2010/main" val="2065423496"/>
              </p:ext>
            </p:extLst>
          </p:nvPr>
        </p:nvGraphicFramePr>
        <p:xfrm>
          <a:off x="722313" y="1750141"/>
          <a:ext cx="5251450" cy="405058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Placeholder 13">
            <a:extLst>
              <a:ext uri="{FF2B5EF4-FFF2-40B4-BE49-F238E27FC236}">
                <a16:creationId xmlns:a16="http://schemas.microsoft.com/office/drawing/2014/main" id="{0FBC935F-8228-796B-B63C-4DFAAE507916}"/>
              </a:ext>
            </a:extLst>
          </p:cNvPr>
          <p:cNvGraphicFramePr>
            <a:graphicFrameLocks noGrp="1"/>
          </p:cNvGraphicFramePr>
          <p:nvPr>
            <p:ph type="chart" sz="quarter" idx="15"/>
            <p:extLst>
              <p:ext uri="{D42A27DB-BD31-4B8C-83A1-F6EECF244321}">
                <p14:modId xmlns:p14="http://schemas.microsoft.com/office/powerpoint/2010/main" val="3430776865"/>
              </p:ext>
            </p:extLst>
          </p:nvPr>
        </p:nvGraphicFramePr>
        <p:xfrm>
          <a:off x="6224588" y="1533525"/>
          <a:ext cx="5249862" cy="4267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8119100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83840-EF50-2A3A-3CA9-142FD77CD299}"/>
              </a:ext>
            </a:extLst>
          </p:cNvPr>
          <p:cNvSpPr>
            <a:spLocks noGrp="1"/>
          </p:cNvSpPr>
          <p:nvPr>
            <p:ph type="title"/>
          </p:nvPr>
        </p:nvSpPr>
        <p:spPr/>
        <p:txBody>
          <a:bodyPr/>
          <a:lstStyle/>
          <a:p>
            <a:r>
              <a:rPr lang="en-US" dirty="0"/>
              <a:t>Flavors and immunity</a:t>
            </a:r>
          </a:p>
        </p:txBody>
      </p:sp>
      <p:sp>
        <p:nvSpPr>
          <p:cNvPr id="14" name="Content Placeholder 13">
            <a:extLst>
              <a:ext uri="{FF2B5EF4-FFF2-40B4-BE49-F238E27FC236}">
                <a16:creationId xmlns:a16="http://schemas.microsoft.com/office/drawing/2014/main" id="{6B8DA90D-F292-8563-E5A8-88E4E0266842}"/>
              </a:ext>
            </a:extLst>
          </p:cNvPr>
          <p:cNvSpPr>
            <a:spLocks noGrp="1"/>
          </p:cNvSpPr>
          <p:nvPr>
            <p:ph idx="14"/>
          </p:nvPr>
        </p:nvSpPr>
        <p:spPr>
          <a:xfrm>
            <a:off x="757084" y="1125853"/>
            <a:ext cx="5216331" cy="603504"/>
          </a:xfrm>
        </p:spPr>
        <p:txBody>
          <a:bodyPr/>
          <a:lstStyle/>
          <a:p>
            <a:r>
              <a:rPr lang="en-US" b="1" dirty="0">
                <a:solidFill>
                  <a:srgbClr val="2A2D88"/>
                </a:solidFill>
              </a:rPr>
              <a:t>When I want something to boost my immunity, I choose (select up to 3)?</a:t>
            </a:r>
          </a:p>
        </p:txBody>
      </p:sp>
      <p:sp>
        <p:nvSpPr>
          <p:cNvPr id="17" name="Content Placeholder 16">
            <a:extLst>
              <a:ext uri="{FF2B5EF4-FFF2-40B4-BE49-F238E27FC236}">
                <a16:creationId xmlns:a16="http://schemas.microsoft.com/office/drawing/2014/main" id="{114F85A0-386C-C721-90F4-16056ACAE83A}"/>
              </a:ext>
            </a:extLst>
          </p:cNvPr>
          <p:cNvSpPr>
            <a:spLocks noGrp="1"/>
          </p:cNvSpPr>
          <p:nvPr>
            <p:ph idx="17"/>
          </p:nvPr>
        </p:nvSpPr>
        <p:spPr>
          <a:xfrm>
            <a:off x="6400800" y="1128223"/>
            <a:ext cx="5073705" cy="603504"/>
          </a:xfrm>
        </p:spPr>
        <p:txBody>
          <a:bodyPr/>
          <a:lstStyle/>
          <a:p>
            <a:r>
              <a:rPr lang="en-US" b="1" dirty="0">
                <a:solidFill>
                  <a:srgbClr val="2A2D88"/>
                </a:solidFill>
              </a:rPr>
              <a:t>When I want something to boost my immunity, I choose these flavors (up to 5): </a:t>
            </a:r>
          </a:p>
        </p:txBody>
      </p:sp>
      <p:sp>
        <p:nvSpPr>
          <p:cNvPr id="3" name="Footer Placeholder 2">
            <a:extLst>
              <a:ext uri="{FF2B5EF4-FFF2-40B4-BE49-F238E27FC236}">
                <a16:creationId xmlns:a16="http://schemas.microsoft.com/office/drawing/2014/main" id="{2C27A64C-DFF2-2778-D149-ED04D6C78D52}"/>
              </a:ext>
            </a:extLst>
          </p:cNvPr>
          <p:cNvSpPr>
            <a:spLocks noGrp="1"/>
          </p:cNvSpPr>
          <p:nvPr>
            <p:ph type="ftr" sz="quarter" idx="11"/>
          </p:nvPr>
        </p:nvSpPr>
        <p:spPr/>
        <p:txBody>
          <a:bodyPr/>
          <a:lstStyle/>
          <a:p>
            <a:r>
              <a:rPr lang="en-US"/>
              <a:t>Source: </a:t>
            </a:r>
            <a:r>
              <a:rPr lang="en-US" b="0">
                <a:solidFill>
                  <a:srgbClr val="555555"/>
                </a:solidFill>
              </a:rPr>
              <a:t>Innova Market Insights</a:t>
            </a:r>
            <a:endParaRPr lang="en-US" b="0">
              <a:solidFill>
                <a:srgbClr val="555555"/>
              </a:solidFill>
              <a:latin typeface="Arial" panose="020B0604020202020204" pitchFamily="34" charset="0"/>
              <a:cs typeface="Arial" panose="020B0604020202020204" pitchFamily="34" charset="0"/>
            </a:endParaRPr>
          </a:p>
        </p:txBody>
      </p:sp>
      <p:graphicFrame>
        <p:nvGraphicFramePr>
          <p:cNvPr id="19" name="Chart Placeholder 18">
            <a:extLst>
              <a:ext uri="{FF2B5EF4-FFF2-40B4-BE49-F238E27FC236}">
                <a16:creationId xmlns:a16="http://schemas.microsoft.com/office/drawing/2014/main" id="{C8ABD169-6CA2-733F-F857-E8B6BA45AA3A}"/>
              </a:ext>
            </a:extLst>
          </p:cNvPr>
          <p:cNvGraphicFramePr>
            <a:graphicFrameLocks noGrp="1"/>
          </p:cNvGraphicFramePr>
          <p:nvPr>
            <p:ph type="chart" sz="quarter" idx="13"/>
            <p:extLst>
              <p:ext uri="{D42A27DB-BD31-4B8C-83A1-F6EECF244321}">
                <p14:modId xmlns:p14="http://schemas.microsoft.com/office/powerpoint/2010/main" val="155252335"/>
              </p:ext>
            </p:extLst>
          </p:nvPr>
        </p:nvGraphicFramePr>
        <p:xfrm>
          <a:off x="722313" y="1848465"/>
          <a:ext cx="5251450" cy="39522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Chart Placeholder 19">
            <a:extLst>
              <a:ext uri="{FF2B5EF4-FFF2-40B4-BE49-F238E27FC236}">
                <a16:creationId xmlns:a16="http://schemas.microsoft.com/office/drawing/2014/main" id="{DE7FF4BF-4CAD-0EB5-AADC-22C57E5C589F}"/>
              </a:ext>
            </a:extLst>
          </p:cNvPr>
          <p:cNvGraphicFramePr>
            <a:graphicFrameLocks noGrp="1"/>
          </p:cNvGraphicFramePr>
          <p:nvPr>
            <p:ph type="chart" sz="quarter" idx="15"/>
            <p:extLst>
              <p:ext uri="{D42A27DB-BD31-4B8C-83A1-F6EECF244321}">
                <p14:modId xmlns:p14="http://schemas.microsoft.com/office/powerpoint/2010/main" val="31822269"/>
              </p:ext>
            </p:extLst>
          </p:nvPr>
        </p:nvGraphicFramePr>
        <p:xfrm>
          <a:off x="6224588" y="1533525"/>
          <a:ext cx="5249862" cy="4267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1031700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B39B0-A511-157C-3B16-F91937161E2C}"/>
              </a:ext>
            </a:extLst>
          </p:cNvPr>
          <p:cNvSpPr>
            <a:spLocks noGrp="1"/>
          </p:cNvSpPr>
          <p:nvPr>
            <p:ph type="title"/>
          </p:nvPr>
        </p:nvSpPr>
        <p:spPr/>
        <p:txBody>
          <a:bodyPr/>
          <a:lstStyle/>
          <a:p>
            <a:r>
              <a:rPr lang="en-US" dirty="0"/>
              <a:t>Yogurt for Immunity and Gut Health</a:t>
            </a:r>
          </a:p>
        </p:txBody>
      </p:sp>
      <p:sp>
        <p:nvSpPr>
          <p:cNvPr id="9" name="Footer Placeholder 8">
            <a:extLst>
              <a:ext uri="{FF2B5EF4-FFF2-40B4-BE49-F238E27FC236}">
                <a16:creationId xmlns:a16="http://schemas.microsoft.com/office/drawing/2014/main" id="{AC2505B7-526B-7075-02CC-3BC6964CDEC2}"/>
              </a:ext>
            </a:extLst>
          </p:cNvPr>
          <p:cNvSpPr>
            <a:spLocks noGrp="1"/>
          </p:cNvSpPr>
          <p:nvPr>
            <p:ph type="ftr" sz="quarter" idx="11"/>
          </p:nvPr>
        </p:nvSpPr>
        <p:spPr/>
        <p:txBody>
          <a:bodyPr/>
          <a:lstStyle/>
          <a:p>
            <a:r>
              <a:rPr lang="en-US"/>
              <a:t>Source: </a:t>
            </a:r>
            <a:r>
              <a:rPr lang="en-US" b="0">
                <a:solidFill>
                  <a:srgbClr val="555555"/>
                </a:solidFill>
              </a:rPr>
              <a:t>Innova Market Insights</a:t>
            </a:r>
            <a:endParaRPr lang="en-US" b="0">
              <a:solidFill>
                <a:srgbClr val="555555"/>
              </a:solidFill>
              <a:latin typeface="Arial" panose="020B0604020202020204" pitchFamily="34" charset="0"/>
              <a:cs typeface="Arial" panose="020B0604020202020204" pitchFamily="34" charset="0"/>
            </a:endParaRPr>
          </a:p>
        </p:txBody>
      </p:sp>
      <p:graphicFrame>
        <p:nvGraphicFramePr>
          <p:cNvPr id="11" name="Table 10">
            <a:extLst>
              <a:ext uri="{FF2B5EF4-FFF2-40B4-BE49-F238E27FC236}">
                <a16:creationId xmlns:a16="http://schemas.microsoft.com/office/drawing/2014/main" id="{F533AD84-8577-5BD4-1367-A64E75E5719C}"/>
              </a:ext>
            </a:extLst>
          </p:cNvPr>
          <p:cNvGraphicFramePr>
            <a:graphicFrameLocks noGrp="1"/>
          </p:cNvGraphicFramePr>
          <p:nvPr>
            <p:extLst>
              <p:ext uri="{D42A27DB-BD31-4B8C-83A1-F6EECF244321}">
                <p14:modId xmlns:p14="http://schemas.microsoft.com/office/powerpoint/2010/main" val="833425646"/>
              </p:ext>
            </p:extLst>
          </p:nvPr>
        </p:nvGraphicFramePr>
        <p:xfrm>
          <a:off x="7423355" y="3962132"/>
          <a:ext cx="4316361" cy="2103120"/>
        </p:xfrm>
        <a:graphic>
          <a:graphicData uri="http://schemas.openxmlformats.org/drawingml/2006/table">
            <a:tbl>
              <a:tblPr firstRow="1" bandRow="1">
                <a:tableStyleId>{5C22544A-7EE6-4342-B048-85BDC9FD1C3A}</a:tableStyleId>
              </a:tblPr>
              <a:tblGrid>
                <a:gridCol w="2857160">
                  <a:extLst>
                    <a:ext uri="{9D8B030D-6E8A-4147-A177-3AD203B41FA5}">
                      <a16:colId xmlns:a16="http://schemas.microsoft.com/office/drawing/2014/main" val="20000"/>
                    </a:ext>
                  </a:extLst>
                </a:gridCol>
                <a:gridCol w="1459201">
                  <a:extLst>
                    <a:ext uri="{9D8B030D-6E8A-4147-A177-3AD203B41FA5}">
                      <a16:colId xmlns:a16="http://schemas.microsoft.com/office/drawing/2014/main" val="20001"/>
                    </a:ext>
                  </a:extLst>
                </a:gridCol>
              </a:tblGrid>
              <a:tr h="251460">
                <a:tc gridSpan="2">
                  <a:txBody>
                    <a:bodyPr/>
                    <a:lstStyle/>
                    <a:p>
                      <a:r>
                        <a:rPr lang="en-IN" sz="1200">
                          <a:solidFill>
                            <a:srgbClr val="2A2D88"/>
                          </a:solidFill>
                          <a:latin typeface="Arial" pitchFamily="34" charset="0"/>
                          <a:cs typeface="Arial" pitchFamily="34" charset="0"/>
                        </a:rPr>
                        <a:t>Trimona Bulgarian Yogurt A2A2 Probiotic Yogurt: Vanilla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extLst>
                  <a:ext uri="{0D108BD9-81ED-4DB2-BD59-A6C34878D82A}">
                    <a16:rowId xmlns:a16="http://schemas.microsoft.com/office/drawing/2014/main" val="10000"/>
                  </a:ext>
                </a:extLst>
              </a:tr>
              <a:tr h="251460">
                <a:tc>
                  <a:txBody>
                    <a:bodyPr/>
                    <a:lstStyle/>
                    <a:p>
                      <a:r>
                        <a:rPr lang="en-IN" sz="1200" dirty="0">
                          <a:solidFill>
                            <a:srgbClr val="555555"/>
                          </a:solidFill>
                          <a:latin typeface="Arial" pitchFamily="34" charset="0"/>
                          <a:cs typeface="Arial" pitchFamily="34" charset="0"/>
                        </a:rPr>
                        <a:t>United States, Jan 2023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u="sng">
                          <a:solidFill>
                            <a:srgbClr val="3399FF"/>
                          </a:solidFill>
                          <a:latin typeface="Arial" pitchFamily="34" charset="0"/>
                          <a:cs typeface="Arial" pitchFamily="34" charset="0"/>
                          <a:hlinkClick r:id="rId3"/>
                        </a:rPr>
                        <a:t>VIEW DETAILS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1460">
                <a:tc gridSpan="2">
                  <a:txBody>
                    <a:bodyPr/>
                    <a:lstStyle/>
                    <a:p>
                      <a:r>
                        <a:rPr lang="en-US" sz="1200" dirty="0">
                          <a:solidFill>
                            <a:srgbClr val="555555"/>
                          </a:solidFill>
                          <a:latin typeface="Arial" pitchFamily="34" charset="0"/>
                          <a:cs typeface="Arial" pitchFamily="34" charset="0"/>
                        </a:rPr>
                        <a:t>Claims: Probiotic. A2A2 tested. USDA organic. Non-GMO Project verified. Certified kosher dairy. Recyclable packaging. </a:t>
                      </a:r>
                      <a:r>
                        <a:rPr lang="en-US" sz="1200" b="1" dirty="0">
                          <a:solidFill>
                            <a:srgbClr val="E25303"/>
                          </a:solidFill>
                          <a:latin typeface="Arial" pitchFamily="34" charset="0"/>
                          <a:cs typeface="Arial" pitchFamily="34" charset="0"/>
                        </a:rPr>
                        <a:t>This  Bulgarian yogurt will not only provide you with much needed vitamins, good fats, proteins and enzymes, but will also supply you with beneficial probiotics, excellent for your immune system and digestive tract.</a:t>
                      </a:r>
                      <a:r>
                        <a:rPr lang="en-US" sz="1200" dirty="0">
                          <a:solidFill>
                            <a:srgbClr val="555555"/>
                          </a:solidFill>
                          <a:latin typeface="Arial" pitchFamily="34" charset="0"/>
                          <a:cs typeface="Arial" pitchFamily="34" charset="0"/>
                        </a:rPr>
                        <a:t> Grade A. Certified organic by PCO. Made with milk from grass-fed cows.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extLst>
                  <a:ext uri="{0D108BD9-81ED-4DB2-BD59-A6C34878D82A}">
                    <a16:rowId xmlns:a16="http://schemas.microsoft.com/office/drawing/2014/main" val="10003"/>
                  </a:ext>
                </a:extLst>
              </a:tr>
            </a:tbl>
          </a:graphicData>
        </a:graphic>
      </p:graphicFrame>
      <p:pic>
        <p:nvPicPr>
          <p:cNvPr id="12" name="New picture">
            <a:extLst>
              <a:ext uri="{FF2B5EF4-FFF2-40B4-BE49-F238E27FC236}">
                <a16:creationId xmlns:a16="http://schemas.microsoft.com/office/drawing/2014/main" id="{2300234B-0CA6-F129-9AFB-E642DD206110}"/>
              </a:ext>
            </a:extLst>
          </p:cNvPr>
          <p:cNvPicPr>
            <a:picLocks noChangeAspect="1"/>
          </p:cNvPicPr>
          <p:nvPr/>
        </p:nvPicPr>
        <p:blipFill>
          <a:blip r:embed="rId4"/>
          <a:stretch>
            <a:fillRect/>
          </a:stretch>
        </p:blipFill>
        <p:spPr>
          <a:xfrm>
            <a:off x="8563898" y="1149899"/>
            <a:ext cx="2108046" cy="2759222"/>
          </a:xfrm>
          <a:prstGeom prst="rect">
            <a:avLst/>
          </a:prstGeom>
        </p:spPr>
      </p:pic>
      <p:pic>
        <p:nvPicPr>
          <p:cNvPr id="8" name="Picture 7">
            <a:extLst>
              <a:ext uri="{FF2B5EF4-FFF2-40B4-BE49-F238E27FC236}">
                <a16:creationId xmlns:a16="http://schemas.microsoft.com/office/drawing/2014/main" id="{8B2FA9BE-FD6A-D566-23BF-7AFC8ACD42F8}"/>
              </a:ext>
            </a:extLst>
          </p:cNvPr>
          <p:cNvPicPr>
            <a:picLocks noChangeAspect="1"/>
          </p:cNvPicPr>
          <p:nvPr/>
        </p:nvPicPr>
        <p:blipFill>
          <a:blip r:embed="rId5"/>
          <a:stretch>
            <a:fillRect/>
          </a:stretch>
        </p:blipFill>
        <p:spPr>
          <a:xfrm>
            <a:off x="4572001" y="2880299"/>
            <a:ext cx="2448232" cy="784831"/>
          </a:xfrm>
          <a:prstGeom prst="rect">
            <a:avLst/>
          </a:prstGeom>
        </p:spPr>
      </p:pic>
      <p:pic>
        <p:nvPicPr>
          <p:cNvPr id="13" name="Picture 12">
            <a:extLst>
              <a:ext uri="{FF2B5EF4-FFF2-40B4-BE49-F238E27FC236}">
                <a16:creationId xmlns:a16="http://schemas.microsoft.com/office/drawing/2014/main" id="{06D4E391-2BB8-641A-3446-4D71CEC6EF11}"/>
              </a:ext>
            </a:extLst>
          </p:cNvPr>
          <p:cNvPicPr>
            <a:picLocks noChangeAspect="1"/>
          </p:cNvPicPr>
          <p:nvPr/>
        </p:nvPicPr>
        <p:blipFill>
          <a:blip r:embed="rId6"/>
          <a:stretch>
            <a:fillRect/>
          </a:stretch>
        </p:blipFill>
        <p:spPr>
          <a:xfrm>
            <a:off x="727123" y="1307691"/>
            <a:ext cx="3770804" cy="4227871"/>
          </a:xfrm>
          <a:prstGeom prst="rect">
            <a:avLst/>
          </a:prstGeom>
        </p:spPr>
      </p:pic>
      <p:sp>
        <p:nvSpPr>
          <p:cNvPr id="14" name="TextBox 13">
            <a:extLst>
              <a:ext uri="{FF2B5EF4-FFF2-40B4-BE49-F238E27FC236}">
                <a16:creationId xmlns:a16="http://schemas.microsoft.com/office/drawing/2014/main" id="{55DF37B2-88B3-EA99-1A51-F856D574BA19}"/>
              </a:ext>
            </a:extLst>
          </p:cNvPr>
          <p:cNvSpPr txBox="1"/>
          <p:nvPr/>
        </p:nvSpPr>
        <p:spPr>
          <a:xfrm>
            <a:off x="4483509" y="3657600"/>
            <a:ext cx="2428569" cy="1938992"/>
          </a:xfrm>
          <a:prstGeom prst="rect">
            <a:avLst/>
          </a:prstGeom>
          <a:noFill/>
        </p:spPr>
        <p:txBody>
          <a:bodyPr wrap="square" rtlCol="0">
            <a:spAutoFit/>
          </a:bodyPr>
          <a:lstStyle/>
          <a:p>
            <a:r>
              <a:rPr lang="en-US" sz="1200" dirty="0">
                <a:latin typeface="+mj-lt"/>
              </a:rPr>
              <a:t>Ingredients: </a:t>
            </a:r>
            <a:r>
              <a:rPr lang="en-US" sz="1200" b="1" i="0" dirty="0">
                <a:solidFill>
                  <a:srgbClr val="E25303"/>
                </a:solidFill>
                <a:effectLst/>
                <a:latin typeface="+mj-lt"/>
              </a:rPr>
              <a:t>Carbonated water</a:t>
            </a:r>
            <a:r>
              <a:rPr lang="en-US" sz="1200" b="0" i="0" dirty="0">
                <a:solidFill>
                  <a:srgbClr val="1A3C34"/>
                </a:solidFill>
                <a:effectLst/>
                <a:latin typeface="+mj-lt"/>
              </a:rPr>
              <a:t>, oat blend (water, whole grain oats), apple juice from concentrate (water, apple juice concentrate), pineapple juice from concentrate (water, pineapple juice concentrate), </a:t>
            </a:r>
            <a:r>
              <a:rPr lang="en-US" sz="1200" i="0" dirty="0">
                <a:solidFill>
                  <a:schemeClr val="tx1">
                    <a:lumMod val="75000"/>
                  </a:schemeClr>
                </a:solidFill>
                <a:effectLst/>
                <a:latin typeface="+mj-lt"/>
              </a:rPr>
              <a:t>apple cider vinegar</a:t>
            </a:r>
            <a:r>
              <a:rPr lang="en-US" sz="1200" b="0" i="0" dirty="0">
                <a:solidFill>
                  <a:schemeClr val="tx1">
                    <a:lumMod val="75000"/>
                  </a:schemeClr>
                </a:solidFill>
                <a:effectLst/>
                <a:latin typeface="+mj-lt"/>
              </a:rPr>
              <a:t>, </a:t>
            </a:r>
            <a:r>
              <a:rPr lang="en-US" sz="1200" b="0" i="0" dirty="0">
                <a:solidFill>
                  <a:srgbClr val="1A3C34"/>
                </a:solidFill>
                <a:effectLst/>
                <a:latin typeface="+mj-lt"/>
              </a:rPr>
              <a:t>natural flavors, </a:t>
            </a:r>
            <a:r>
              <a:rPr lang="en-US" sz="1200" b="1" i="0" dirty="0">
                <a:solidFill>
                  <a:srgbClr val="E25303"/>
                </a:solidFill>
                <a:effectLst/>
                <a:latin typeface="+mj-lt"/>
              </a:rPr>
              <a:t>turmeric juice, turmeric extract</a:t>
            </a:r>
            <a:r>
              <a:rPr lang="en-US" sz="1200" b="0" i="0" dirty="0">
                <a:solidFill>
                  <a:srgbClr val="1A3C34"/>
                </a:solidFill>
                <a:effectLst/>
                <a:latin typeface="+mj-lt"/>
              </a:rPr>
              <a:t>, </a:t>
            </a:r>
            <a:r>
              <a:rPr lang="en-US" sz="1200" b="1" i="0" dirty="0">
                <a:solidFill>
                  <a:srgbClr val="E25303"/>
                </a:solidFill>
                <a:effectLst/>
                <a:latin typeface="+mj-lt"/>
              </a:rPr>
              <a:t>cultures</a:t>
            </a:r>
            <a:r>
              <a:rPr lang="en-US" sz="1200" b="0" i="0" dirty="0">
                <a:solidFill>
                  <a:srgbClr val="1A3C34"/>
                </a:solidFill>
                <a:effectLst/>
                <a:latin typeface="+mj-lt"/>
              </a:rPr>
              <a:t>.</a:t>
            </a:r>
            <a:endParaRPr lang="en-US" sz="1200" dirty="0">
              <a:latin typeface="+mj-lt"/>
            </a:endParaRPr>
          </a:p>
        </p:txBody>
      </p:sp>
      <p:cxnSp>
        <p:nvCxnSpPr>
          <p:cNvPr id="16" name="Straight Connector 15">
            <a:extLst>
              <a:ext uri="{FF2B5EF4-FFF2-40B4-BE49-F238E27FC236}">
                <a16:creationId xmlns:a16="http://schemas.microsoft.com/office/drawing/2014/main" id="{E2A5F830-1B77-A8A4-66F2-B10EC382F0CA}"/>
              </a:ext>
            </a:extLst>
          </p:cNvPr>
          <p:cNvCxnSpPr>
            <a:cxnSpLocks/>
          </p:cNvCxnSpPr>
          <p:nvPr/>
        </p:nvCxnSpPr>
        <p:spPr>
          <a:xfrm>
            <a:off x="7039897" y="1071716"/>
            <a:ext cx="68826" cy="4896465"/>
          </a:xfrm>
          <a:prstGeom prst="line">
            <a:avLst/>
          </a:prstGeom>
          <a:ln>
            <a:solidFill>
              <a:srgbClr val="E2530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42523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
          </p:nvPr>
        </p:nvSpPr>
        <p:spPr>
          <a:xfrm>
            <a:off x="575642" y="211015"/>
            <a:ext cx="10896452" cy="763684"/>
          </a:xfrm>
        </p:spPr>
        <p:txBody>
          <a:bodyPr/>
          <a:lstStyle/>
          <a:p>
            <a:r>
              <a:rPr lang="nl-NL" dirty="0">
                <a:latin typeface="+mn-lt"/>
              </a:rPr>
              <a:t>Immune + Gut Health claims</a:t>
            </a:r>
          </a:p>
        </p:txBody>
      </p:sp>
      <p:graphicFrame>
        <p:nvGraphicFramePr>
          <p:cNvPr id="17" name="Table 16"/>
          <p:cNvGraphicFramePr>
            <a:graphicFrameLocks noGrp="1"/>
          </p:cNvGraphicFramePr>
          <p:nvPr>
            <p:extLst>
              <p:ext uri="{D42A27DB-BD31-4B8C-83A1-F6EECF244321}">
                <p14:modId xmlns:p14="http://schemas.microsoft.com/office/powerpoint/2010/main" val="1208738320"/>
              </p:ext>
            </p:extLst>
          </p:nvPr>
        </p:nvGraphicFramePr>
        <p:xfrm>
          <a:off x="508829" y="3425413"/>
          <a:ext cx="3619500" cy="2651760"/>
        </p:xfrm>
        <a:graphic>
          <a:graphicData uri="http://schemas.openxmlformats.org/drawingml/2006/table">
            <a:tbl>
              <a:tblPr firstRow="1" bandRow="1">
                <a:tableStyleId>{5C22544A-7EE6-4342-B048-85BDC9FD1C3A}</a:tableStyleId>
              </a:tblPr>
              <a:tblGrid>
                <a:gridCol w="2252258">
                  <a:extLst>
                    <a:ext uri="{9D8B030D-6E8A-4147-A177-3AD203B41FA5}">
                      <a16:colId xmlns:a16="http://schemas.microsoft.com/office/drawing/2014/main" val="20000"/>
                    </a:ext>
                  </a:extLst>
                </a:gridCol>
                <a:gridCol w="1367242">
                  <a:extLst>
                    <a:ext uri="{9D8B030D-6E8A-4147-A177-3AD203B41FA5}">
                      <a16:colId xmlns:a16="http://schemas.microsoft.com/office/drawing/2014/main" val="20001"/>
                    </a:ext>
                  </a:extLst>
                </a:gridCol>
              </a:tblGrid>
              <a:tr h="251460">
                <a:tc gridSpan="2">
                  <a:txBody>
                    <a:bodyPr/>
                    <a:lstStyle/>
                    <a:p>
                      <a:r>
                        <a:rPr lang="en-IN" sz="1200">
                          <a:solidFill>
                            <a:srgbClr val="2A2D88"/>
                          </a:solidFill>
                          <a:latin typeface="Arial" pitchFamily="34" charset="0"/>
                          <a:cs typeface="Arial" pitchFamily="34" charset="0"/>
                        </a:rPr>
                        <a:t>Activia Immune System Drinkable Probiotic Yogurt: Peach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lnL w="12700" cmpd="sng">
                      <a:noFill/>
                    </a:lnL>
                  </a:tcPr>
                </a:tc>
                <a:extLst>
                  <a:ext uri="{0D108BD9-81ED-4DB2-BD59-A6C34878D82A}">
                    <a16:rowId xmlns:a16="http://schemas.microsoft.com/office/drawing/2014/main" val="10000"/>
                  </a:ext>
                </a:extLst>
              </a:tr>
              <a:tr h="251460">
                <a:tc>
                  <a:txBody>
                    <a:bodyPr/>
                    <a:lstStyle/>
                    <a:p>
                      <a:r>
                        <a:rPr lang="en-IN" sz="1200">
                          <a:solidFill>
                            <a:srgbClr val="555555"/>
                          </a:solidFill>
                          <a:latin typeface="Arial" pitchFamily="34" charset="0"/>
                          <a:cs typeface="Arial" pitchFamily="34" charset="0"/>
                        </a:rPr>
                        <a:t>Canada, Oct 2022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u="sng">
                          <a:solidFill>
                            <a:srgbClr val="3399FF"/>
                          </a:solidFill>
                          <a:latin typeface="Arial" pitchFamily="34" charset="0"/>
                          <a:cs typeface="Arial" pitchFamily="34" charset="0"/>
                          <a:hlinkClick r:id="rId2"/>
                        </a:rPr>
                        <a:t>VIEW DETAILS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9732">
                <a:tc gridSpan="2">
                  <a:txBody>
                    <a:bodyPr/>
                    <a:lstStyle/>
                    <a:p>
                      <a:r>
                        <a:rPr lang="en-US" sz="1200" dirty="0">
                          <a:solidFill>
                            <a:srgbClr val="555555"/>
                          </a:solidFill>
                          <a:latin typeface="Arial" pitchFamily="34" charset="0"/>
                          <a:cs typeface="Arial" pitchFamily="34" charset="0"/>
                        </a:rPr>
                        <a:t>Claims: With 1 billion active probiotics. 1.5% milk fat content. </a:t>
                      </a:r>
                      <a:r>
                        <a:rPr lang="en-US" sz="1200" b="1" dirty="0">
                          <a:solidFill>
                            <a:srgbClr val="E25303"/>
                          </a:solidFill>
                          <a:latin typeface="Arial" pitchFamily="34" charset="0"/>
                          <a:cs typeface="Arial" pitchFamily="34" charset="0"/>
                        </a:rPr>
                        <a:t>Vitamin A contributes to the normal function of the immune system</a:t>
                      </a:r>
                      <a:r>
                        <a:rPr lang="en-US" sz="1200" dirty="0">
                          <a:solidFill>
                            <a:srgbClr val="555555"/>
                          </a:solidFill>
                          <a:latin typeface="Arial" pitchFamily="34" charset="0"/>
                          <a:cs typeface="Arial" pitchFamily="34" charset="0"/>
                        </a:rPr>
                        <a:t>. Source of vitamins A and B12. </a:t>
                      </a:r>
                      <a:r>
                        <a:rPr lang="en-US" sz="1200" b="1" dirty="0">
                          <a:solidFill>
                            <a:srgbClr val="E25303"/>
                          </a:solidFill>
                          <a:latin typeface="Arial" pitchFamily="34" charset="0"/>
                          <a:cs typeface="Arial" pitchFamily="34" charset="0"/>
                        </a:rPr>
                        <a:t>Probiotics contribute to healthy gut flora</a:t>
                      </a:r>
                      <a:r>
                        <a:rPr lang="en-US" sz="1200" dirty="0">
                          <a:solidFill>
                            <a:srgbClr val="555555"/>
                          </a:solidFill>
                          <a:latin typeface="Arial" pitchFamily="34" charset="0"/>
                          <a:cs typeface="Arial" pitchFamily="34" charset="0"/>
                        </a:rPr>
                        <a:t>. Made with quality milk from the dairy farmers of Canada. Made with vitamins A and D fortified skimmed milk. </a:t>
                      </a:r>
                      <a:r>
                        <a:rPr lang="en-US" sz="1200" b="1" dirty="0">
                          <a:solidFill>
                            <a:srgbClr val="E25303"/>
                          </a:solidFill>
                          <a:latin typeface="Arial" pitchFamily="34" charset="0"/>
                          <a:cs typeface="Arial" pitchFamily="34" charset="0"/>
                        </a:rPr>
                        <a:t>Certified by Canadian Digestive Health Foundation</a:t>
                      </a:r>
                      <a:r>
                        <a:rPr lang="en-US" sz="1200" dirty="0">
                          <a:solidFill>
                            <a:srgbClr val="555555"/>
                          </a:solidFill>
                          <a:latin typeface="Arial" pitchFamily="34" charset="0"/>
                          <a:cs typeface="Arial" pitchFamily="34" charset="0"/>
                        </a:rPr>
                        <a:t>. Sustainable Forestry Initiative certified. This box is made with 100% recycled fibers and is recyclable.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lnL w="12700" cmpd="sng">
                      <a:noFill/>
                    </a:lnL>
                  </a:tcPr>
                </a:tc>
                <a:extLst>
                  <a:ext uri="{0D108BD9-81ED-4DB2-BD59-A6C34878D82A}">
                    <a16:rowId xmlns:a16="http://schemas.microsoft.com/office/drawing/2014/main" val="10003"/>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970273272"/>
              </p:ext>
            </p:extLst>
          </p:nvPr>
        </p:nvGraphicFramePr>
        <p:xfrm>
          <a:off x="4286250" y="3441023"/>
          <a:ext cx="3619500" cy="3017520"/>
        </p:xfrm>
        <a:graphic>
          <a:graphicData uri="http://schemas.openxmlformats.org/drawingml/2006/table">
            <a:tbl>
              <a:tblPr firstRow="1" bandRow="1">
                <a:tableStyleId>{5C22544A-7EE6-4342-B048-85BDC9FD1C3A}</a:tableStyleId>
              </a:tblPr>
              <a:tblGrid>
                <a:gridCol w="2395882">
                  <a:extLst>
                    <a:ext uri="{9D8B030D-6E8A-4147-A177-3AD203B41FA5}">
                      <a16:colId xmlns:a16="http://schemas.microsoft.com/office/drawing/2014/main" val="20000"/>
                    </a:ext>
                  </a:extLst>
                </a:gridCol>
                <a:gridCol w="1223618">
                  <a:extLst>
                    <a:ext uri="{9D8B030D-6E8A-4147-A177-3AD203B41FA5}">
                      <a16:colId xmlns:a16="http://schemas.microsoft.com/office/drawing/2014/main" val="20001"/>
                    </a:ext>
                  </a:extLst>
                </a:gridCol>
              </a:tblGrid>
              <a:tr h="251460">
                <a:tc gridSpan="2">
                  <a:txBody>
                    <a:bodyPr/>
                    <a:lstStyle/>
                    <a:p>
                      <a:r>
                        <a:rPr lang="en-IN" sz="1200">
                          <a:solidFill>
                            <a:srgbClr val="2A2D88"/>
                          </a:solidFill>
                          <a:latin typeface="Arial" pitchFamily="34" charset="0"/>
                          <a:cs typeface="Arial" pitchFamily="34" charset="0"/>
                        </a:rPr>
                        <a:t>Chobani Probiotic Fermented Plant Based Drink: Orange Ginger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extLst>
                  <a:ext uri="{0D108BD9-81ED-4DB2-BD59-A6C34878D82A}">
                    <a16:rowId xmlns:a16="http://schemas.microsoft.com/office/drawing/2014/main" val="10000"/>
                  </a:ext>
                </a:extLst>
              </a:tr>
              <a:tr h="251460">
                <a:tc>
                  <a:txBody>
                    <a:bodyPr/>
                    <a:lstStyle/>
                    <a:p>
                      <a:r>
                        <a:rPr lang="en-IN" sz="1200">
                          <a:solidFill>
                            <a:srgbClr val="555555"/>
                          </a:solidFill>
                          <a:latin typeface="Arial" pitchFamily="34" charset="0"/>
                          <a:cs typeface="Arial" pitchFamily="34" charset="0"/>
                        </a:rPr>
                        <a:t>United States, Oct 2022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u="sng">
                          <a:solidFill>
                            <a:srgbClr val="3399FF"/>
                          </a:solidFill>
                          <a:latin typeface="Arial" pitchFamily="34" charset="0"/>
                          <a:cs typeface="Arial" pitchFamily="34" charset="0"/>
                          <a:hlinkClick r:id="rId3"/>
                        </a:rPr>
                        <a:t>VIEW DETAILS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1460">
                <a:tc gridSpan="2">
                  <a:txBody>
                    <a:bodyPr/>
                    <a:lstStyle/>
                    <a:p>
                      <a:r>
                        <a:rPr lang="en-US" sz="1200" b="0" dirty="0">
                          <a:solidFill>
                            <a:srgbClr val="555555"/>
                          </a:solidFill>
                          <a:latin typeface="Arial" pitchFamily="34" charset="0"/>
                          <a:cs typeface="Arial" pitchFamily="34" charset="0"/>
                        </a:rPr>
                        <a:t>Claims: Bright and </a:t>
                      </a:r>
                      <a:r>
                        <a:rPr lang="en-US" sz="1200" b="0" dirty="0">
                          <a:solidFill>
                            <a:srgbClr val="E25303"/>
                          </a:solidFill>
                          <a:latin typeface="Arial" pitchFamily="34" charset="0"/>
                          <a:cs typeface="Arial" pitchFamily="34" charset="0"/>
                        </a:rPr>
                        <a:t>citrusy</a:t>
                      </a:r>
                      <a:r>
                        <a:rPr lang="en-US" sz="1200" b="0" dirty="0">
                          <a:solidFill>
                            <a:srgbClr val="555555"/>
                          </a:solidFill>
                          <a:latin typeface="Arial" pitchFamily="34" charset="0"/>
                          <a:cs typeface="Arial" pitchFamily="34" charset="0"/>
                        </a:rPr>
                        <a:t>. Crafted from fruit juice and botanicals, </a:t>
                      </a:r>
                      <a:r>
                        <a:rPr lang="en-US" sz="1200" b="0" dirty="0">
                          <a:solidFill>
                            <a:srgbClr val="E25303"/>
                          </a:solidFill>
                          <a:latin typeface="Arial" pitchFamily="34" charset="0"/>
                          <a:cs typeface="Arial" pitchFamily="34" charset="0"/>
                        </a:rPr>
                        <a:t>with immunity-supporting probiotics</a:t>
                      </a:r>
                      <a:r>
                        <a:rPr lang="en-US" sz="1200" b="0" dirty="0">
                          <a:solidFill>
                            <a:srgbClr val="555555"/>
                          </a:solidFill>
                          <a:latin typeface="Arial" pitchFamily="34" charset="0"/>
                          <a:cs typeface="Arial" pitchFamily="34" charset="0"/>
                        </a:rPr>
                        <a:t>. Made with real fruit juice. Contains billions of probiotics. Gluten free. No artificial flavors or preservatives. Certified kosher dairy. Made </a:t>
                      </a:r>
                      <a:r>
                        <a:rPr lang="en-US" sz="1200" b="0" dirty="0">
                          <a:solidFill>
                            <a:schemeClr val="tx1">
                              <a:lumMod val="75000"/>
                            </a:schemeClr>
                          </a:solidFill>
                          <a:latin typeface="Arial" pitchFamily="34" charset="0"/>
                          <a:cs typeface="Arial" pitchFamily="34" charset="0"/>
                        </a:rPr>
                        <a:t>with spice, tea extract, root and herbs. </a:t>
                      </a:r>
                      <a:r>
                        <a:rPr lang="en-US" sz="1200" b="1" dirty="0">
                          <a:solidFill>
                            <a:srgbClr val="E25303"/>
                          </a:solidFill>
                          <a:latin typeface="Arial" pitchFamily="34" charset="0"/>
                          <a:cs typeface="Arial" pitchFamily="34" charset="0"/>
                        </a:rPr>
                        <a:t>Probiotics help support immune and digestive health</a:t>
                      </a:r>
                      <a:r>
                        <a:rPr lang="en-US" sz="1200" b="0" dirty="0">
                          <a:solidFill>
                            <a:srgbClr val="555555"/>
                          </a:solidFill>
                          <a:latin typeface="Arial" pitchFamily="34" charset="0"/>
                          <a:cs typeface="Arial" pitchFamily="34" charset="0"/>
                        </a:rPr>
                        <a:t>. Made from wholegrain oats. Plant-based. Naturally fermented. 0g added sugar. </a:t>
                      </a:r>
                      <a:r>
                        <a:rPr lang="en-US" sz="1200" b="1" dirty="0">
                          <a:solidFill>
                            <a:srgbClr val="E25303"/>
                          </a:solidFill>
                          <a:latin typeface="Arial" pitchFamily="34" charset="0"/>
                          <a:cs typeface="Arial" pitchFamily="34" charset="0"/>
                        </a:rPr>
                        <a:t>Multi-benefit probiotic for immune health, digestive health, and gut health.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extLst>
                  <a:ext uri="{0D108BD9-81ED-4DB2-BD59-A6C34878D82A}">
                    <a16:rowId xmlns:a16="http://schemas.microsoft.com/office/drawing/2014/main" val="10003"/>
                  </a:ext>
                </a:extLst>
              </a:tr>
            </a:tbl>
          </a:graphicData>
        </a:graphic>
      </p:graphicFrame>
      <p:graphicFrame>
        <p:nvGraphicFramePr>
          <p:cNvPr id="19" name="Table 18"/>
          <p:cNvGraphicFramePr>
            <a:graphicFrameLocks noGrp="1"/>
          </p:cNvGraphicFramePr>
          <p:nvPr/>
        </p:nvGraphicFramePr>
        <p:xfrm>
          <a:off x="8221592" y="3429000"/>
          <a:ext cx="3334304" cy="2103120"/>
        </p:xfrm>
        <a:graphic>
          <a:graphicData uri="http://schemas.openxmlformats.org/drawingml/2006/table">
            <a:tbl>
              <a:tblPr firstRow="1" bandRow="1">
                <a:tableStyleId>{5C22544A-7EE6-4342-B048-85BDC9FD1C3A}</a:tableStyleId>
              </a:tblPr>
              <a:tblGrid>
                <a:gridCol w="2195401">
                  <a:extLst>
                    <a:ext uri="{9D8B030D-6E8A-4147-A177-3AD203B41FA5}">
                      <a16:colId xmlns:a16="http://schemas.microsoft.com/office/drawing/2014/main" val="20000"/>
                    </a:ext>
                  </a:extLst>
                </a:gridCol>
                <a:gridCol w="1138903">
                  <a:extLst>
                    <a:ext uri="{9D8B030D-6E8A-4147-A177-3AD203B41FA5}">
                      <a16:colId xmlns:a16="http://schemas.microsoft.com/office/drawing/2014/main" val="20001"/>
                    </a:ext>
                  </a:extLst>
                </a:gridCol>
              </a:tblGrid>
              <a:tr h="251460">
                <a:tc gridSpan="2">
                  <a:txBody>
                    <a:bodyPr/>
                    <a:lstStyle/>
                    <a:p>
                      <a:r>
                        <a:rPr lang="en-IN" sz="1200">
                          <a:solidFill>
                            <a:srgbClr val="2A2D88"/>
                          </a:solidFill>
                          <a:latin typeface="Arial" pitchFamily="34" charset="0"/>
                          <a:cs typeface="Arial" pitchFamily="34" charset="0"/>
                        </a:rPr>
                        <a:t>Activia Plus Low Fat Yogurt Drink: Raspberry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extLst>
                  <a:ext uri="{0D108BD9-81ED-4DB2-BD59-A6C34878D82A}">
                    <a16:rowId xmlns:a16="http://schemas.microsoft.com/office/drawing/2014/main" val="10000"/>
                  </a:ext>
                </a:extLst>
              </a:tr>
              <a:tr h="251460">
                <a:tc>
                  <a:txBody>
                    <a:bodyPr/>
                    <a:lstStyle/>
                    <a:p>
                      <a:r>
                        <a:rPr lang="en-IN" sz="1200">
                          <a:solidFill>
                            <a:srgbClr val="555555"/>
                          </a:solidFill>
                          <a:latin typeface="Arial" pitchFamily="34" charset="0"/>
                          <a:cs typeface="Arial" pitchFamily="34" charset="0"/>
                        </a:rPr>
                        <a:t>United States, Sep 2022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u="sng">
                          <a:solidFill>
                            <a:srgbClr val="3399FF"/>
                          </a:solidFill>
                          <a:latin typeface="Arial" pitchFamily="34" charset="0"/>
                          <a:cs typeface="Arial" pitchFamily="34" charset="0"/>
                          <a:hlinkClick r:id="rId4"/>
                        </a:rPr>
                        <a:t>VIEW DETAILS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1460">
                <a:tc gridSpan="2">
                  <a:txBody>
                    <a:bodyPr/>
                    <a:lstStyle/>
                    <a:p>
                      <a:r>
                        <a:rPr lang="en-US" sz="1200" dirty="0">
                          <a:solidFill>
                            <a:srgbClr val="555555"/>
                          </a:solidFill>
                          <a:latin typeface="Arial" pitchFamily="34" charset="0"/>
                          <a:cs typeface="Arial" pitchFamily="34" charset="0"/>
                        </a:rPr>
                        <a:t>Claims: Low fat. Supports gut health. Added with vitamins C, D and zinc to support your immune system. Contains billions of live and active probiotics. Gluten free. Non GMO Project Verified. Grade A. Kosher. Contains 5% juice. Recyclable packaging.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extLst>
                  <a:ext uri="{0D108BD9-81ED-4DB2-BD59-A6C34878D82A}">
                    <a16:rowId xmlns:a16="http://schemas.microsoft.com/office/drawing/2014/main" val="10003"/>
                  </a:ext>
                </a:extLst>
              </a:tr>
            </a:tbl>
          </a:graphicData>
        </a:graphic>
      </p:graphicFrame>
      <p:sp>
        <p:nvSpPr>
          <p:cNvPr id="20" name="Rectangle 19"/>
          <p:cNvSpPr/>
          <p:nvPr/>
        </p:nvSpPr>
        <p:spPr>
          <a:xfrm>
            <a:off x="1113736" y="1319428"/>
            <a:ext cx="2226364" cy="2023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srgbClr val="555555"/>
              </a:solidFill>
              <a:latin typeface="Arial" pitchFamily="34" charset="0"/>
              <a:cs typeface="Arial" pitchFamily="34" charset="0"/>
            </a:endParaRPr>
          </a:p>
        </p:txBody>
      </p:sp>
      <p:sp>
        <p:nvSpPr>
          <p:cNvPr id="22" name="Rectangle 21"/>
          <p:cNvSpPr/>
          <p:nvPr/>
        </p:nvSpPr>
        <p:spPr>
          <a:xfrm>
            <a:off x="9063933" y="1383436"/>
            <a:ext cx="2226367" cy="1890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srgbClr val="555555"/>
              </a:solidFill>
              <a:latin typeface="Arial" pitchFamily="34" charset="0"/>
              <a:cs typeface="Arial" pitchFamily="34" charset="0"/>
            </a:endParaRPr>
          </a:p>
        </p:txBody>
      </p:sp>
      <p:sp>
        <p:nvSpPr>
          <p:cNvPr id="10" name="Text Placeholder 2">
            <a:extLst>
              <a:ext uri="{FF2B5EF4-FFF2-40B4-BE49-F238E27FC236}">
                <a16:creationId xmlns:a16="http://schemas.microsoft.com/office/drawing/2014/main" id="{024D893D-1B60-4033-86AE-7F82D3B63105}"/>
              </a:ext>
            </a:extLst>
          </p:cNvPr>
          <p:cNvSpPr>
            <a:spLocks noGrp="1"/>
          </p:cNvSpPr>
          <p:nvPr>
            <p:ph type="body" sz="quarter" idx="11"/>
          </p:nvPr>
        </p:nvSpPr>
        <p:spPr>
          <a:xfrm>
            <a:off x="575642" y="6188765"/>
            <a:ext cx="2465458" cy="586781"/>
          </a:xfrm>
        </p:spPr>
        <p:txBody>
          <a:bodyPr/>
          <a:lstStyle/>
          <a:p>
            <a:r>
              <a:rPr lang="nl-NL">
                <a:latin typeface="Arial" pitchFamily="34" charset="0"/>
                <a:cs typeface="Arial" pitchFamily="34" charset="0"/>
              </a:rPr>
              <a:t>Source: </a:t>
            </a:r>
            <a:r>
              <a:rPr lang="nl-NL" b="0">
                <a:solidFill>
                  <a:srgbClr val="555555"/>
                </a:solidFill>
                <a:latin typeface="Arial" pitchFamily="34" charset="0"/>
                <a:cs typeface="Arial" pitchFamily="34" charset="0"/>
              </a:rPr>
              <a:t>Innova Database</a:t>
            </a:r>
          </a:p>
          <a:p>
            <a:endParaRPr lang="nl-NL"/>
          </a:p>
        </p:txBody>
      </p:sp>
      <p:pic>
        <p:nvPicPr>
          <p:cNvPr id="23" name="New picture"/>
          <p:cNvPicPr>
            <a:picLocks noChangeAspect="1"/>
          </p:cNvPicPr>
          <p:nvPr/>
        </p:nvPicPr>
        <p:blipFill>
          <a:blip r:embed="rId5"/>
          <a:stretch>
            <a:fillRect/>
          </a:stretch>
        </p:blipFill>
        <p:spPr>
          <a:xfrm>
            <a:off x="564539" y="1320468"/>
            <a:ext cx="3294137" cy="2002835"/>
          </a:xfrm>
          <a:prstGeom prst="rect">
            <a:avLst/>
          </a:prstGeom>
        </p:spPr>
      </p:pic>
      <p:pic>
        <p:nvPicPr>
          <p:cNvPr id="25" name="New picture"/>
          <p:cNvPicPr>
            <a:picLocks noChangeAspect="1"/>
          </p:cNvPicPr>
          <p:nvPr/>
        </p:nvPicPr>
        <p:blipFill>
          <a:blip r:embed="rId6"/>
          <a:stretch>
            <a:fillRect/>
          </a:stretch>
        </p:blipFill>
        <p:spPr>
          <a:xfrm>
            <a:off x="8278761" y="1301605"/>
            <a:ext cx="2775565" cy="1698646"/>
          </a:xfrm>
          <a:prstGeom prst="rect">
            <a:avLst/>
          </a:prstGeom>
        </p:spPr>
      </p:pic>
      <p:sp>
        <p:nvSpPr>
          <p:cNvPr id="11" name="AutoShape 8" descr="Chobani Probiotic Fermented Orange Ginger Plant-Based Drink">
            <a:extLst>
              <a:ext uri="{FF2B5EF4-FFF2-40B4-BE49-F238E27FC236}">
                <a16:creationId xmlns:a16="http://schemas.microsoft.com/office/drawing/2014/main" id="{F82C8F89-7D41-291F-B6AB-DF57500EAD9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BFB1FF92-2C8B-1C67-7B4A-9A549CEE5C07}"/>
              </a:ext>
            </a:extLst>
          </p:cNvPr>
          <p:cNvPicPr>
            <a:picLocks noChangeAspect="1"/>
          </p:cNvPicPr>
          <p:nvPr/>
        </p:nvPicPr>
        <p:blipFill>
          <a:blip r:embed="rId7"/>
          <a:stretch>
            <a:fillRect/>
          </a:stretch>
        </p:blipFill>
        <p:spPr>
          <a:xfrm>
            <a:off x="5230679" y="993058"/>
            <a:ext cx="1357037" cy="2437284"/>
          </a:xfrm>
          <a:prstGeom prst="rect">
            <a:avLst/>
          </a:prstGeom>
        </p:spPr>
      </p:pic>
    </p:spTree>
    <p:extLst>
      <p:ext uri="{BB962C8B-B14F-4D97-AF65-F5344CB8AC3E}">
        <p14:creationId xmlns:p14="http://schemas.microsoft.com/office/powerpoint/2010/main" val="56831273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indoor, little, child&#10;&#10;Description automatically generated">
            <a:extLst>
              <a:ext uri="{FF2B5EF4-FFF2-40B4-BE49-F238E27FC236}">
                <a16:creationId xmlns:a16="http://schemas.microsoft.com/office/drawing/2014/main" id="{0ABF05F9-8A7E-19C9-45B8-337817B9E0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BC633E4-ABD9-ABEC-3D90-A85B992C149D}"/>
              </a:ext>
            </a:extLst>
          </p:cNvPr>
          <p:cNvSpPr/>
          <p:nvPr>
            <p:custDataLst>
              <p:tags r:id="rId1"/>
            </p:custDataLst>
          </p:nvPr>
        </p:nvSpPr>
        <p:spPr>
          <a:xfrm>
            <a:off x="0" y="0"/>
            <a:ext cx="12192000" cy="6858000"/>
          </a:xfrm>
          <a:prstGeom prst="rect">
            <a:avLst/>
          </a:prstGeom>
          <a:solidFill>
            <a:srgbClr val="2A2D8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A5800D21-D73F-C90F-24F6-E93AB9B39F32}"/>
              </a:ext>
            </a:extLst>
          </p:cNvPr>
          <p:cNvCxnSpPr/>
          <p:nvPr>
            <p:custDataLst>
              <p:tags r:id="rId2"/>
            </p:custDataLst>
          </p:nvPr>
        </p:nvCxnSpPr>
        <p:spPr>
          <a:xfrm flipH="1">
            <a:off x="1671637" y="177584"/>
            <a:ext cx="0" cy="408589"/>
          </a:xfrm>
          <a:prstGeom prst="line">
            <a:avLst/>
          </a:prstGeom>
          <a:ln w="12700">
            <a:solidFill>
              <a:srgbClr val="E25303"/>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78ED03F-42D4-323F-3C44-2D97BF9B4421}"/>
              </a:ext>
            </a:extLst>
          </p:cNvPr>
          <p:cNvSpPr/>
          <p:nvPr>
            <p:custDataLst>
              <p:tags r:id="rId3"/>
            </p:custDataLst>
          </p:nvPr>
        </p:nvSpPr>
        <p:spPr>
          <a:xfrm>
            <a:off x="7358009" y="4153020"/>
            <a:ext cx="4205184" cy="2087443"/>
          </a:xfrm>
          <a:prstGeom prst="rect">
            <a:avLst/>
          </a:prstGeom>
          <a:solidFill>
            <a:srgbClr val="2A2D8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58B40A35-32EC-782F-5A57-55D2B678DFBC}"/>
              </a:ext>
            </a:extLst>
          </p:cNvPr>
          <p:cNvSpPr/>
          <p:nvPr>
            <p:custDataLst>
              <p:tags r:id="rId4"/>
            </p:custDataLst>
          </p:nvPr>
        </p:nvSpPr>
        <p:spPr>
          <a:xfrm>
            <a:off x="7358009" y="4153019"/>
            <a:ext cx="4205184" cy="2087443"/>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FDA17805-A34D-8AE7-C6FA-C3F9683F820B}"/>
              </a:ext>
            </a:extLst>
          </p:cNvPr>
          <p:cNvSpPr/>
          <p:nvPr>
            <p:custDataLst>
              <p:tags r:id="rId5"/>
            </p:custDataLst>
          </p:nvPr>
        </p:nvSpPr>
        <p:spPr>
          <a:xfrm>
            <a:off x="7358009" y="4153020"/>
            <a:ext cx="4205184" cy="2087443"/>
          </a:xfrm>
          <a:prstGeom prst="rect">
            <a:avLst/>
          </a:prstGeom>
          <a:noFill/>
          <a:ln>
            <a:solidFill>
              <a:srgbClr val="E25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 Placeholder 20">
            <a:extLst>
              <a:ext uri="{FF2B5EF4-FFF2-40B4-BE49-F238E27FC236}">
                <a16:creationId xmlns:a16="http://schemas.microsoft.com/office/drawing/2014/main" id="{88CFC0E4-3B5E-F715-DF8B-5A392C88DF70}"/>
              </a:ext>
            </a:extLst>
          </p:cNvPr>
          <p:cNvSpPr txBox="1"/>
          <p:nvPr>
            <p:custDataLst>
              <p:tags r:id="rId6"/>
            </p:custDataLst>
          </p:nvPr>
        </p:nvSpPr>
        <p:spPr>
          <a:xfrm>
            <a:off x="7560905" y="4275161"/>
            <a:ext cx="4002288" cy="1843159"/>
          </a:xfrm>
          <a:prstGeom prst="rect">
            <a:avLst/>
          </a:prstGeom>
        </p:spPr>
        <p:txBody>
          <a:bodyPr anchor="ctr"/>
          <a:lstStyle>
            <a:lvl1pPr marL="0" indent="0" algn="l" defTabSz="914400" rtl="0" eaLnBrk="1" latinLnBrk="0" hangingPunct="1">
              <a:lnSpc>
                <a:spcPts val="4000"/>
              </a:lnSpc>
              <a:spcBef>
                <a:spcPct val="0"/>
              </a:spcBef>
              <a:buFont typeface="Arial" panose="020B0604020202020204" pitchFamily="34" charset="0"/>
              <a:buNone/>
              <a:defRPr sz="4000" b="1" kern="1200" baseline="0">
                <a:solidFill>
                  <a:schemeClr val="bg1"/>
                </a:solidFill>
                <a:latin typeface="Proxima Nova Rg" panose="02000506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4000"/>
              </a:lnSpc>
              <a:spcBef>
                <a:spcPct val="0"/>
              </a:spcBef>
              <a:spcAft>
                <a:spcPct val="0"/>
              </a:spcAft>
              <a:buClrTx/>
              <a:buSzTx/>
              <a:buFont typeface="Arial" panose="020B0604020202020204" pitchFamily="34" charset="0"/>
              <a:buNone/>
              <a:defRPr/>
            </a:pPr>
            <a:r>
              <a:rPr lang="en-US" sz="4000" dirty="0">
                <a:solidFill>
                  <a:schemeClr val="bg1"/>
                </a:solidFill>
                <a:effectLst/>
                <a:latin typeface="+mn-lt"/>
                <a:ea typeface="Times New Roman" panose="02020603050405020304" pitchFamily="18" charset="0"/>
              </a:rPr>
              <a:t>Per capita growth in yogurt consumption</a:t>
            </a:r>
            <a:endParaRPr kumimoji="0" lang="nl-NL"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26F25CCF-8B8C-9499-E1C5-7884EA4F3078}"/>
              </a:ext>
            </a:extLst>
          </p:cNvPr>
          <p:cNvPicPr>
            <a:picLocks noChangeAspect="1"/>
          </p:cNvPicPr>
          <p:nvPr>
            <p:custDataLst>
              <p:tags r:id="rId7"/>
            </p:custDataLst>
          </p:nvPr>
        </p:nvPicPr>
        <p:blipFill>
          <a:blip r:embed="rId12">
            <a:extLst>
              <a:ext uri="{28A0092B-C50C-407E-A947-70E740481C1C}">
                <a14:useLocalDpi xmlns:a14="http://schemas.microsoft.com/office/drawing/2010/main"/>
              </a:ext>
            </a:extLst>
          </a:blip>
          <a:stretch>
            <a:fillRect/>
          </a:stretch>
        </p:blipFill>
        <p:spPr>
          <a:xfrm>
            <a:off x="264568" y="149409"/>
            <a:ext cx="1211803" cy="525683"/>
          </a:xfrm>
          <a:prstGeom prst="rect">
            <a:avLst/>
          </a:prstGeom>
        </p:spPr>
      </p:pic>
      <p:sp>
        <p:nvSpPr>
          <p:cNvPr id="14" name="Text Placeholder 5">
            <a:extLst>
              <a:ext uri="{FF2B5EF4-FFF2-40B4-BE49-F238E27FC236}">
                <a16:creationId xmlns:a16="http://schemas.microsoft.com/office/drawing/2014/main" id="{2A7BED78-79B9-FBEA-4CAF-6909320B6F00}"/>
              </a:ext>
            </a:extLst>
          </p:cNvPr>
          <p:cNvSpPr txBox="1"/>
          <p:nvPr>
            <p:custDataLst>
              <p:tags r:id="rId8"/>
            </p:custDataLst>
          </p:nvPr>
        </p:nvSpPr>
        <p:spPr>
          <a:xfrm>
            <a:off x="1730887" y="278992"/>
            <a:ext cx="5627041" cy="43885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300" b="1" kern="1200">
                <a:solidFill>
                  <a:schemeClr val="bg1"/>
                </a:solidFill>
                <a:latin typeface="Proxima Nova Rg" panose="02000506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300" b="1" kern="1200">
                <a:solidFill>
                  <a:schemeClr val="bg1"/>
                </a:solidFill>
                <a:latin typeface="Proxima Nova Rg" panose="0200050603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300" b="1" kern="1200">
                <a:solidFill>
                  <a:schemeClr val="bg1"/>
                </a:solidFill>
                <a:latin typeface="Proxima Nova Rg" panose="02000506030000020004"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300" b="1" kern="1200">
                <a:solidFill>
                  <a:schemeClr val="bg1"/>
                </a:solidFill>
                <a:latin typeface="Proxima Nova Rg" panose="02000506030000020004"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300" b="1" kern="1200">
                <a:solidFill>
                  <a:schemeClr val="bg1"/>
                </a:solidFill>
                <a:latin typeface="Proxima Nova Rg"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a:pPr>
            <a:r>
              <a:rPr lang="en-US">
                <a:solidFill>
                  <a:prstClr val="white"/>
                </a:solidFill>
                <a:latin typeface="Calibri" panose="020F0502020204030204" pitchFamily="34" charset="0"/>
                <a:cs typeface="Calibri" panose="020F0502020204030204" pitchFamily="34" charset="0"/>
              </a:rPr>
              <a:t>c</a:t>
            </a:r>
            <a:r>
              <a:rPr kumimoji="0" lang="en-US" sz="2300" b="1" i="0" u="none" strike="noStrike" kern="1200" cap="none" spc="0" normalizeH="0" baseline="0" noProof="0" err="1">
                <a:ln>
                  <a:noFill/>
                </a:ln>
                <a:solidFill>
                  <a:prstClr val="white"/>
                </a:solidFill>
                <a:effectLst/>
                <a:uLnTx/>
                <a:uFillTx/>
                <a:latin typeface="Calibri" panose="020F0502020204030204" pitchFamily="34" charset="0"/>
                <a:ea typeface="+mn-ea"/>
                <a:cs typeface="Calibri" panose="020F0502020204030204" pitchFamily="34" charset="0"/>
              </a:rPr>
              <a:t>ategory </a:t>
            </a:r>
            <a:r>
              <a:rPr lang="en-US">
                <a:solidFill>
                  <a:prstClr val="white"/>
                </a:solidFill>
                <a:latin typeface="Calibri" panose="020F0502020204030204" pitchFamily="34" charset="0"/>
                <a:cs typeface="Calibri" panose="020F0502020204030204" pitchFamily="34" charset="0"/>
              </a:rPr>
              <a:t>i</a:t>
            </a:r>
            <a:r>
              <a:rPr kumimoji="0" lang="en-US" sz="2300" b="1" i="0" u="none" strike="noStrike" kern="1200" cap="none" spc="0" normalizeH="0" baseline="0" noProof="0" err="1">
                <a:ln>
                  <a:noFill/>
                </a:ln>
                <a:solidFill>
                  <a:prstClr val="white"/>
                </a:solidFill>
                <a:effectLst/>
                <a:uLnTx/>
                <a:uFillTx/>
                <a:latin typeface="Calibri" panose="020F0502020204030204" pitchFamily="34" charset="0"/>
                <a:ea typeface="+mn-ea"/>
                <a:cs typeface="Calibri" panose="020F0502020204030204" pitchFamily="34" charset="0"/>
              </a:rPr>
              <a:t>nsider</a:t>
            </a:r>
            <a:endParaRPr kumimoji="0" lang="nl-NL" sz="23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3374487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1589" y="127000"/>
            <a:ext cx="12188825" cy="698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lstStyle/>
          <a:p>
            <a:r>
              <a:rPr lang="en-US" sz="2800" b="1" dirty="0">
                <a:solidFill>
                  <a:srgbClr val="2A2D88"/>
                </a:solidFill>
                <a:latin typeface="+mj-lt"/>
              </a:rPr>
              <a:t>High growth for </a:t>
            </a:r>
            <a:r>
              <a:rPr sz="2800" b="1" dirty="0">
                <a:solidFill>
                  <a:srgbClr val="2A2D88"/>
                </a:solidFill>
                <a:latin typeface="+mj-lt"/>
              </a:rPr>
              <a:t>US Soft Drinks with Immune Health positioning</a:t>
            </a:r>
          </a:p>
        </p:txBody>
      </p:sp>
      <p:graphicFrame>
        <p:nvGraphicFramePr>
          <p:cNvPr id="3" name="ChartObject"/>
          <p:cNvGraphicFramePr/>
          <p:nvPr>
            <p:extLst>
              <p:ext uri="{D42A27DB-BD31-4B8C-83A1-F6EECF244321}">
                <p14:modId xmlns:p14="http://schemas.microsoft.com/office/powerpoint/2010/main" val="747129350"/>
              </p:ext>
            </p:extLst>
          </p:nvPr>
        </p:nvGraphicFramePr>
        <p:xfrm>
          <a:off x="626758" y="1042219"/>
          <a:ext cx="7720830" cy="539422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FBCB994B-7974-C577-53B4-AEB1263BA6A6}"/>
              </a:ext>
            </a:extLst>
          </p:cNvPr>
          <p:cNvSpPr txBox="1"/>
          <p:nvPr/>
        </p:nvSpPr>
        <p:spPr>
          <a:xfrm>
            <a:off x="6420464" y="2261419"/>
            <a:ext cx="1316386" cy="523220"/>
          </a:xfrm>
          <a:prstGeom prst="rect">
            <a:avLst/>
          </a:prstGeom>
          <a:noFill/>
        </p:spPr>
        <p:txBody>
          <a:bodyPr wrap="none" rtlCol="0">
            <a:spAutoFit/>
          </a:bodyPr>
          <a:lstStyle/>
          <a:p>
            <a:r>
              <a:rPr lang="en-US" sz="1400" b="1" dirty="0">
                <a:solidFill>
                  <a:srgbClr val="E25303"/>
                </a:solidFill>
              </a:rPr>
              <a:t>+ 28% </a:t>
            </a:r>
            <a:r>
              <a:rPr lang="en-US" sz="1400" dirty="0"/>
              <a:t>CAGR </a:t>
            </a:r>
          </a:p>
          <a:p>
            <a:r>
              <a:rPr lang="en-US" sz="1400" dirty="0"/>
              <a:t>2018-2022</a:t>
            </a:r>
          </a:p>
        </p:txBody>
      </p:sp>
      <p:cxnSp>
        <p:nvCxnSpPr>
          <p:cNvPr id="9" name="Straight Arrow Connector 8">
            <a:extLst>
              <a:ext uri="{FF2B5EF4-FFF2-40B4-BE49-F238E27FC236}">
                <a16:creationId xmlns:a16="http://schemas.microsoft.com/office/drawing/2014/main" id="{4E875B95-C267-5BDB-6B8A-2A41A685CC96}"/>
              </a:ext>
            </a:extLst>
          </p:cNvPr>
          <p:cNvCxnSpPr>
            <a:cxnSpLocks/>
          </p:cNvCxnSpPr>
          <p:nvPr/>
        </p:nvCxnSpPr>
        <p:spPr>
          <a:xfrm flipV="1">
            <a:off x="1524000" y="2389239"/>
            <a:ext cx="4945626" cy="3283974"/>
          </a:xfrm>
          <a:prstGeom prst="straightConnector1">
            <a:avLst/>
          </a:prstGeom>
          <a:ln w="28575">
            <a:solidFill>
              <a:srgbClr val="E25303"/>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661930CD-899A-5E38-7C88-3910FA135522}"/>
              </a:ext>
            </a:extLst>
          </p:cNvPr>
          <p:cNvGraphicFramePr>
            <a:graphicFrameLocks noGrp="1"/>
          </p:cNvGraphicFramePr>
          <p:nvPr>
            <p:extLst>
              <p:ext uri="{D42A27DB-BD31-4B8C-83A1-F6EECF244321}">
                <p14:modId xmlns:p14="http://schemas.microsoft.com/office/powerpoint/2010/main" val="2505716297"/>
              </p:ext>
            </p:extLst>
          </p:nvPr>
        </p:nvGraphicFramePr>
        <p:xfrm>
          <a:off x="9438968" y="1599491"/>
          <a:ext cx="2281084" cy="4206240"/>
        </p:xfrm>
        <a:graphic>
          <a:graphicData uri="http://schemas.openxmlformats.org/drawingml/2006/table">
            <a:tbl>
              <a:tblPr firstRow="1" bandRow="1">
                <a:tableStyleId>{2D5ABB26-0587-4C30-8999-92F81FD0307C}</a:tableStyleId>
              </a:tblPr>
              <a:tblGrid>
                <a:gridCol w="2281084">
                  <a:extLst>
                    <a:ext uri="{9D8B030D-6E8A-4147-A177-3AD203B41FA5}">
                      <a16:colId xmlns:a16="http://schemas.microsoft.com/office/drawing/2014/main" val="3845749869"/>
                    </a:ext>
                  </a:extLst>
                </a:gridCol>
              </a:tblGrid>
              <a:tr h="351220">
                <a:tc>
                  <a:txBody>
                    <a:bodyPr/>
                    <a:lstStyle/>
                    <a:p>
                      <a:r>
                        <a:rPr lang="en-US" sz="1200" b="0" dirty="0">
                          <a:solidFill>
                            <a:srgbClr val="555555"/>
                          </a:solidFill>
                          <a:latin typeface="Calibri" panose="020F0502020204030204" pitchFamily="34" charset="0"/>
                          <a:cs typeface="Calibri" panose="020F0502020204030204" pitchFamily="34" charset="0"/>
                        </a:rPr>
                        <a:t>CLAIMS: 2 billion cultures. Naturally flavored. </a:t>
                      </a:r>
                      <a:r>
                        <a:rPr lang="en-US" sz="1200" b="1" dirty="0">
                          <a:solidFill>
                            <a:srgbClr val="E25303"/>
                          </a:solidFill>
                          <a:latin typeface="Calibri" panose="020F0502020204030204" pitchFamily="34" charset="0"/>
                          <a:cs typeface="Calibri" panose="020F0502020204030204" pitchFamily="34" charset="0"/>
                        </a:rPr>
                        <a:t>Promotes digestive and immune health.</a:t>
                      </a:r>
                      <a:r>
                        <a:rPr lang="en-US" sz="1200" b="0" dirty="0">
                          <a:solidFill>
                            <a:srgbClr val="555555"/>
                          </a:solidFill>
                          <a:latin typeface="Calibri" panose="020F0502020204030204" pitchFamily="34" charset="0"/>
                          <a:cs typeface="Calibri" panose="020F0502020204030204" pitchFamily="34" charset="0"/>
                        </a:rPr>
                        <a:t> 6 essential vitamins. Contains 20 calories per bottle. Certified kosher. Recyclable packaging. Contains 0% juice.</a:t>
                      </a:r>
                    </a:p>
                  </a:txBody>
                  <a:tcPr/>
                </a:tc>
                <a:extLst>
                  <a:ext uri="{0D108BD9-81ED-4DB2-BD59-A6C34878D82A}">
                    <a16:rowId xmlns:a16="http://schemas.microsoft.com/office/drawing/2014/main" val="2034312335"/>
                  </a:ext>
                </a:extLst>
              </a:tr>
              <a:tr h="351220">
                <a:tc>
                  <a:txBody>
                    <a:bodyPr/>
                    <a:lstStyle/>
                    <a:p>
                      <a:r>
                        <a:rPr lang="en-US" sz="1200" b="0" dirty="0">
                          <a:solidFill>
                            <a:srgbClr val="555555"/>
                          </a:solidFill>
                          <a:latin typeface="Calibri" panose="020F0502020204030204" pitchFamily="34" charset="0"/>
                          <a:cs typeface="Calibri" panose="020F0502020204030204" pitchFamily="34" charset="0"/>
                        </a:rPr>
                        <a:t>INGREDIENTS: Water, cane sugar, citric acid, stevia </a:t>
                      </a:r>
                      <a:r>
                        <a:rPr lang="en-US" sz="1200" b="0" dirty="0" err="1">
                          <a:solidFill>
                            <a:srgbClr val="555555"/>
                          </a:solidFill>
                          <a:latin typeface="Calibri" panose="020F0502020204030204" pitchFamily="34" charset="0"/>
                          <a:cs typeface="Calibri" panose="020F0502020204030204" pitchFamily="34" charset="0"/>
                        </a:rPr>
                        <a:t>rebaudiana</a:t>
                      </a:r>
                      <a:r>
                        <a:rPr lang="en-US" sz="1200" b="0" dirty="0">
                          <a:solidFill>
                            <a:srgbClr val="555555"/>
                          </a:solidFill>
                          <a:latin typeface="Calibri" panose="020F0502020204030204" pitchFamily="34" charset="0"/>
                          <a:cs typeface="Calibri" panose="020F0502020204030204" pitchFamily="34" charset="0"/>
                        </a:rPr>
                        <a:t> leaf extract, natural flavor, </a:t>
                      </a:r>
                      <a:r>
                        <a:rPr lang="en-US" sz="1200" b="1" dirty="0">
                          <a:solidFill>
                            <a:srgbClr val="E25303"/>
                          </a:solidFill>
                          <a:latin typeface="Calibri" panose="020F0502020204030204" pitchFamily="34" charset="0"/>
                          <a:cs typeface="Calibri" panose="020F0502020204030204" pitchFamily="34" charset="0"/>
                        </a:rPr>
                        <a:t>probiotic culture (bacillus </a:t>
                      </a:r>
                      <a:r>
                        <a:rPr lang="en-US" sz="1200" b="1" dirty="0" err="1">
                          <a:solidFill>
                            <a:srgbClr val="E25303"/>
                          </a:solidFill>
                          <a:latin typeface="Calibri" panose="020F0502020204030204" pitchFamily="34" charset="0"/>
                          <a:cs typeface="Calibri" panose="020F0502020204030204" pitchFamily="34" charset="0"/>
                        </a:rPr>
                        <a:t>coagulans</a:t>
                      </a:r>
                      <a:r>
                        <a:rPr lang="en-US" sz="1200" b="1" dirty="0">
                          <a:solidFill>
                            <a:srgbClr val="E25303"/>
                          </a:solidFill>
                          <a:latin typeface="Calibri" panose="020F0502020204030204" pitchFamily="34" charset="0"/>
                          <a:cs typeface="Calibri" panose="020F0502020204030204" pitchFamily="34" charset="0"/>
                        </a:rPr>
                        <a:t>, gbi-30 6086),</a:t>
                      </a:r>
                      <a:r>
                        <a:rPr lang="en-US" sz="1200" b="0" dirty="0">
                          <a:solidFill>
                            <a:srgbClr val="555555"/>
                          </a:solidFill>
                          <a:latin typeface="Calibri" panose="020F0502020204030204" pitchFamily="34" charset="0"/>
                          <a:cs typeface="Calibri" panose="020F0502020204030204" pitchFamily="34" charset="0"/>
                        </a:rPr>
                        <a:t> niacin (vitamin B3), d-calcium pantothenate (vitamin B5), d-alpha-</a:t>
                      </a:r>
                      <a:r>
                        <a:rPr lang="en-US" sz="1200" b="0" dirty="0" err="1">
                          <a:solidFill>
                            <a:srgbClr val="555555"/>
                          </a:solidFill>
                          <a:latin typeface="Calibri" panose="020F0502020204030204" pitchFamily="34" charset="0"/>
                          <a:cs typeface="Calibri" panose="020F0502020204030204" pitchFamily="34" charset="0"/>
                        </a:rPr>
                        <a:t>tocopheryl</a:t>
                      </a:r>
                      <a:r>
                        <a:rPr lang="en-US" sz="1200" b="0" dirty="0">
                          <a:solidFill>
                            <a:srgbClr val="555555"/>
                          </a:solidFill>
                          <a:latin typeface="Calibri" panose="020F0502020204030204" pitchFamily="34" charset="0"/>
                          <a:cs typeface="Calibri" panose="020F0502020204030204" pitchFamily="34" charset="0"/>
                        </a:rPr>
                        <a:t> acetate (vitamin E), fruit juice (color), pyridoxine hydrochloride (vitamin B6), vitamin A palmitate, </a:t>
                      </a:r>
                      <a:r>
                        <a:rPr lang="en-US" sz="1200" b="0" dirty="0">
                          <a:solidFill>
                            <a:srgbClr val="E25303"/>
                          </a:solidFill>
                          <a:latin typeface="Calibri" panose="020F0502020204030204" pitchFamily="34" charset="0"/>
                          <a:cs typeface="Calibri" panose="020F0502020204030204" pitchFamily="34" charset="0"/>
                        </a:rPr>
                        <a:t>turmeric extract (color)</a:t>
                      </a:r>
                      <a:r>
                        <a:rPr lang="en-US" sz="1200" b="0" dirty="0">
                          <a:solidFill>
                            <a:srgbClr val="555555"/>
                          </a:solidFill>
                          <a:latin typeface="Calibri" panose="020F0502020204030204" pitchFamily="34" charset="0"/>
                          <a:cs typeface="Calibri" panose="020F0502020204030204" pitchFamily="34" charset="0"/>
                        </a:rPr>
                        <a:t>, chromium picolinate, cyanocobalamin (vitamin B12).</a:t>
                      </a:r>
                    </a:p>
                    <a:p>
                      <a:endParaRPr lang="en-US" sz="1200" b="0" dirty="0">
                        <a:solidFill>
                          <a:srgbClr val="555555"/>
                        </a:solidFill>
                        <a:latin typeface="Calibri" panose="020F0502020204030204" pitchFamily="34" charset="0"/>
                        <a:cs typeface="Calibri" panose="020F0502020204030204" pitchFamily="34" charset="0"/>
                      </a:endParaRPr>
                    </a:p>
                    <a:p>
                      <a:r>
                        <a:rPr lang="en-US" sz="1200" b="0" dirty="0">
                          <a:solidFill>
                            <a:srgbClr val="555555"/>
                          </a:solidFill>
                          <a:latin typeface="Calibri" panose="020F0502020204030204" pitchFamily="34" charset="0"/>
                          <a:cs typeface="Calibri" panose="020F0502020204030204" pitchFamily="34" charset="0"/>
                        </a:rPr>
                        <a:t>United States, Feb 2023</a:t>
                      </a:r>
                    </a:p>
                  </a:txBody>
                  <a:tcPr/>
                </a:tc>
                <a:extLst>
                  <a:ext uri="{0D108BD9-81ED-4DB2-BD59-A6C34878D82A}">
                    <a16:rowId xmlns:a16="http://schemas.microsoft.com/office/drawing/2014/main" val="769202370"/>
                  </a:ext>
                </a:extLst>
              </a:tr>
            </a:tbl>
          </a:graphicData>
        </a:graphic>
      </p:graphicFrame>
      <p:pic>
        <p:nvPicPr>
          <p:cNvPr id="14" name="New picture">
            <a:extLst>
              <a:ext uri="{FF2B5EF4-FFF2-40B4-BE49-F238E27FC236}">
                <a16:creationId xmlns:a16="http://schemas.microsoft.com/office/drawing/2014/main" id="{F1C01BAC-0395-603E-A91C-EACE9B3187D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010621" y="1032387"/>
            <a:ext cx="1387359" cy="5063354"/>
          </a:xfrm>
          <a:prstGeom prst="rect">
            <a:avLst/>
          </a:prstGeom>
        </p:spPr>
      </p:pic>
      <p:sp>
        <p:nvSpPr>
          <p:cNvPr id="16" name="TextBox 15">
            <a:extLst>
              <a:ext uri="{FF2B5EF4-FFF2-40B4-BE49-F238E27FC236}">
                <a16:creationId xmlns:a16="http://schemas.microsoft.com/office/drawing/2014/main" id="{08764451-0A74-7950-A926-E3D963DC82F0}"/>
              </a:ext>
            </a:extLst>
          </p:cNvPr>
          <p:cNvSpPr txBox="1"/>
          <p:nvPr/>
        </p:nvSpPr>
        <p:spPr>
          <a:xfrm>
            <a:off x="9414386" y="1142696"/>
            <a:ext cx="9409470" cy="461665"/>
          </a:xfrm>
          <a:prstGeom prst="rect">
            <a:avLst/>
          </a:prstGeom>
          <a:noFill/>
        </p:spPr>
        <p:txBody>
          <a:bodyPr wrap="square">
            <a:spAutoFit/>
          </a:bodyPr>
          <a:lstStyle/>
          <a:p>
            <a:pPr algn="l"/>
            <a:r>
              <a:rPr lang="en-US" sz="1200" b="1" i="0" u="none" strike="noStrike" dirty="0" err="1">
                <a:solidFill>
                  <a:srgbClr val="000000"/>
                </a:solidFill>
                <a:effectLst/>
                <a:latin typeface="Calibri" panose="020F0502020204030204" pitchFamily="34" charset="0"/>
                <a:cs typeface="Calibri" panose="020F0502020204030204" pitchFamily="34" charset="0"/>
              </a:rPr>
              <a:t>Puraqua</a:t>
            </a:r>
            <a:r>
              <a:rPr lang="en-US" sz="1200" b="1" i="0" u="none" strike="noStrike" dirty="0">
                <a:solidFill>
                  <a:srgbClr val="000000"/>
                </a:solidFill>
                <a:effectLst/>
                <a:latin typeface="Calibri" panose="020F0502020204030204" pitchFamily="34" charset="0"/>
                <a:cs typeface="Calibri" panose="020F0502020204030204" pitchFamily="34" charset="0"/>
              </a:rPr>
              <a:t> Kiwi Melon Flavored </a:t>
            </a:r>
          </a:p>
          <a:p>
            <a:pPr algn="l"/>
            <a:r>
              <a:rPr lang="en-US" sz="1200" b="1" i="0" u="none" strike="noStrike" dirty="0">
                <a:solidFill>
                  <a:srgbClr val="E25303"/>
                </a:solidFill>
                <a:effectLst/>
                <a:latin typeface="Calibri" panose="020F0502020204030204" pitchFamily="34" charset="0"/>
                <a:cs typeface="Calibri" panose="020F0502020204030204" pitchFamily="34" charset="0"/>
              </a:rPr>
              <a:t>Probiotic Water</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17820C-1C0A-0265-7EE5-BCD19DE709A4}"/>
              </a:ext>
            </a:extLst>
          </p:cNvPr>
          <p:cNvPicPr>
            <a:picLocks noChangeAspect="1"/>
          </p:cNvPicPr>
          <p:nvPr>
            <p:custDataLst>
              <p:tags r:id="rId1"/>
            </p:custDataLst>
          </p:nvPr>
        </p:nvPicPr>
        <p:blipFill>
          <a:blip r:embed="rId13">
            <a:extLst>
              <a:ext uri="{28A0092B-C50C-407E-A947-70E740481C1C}">
                <a14:useLocalDpi xmlns:a14="http://schemas.microsoft.com/office/drawing/2010/main"/>
              </a:ext>
            </a:extLst>
          </a:blip>
          <a:srcRect l="-152" t="10523" r="152" b="5231"/>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F891FB9F-0EFC-40E9-8DA9-AF524B58BB20}"/>
              </a:ext>
            </a:extLst>
          </p:cNvPr>
          <p:cNvSpPr/>
          <p:nvPr>
            <p:custDataLst>
              <p:tags r:id="rId2"/>
            </p:custDataLst>
          </p:nvPr>
        </p:nvSpPr>
        <p:spPr>
          <a:xfrm>
            <a:off x="0" y="2"/>
            <a:ext cx="12192000" cy="6857999"/>
          </a:xfrm>
          <a:prstGeom prst="rect">
            <a:avLst/>
          </a:prstGeom>
          <a:solidFill>
            <a:srgbClr val="2A2D8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9" name="Straight Connector 18">
            <a:extLst>
              <a:ext uri="{FF2B5EF4-FFF2-40B4-BE49-F238E27FC236}">
                <a16:creationId xmlns:a16="http://schemas.microsoft.com/office/drawing/2014/main" id="{18E27767-36F8-4643-9633-76F89F9B224D}"/>
              </a:ext>
            </a:extLst>
          </p:cNvPr>
          <p:cNvCxnSpPr/>
          <p:nvPr>
            <p:custDataLst>
              <p:tags r:id="rId3"/>
            </p:custDataLst>
          </p:nvPr>
        </p:nvCxnSpPr>
        <p:spPr>
          <a:xfrm flipH="1">
            <a:off x="1671637" y="177584"/>
            <a:ext cx="0" cy="408589"/>
          </a:xfrm>
          <a:prstGeom prst="line">
            <a:avLst/>
          </a:prstGeom>
          <a:ln w="12700">
            <a:solidFill>
              <a:srgbClr val="E25303"/>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285ED61-7775-447D-8076-35E81E4FAA4D}"/>
              </a:ext>
            </a:extLst>
          </p:cNvPr>
          <p:cNvSpPr/>
          <p:nvPr>
            <p:custDataLst>
              <p:tags r:id="rId4"/>
            </p:custDataLst>
          </p:nvPr>
        </p:nvSpPr>
        <p:spPr>
          <a:xfrm>
            <a:off x="7358009" y="4153020"/>
            <a:ext cx="4205184" cy="2087443"/>
          </a:xfrm>
          <a:prstGeom prst="rect">
            <a:avLst/>
          </a:prstGeom>
          <a:solidFill>
            <a:srgbClr val="2A2D8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7626C020-36E0-42A9-A997-BE9ECE5D29CE}"/>
              </a:ext>
            </a:extLst>
          </p:cNvPr>
          <p:cNvSpPr/>
          <p:nvPr>
            <p:custDataLst>
              <p:tags r:id="rId5"/>
            </p:custDataLst>
          </p:nvPr>
        </p:nvSpPr>
        <p:spPr>
          <a:xfrm>
            <a:off x="7358009" y="4153019"/>
            <a:ext cx="4205184" cy="2087443"/>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6E0D2D1B-3BBA-4CA2-84A1-7792DB73CC1B}"/>
              </a:ext>
            </a:extLst>
          </p:cNvPr>
          <p:cNvSpPr/>
          <p:nvPr>
            <p:custDataLst>
              <p:tags r:id="rId6"/>
            </p:custDataLst>
          </p:nvPr>
        </p:nvSpPr>
        <p:spPr>
          <a:xfrm>
            <a:off x="7358009" y="4153020"/>
            <a:ext cx="4205184" cy="2087443"/>
          </a:xfrm>
          <a:prstGeom prst="rect">
            <a:avLst/>
          </a:prstGeom>
          <a:noFill/>
          <a:ln>
            <a:solidFill>
              <a:srgbClr val="E25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Text Placeholder 20">
            <a:extLst>
              <a:ext uri="{FF2B5EF4-FFF2-40B4-BE49-F238E27FC236}">
                <a16:creationId xmlns:a16="http://schemas.microsoft.com/office/drawing/2014/main" id="{388D4C30-88B0-4E97-9B02-470DF8D16DDA}"/>
              </a:ext>
            </a:extLst>
          </p:cNvPr>
          <p:cNvSpPr txBox="1"/>
          <p:nvPr>
            <p:custDataLst>
              <p:tags r:id="rId7"/>
            </p:custDataLst>
          </p:nvPr>
        </p:nvSpPr>
        <p:spPr>
          <a:xfrm>
            <a:off x="7560905" y="4275161"/>
            <a:ext cx="4002288" cy="1843159"/>
          </a:xfrm>
          <a:prstGeom prst="rect">
            <a:avLst/>
          </a:prstGeom>
        </p:spPr>
        <p:txBody>
          <a:bodyPr anchor="ctr"/>
          <a:lstStyle>
            <a:lvl1pPr marL="0" indent="0" algn="l" defTabSz="914400" rtl="0" eaLnBrk="1" latinLnBrk="0" hangingPunct="1">
              <a:lnSpc>
                <a:spcPts val="4000"/>
              </a:lnSpc>
              <a:spcBef>
                <a:spcPct val="0"/>
              </a:spcBef>
              <a:buFont typeface="Arial" panose="020B0604020202020204" pitchFamily="34" charset="0"/>
              <a:buNone/>
              <a:defRPr sz="4000" b="1" kern="1200" baseline="0">
                <a:solidFill>
                  <a:schemeClr val="bg1"/>
                </a:solidFill>
                <a:latin typeface="Proxima Nova Rg" panose="02000506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4000"/>
              </a:lnSpc>
              <a:spcBef>
                <a:spcPct val="0"/>
              </a:spcBef>
              <a:spcAft>
                <a:spcPct val="0"/>
              </a:spcAft>
              <a:buClrTx/>
              <a:buSzTx/>
              <a:buFont typeface="Arial" panose="020B0604020202020204" pitchFamily="34" charset="0"/>
              <a:buNone/>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Key Findings</a:t>
            </a:r>
            <a:endParaRPr kumimoji="0" lang="nl-NL"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BFEE8B18-885F-4ED3-83FD-33632C0C0B4F}"/>
              </a:ext>
            </a:extLst>
          </p:cNvPr>
          <p:cNvPicPr>
            <a:picLocks noChangeAspect="1"/>
          </p:cNvPicPr>
          <p:nvPr>
            <p:custDataLst>
              <p:tags r:id="rId8"/>
            </p:custDataLst>
          </p:nvPr>
        </p:nvPicPr>
        <p:blipFill>
          <a:blip r:embed="rId14">
            <a:extLst>
              <a:ext uri="{28A0092B-C50C-407E-A947-70E740481C1C}">
                <a14:useLocalDpi xmlns:a14="http://schemas.microsoft.com/office/drawing/2010/main"/>
              </a:ext>
            </a:extLst>
          </a:blip>
          <a:stretch>
            <a:fillRect/>
          </a:stretch>
        </p:blipFill>
        <p:spPr>
          <a:xfrm>
            <a:off x="264568" y="149409"/>
            <a:ext cx="1211803" cy="525683"/>
          </a:xfrm>
          <a:prstGeom prst="rect">
            <a:avLst/>
          </a:prstGeom>
        </p:spPr>
      </p:pic>
      <p:sp>
        <p:nvSpPr>
          <p:cNvPr id="2" name="Text Placeholder 5">
            <a:extLst>
              <a:ext uri="{FF2B5EF4-FFF2-40B4-BE49-F238E27FC236}">
                <a16:creationId xmlns:a16="http://schemas.microsoft.com/office/drawing/2014/main" id="{4E1CE643-5B35-4882-38CD-6B1FA62F7B0D}"/>
              </a:ext>
            </a:extLst>
          </p:cNvPr>
          <p:cNvSpPr txBox="1"/>
          <p:nvPr>
            <p:custDataLst>
              <p:tags r:id="rId9"/>
            </p:custDataLst>
          </p:nvPr>
        </p:nvSpPr>
        <p:spPr>
          <a:xfrm>
            <a:off x="1730887" y="278992"/>
            <a:ext cx="5627041" cy="43885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300" b="1" kern="1200">
                <a:solidFill>
                  <a:schemeClr val="bg1"/>
                </a:solidFill>
                <a:latin typeface="Proxima Nova Rg" panose="02000506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300" b="1" kern="1200">
                <a:solidFill>
                  <a:schemeClr val="bg1"/>
                </a:solidFill>
                <a:latin typeface="Proxima Nova Rg" panose="0200050603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300" b="1" kern="1200">
                <a:solidFill>
                  <a:schemeClr val="bg1"/>
                </a:solidFill>
                <a:latin typeface="Proxima Nova Rg" panose="02000506030000020004"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300" b="1" kern="1200">
                <a:solidFill>
                  <a:schemeClr val="bg1"/>
                </a:solidFill>
                <a:latin typeface="Proxima Nova Rg" panose="02000506030000020004"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300" b="1" kern="1200">
                <a:solidFill>
                  <a:schemeClr val="bg1"/>
                </a:solidFill>
                <a:latin typeface="Proxima Nova Rg"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a:pPr>
            <a:r>
              <a:rPr lang="en-US">
                <a:solidFill>
                  <a:prstClr val="white"/>
                </a:solidFill>
                <a:latin typeface="Calibri" panose="020F0502020204030204" pitchFamily="34" charset="0"/>
                <a:cs typeface="Calibri" panose="020F0502020204030204" pitchFamily="34" charset="0"/>
              </a:rPr>
              <a:t>c</a:t>
            </a:r>
            <a:r>
              <a:rPr kumimoji="0" lang="en-US" sz="2300" b="1" i="0" u="none" strike="noStrike" kern="1200" cap="none" spc="0" normalizeH="0" baseline="0" noProof="0" err="1">
                <a:ln>
                  <a:noFill/>
                </a:ln>
                <a:solidFill>
                  <a:prstClr val="white"/>
                </a:solidFill>
                <a:effectLst/>
                <a:uLnTx/>
                <a:uFillTx/>
                <a:latin typeface="Calibri" panose="020F0502020204030204" pitchFamily="34" charset="0"/>
                <a:ea typeface="+mn-ea"/>
                <a:cs typeface="Calibri" panose="020F0502020204030204" pitchFamily="34" charset="0"/>
              </a:rPr>
              <a:t>ategory </a:t>
            </a:r>
            <a:r>
              <a:rPr lang="en-US">
                <a:solidFill>
                  <a:prstClr val="white"/>
                </a:solidFill>
                <a:latin typeface="Calibri" panose="020F0502020204030204" pitchFamily="34" charset="0"/>
                <a:cs typeface="Calibri" panose="020F0502020204030204" pitchFamily="34" charset="0"/>
              </a:rPr>
              <a:t>i</a:t>
            </a:r>
            <a:r>
              <a:rPr kumimoji="0" lang="en-US" sz="2300" b="1" i="0" u="none" strike="noStrike" kern="1200" cap="none" spc="0" normalizeH="0" baseline="0" noProof="0" err="1">
                <a:ln>
                  <a:noFill/>
                </a:ln>
                <a:solidFill>
                  <a:prstClr val="white"/>
                </a:solidFill>
                <a:effectLst/>
                <a:uLnTx/>
                <a:uFillTx/>
                <a:latin typeface="Calibri" panose="020F0502020204030204" pitchFamily="34" charset="0"/>
                <a:ea typeface="+mn-ea"/>
                <a:cs typeface="Calibri" panose="020F0502020204030204" pitchFamily="34" charset="0"/>
              </a:rPr>
              <a:t>nsider</a:t>
            </a:r>
            <a:endParaRPr kumimoji="0" lang="nl-NL" sz="23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Freeform 5">
            <a:extLst>
              <a:ext uri="{FF2B5EF4-FFF2-40B4-BE49-F238E27FC236}">
                <a16:creationId xmlns:a16="http://schemas.microsoft.com/office/drawing/2014/main" id="{7D41DA1D-A903-A977-055D-8BD085653596}"/>
              </a:ext>
            </a:extLst>
          </p:cNvPr>
          <p:cNvSpPr/>
          <p:nvPr>
            <p:custDataLst>
              <p:tags r:id="rId10"/>
            </p:custDataLst>
          </p:nvPr>
        </p:nvSpPr>
        <p:spPr>
          <a:xfrm>
            <a:off x="3739711" y="361279"/>
            <a:ext cx="81116" cy="81116"/>
          </a:xfrm>
          <a:custGeom>
            <a:avLst/>
            <a:gdLst>
              <a:gd name="connsiteX0" fmla="*/ 0 w 81116"/>
              <a:gd name="connsiteY0" fmla="*/ 0 h 81116"/>
              <a:gd name="connsiteX1" fmla="*/ 81116 w 81116"/>
              <a:gd name="connsiteY1" fmla="*/ 81116 h 81116"/>
              <a:gd name="connsiteX2" fmla="*/ 81116 w 81116"/>
              <a:gd name="connsiteY2" fmla="*/ 2458 h 81116"/>
              <a:gd name="connsiteX3" fmla="*/ 0 w 81116"/>
              <a:gd name="connsiteY3" fmla="*/ 0 h 81116"/>
            </a:gdLst>
            <a:ahLst/>
            <a:cxnLst>
              <a:cxn ang="0">
                <a:pos x="connsiteX0" y="connsiteY0"/>
              </a:cxn>
              <a:cxn ang="0">
                <a:pos x="connsiteX1" y="connsiteY1"/>
              </a:cxn>
              <a:cxn ang="0">
                <a:pos x="connsiteX2" y="connsiteY2"/>
              </a:cxn>
              <a:cxn ang="0">
                <a:pos x="connsiteX3" y="connsiteY3"/>
              </a:cxn>
            </a:cxnLst>
            <a:rect l="l" t="t" r="r" b="b"/>
            <a:pathLst>
              <a:path w="81116" h="81116">
                <a:moveTo>
                  <a:pt x="0" y="0"/>
                </a:moveTo>
                <a:lnTo>
                  <a:pt x="81116" y="81116"/>
                </a:lnTo>
                <a:lnTo>
                  <a:pt x="81116" y="2458"/>
                </a:lnTo>
                <a:lnTo>
                  <a:pt x="0" y="0"/>
                </a:lnTo>
                <a:close/>
              </a:path>
            </a:pathLst>
          </a:custGeom>
          <a:solidFill>
            <a:srgbClr val="E25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20544526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5AA15-B941-AB61-991F-DF21BC49B31A}"/>
              </a:ext>
            </a:extLst>
          </p:cNvPr>
          <p:cNvSpPr>
            <a:spLocks noGrp="1"/>
          </p:cNvSpPr>
          <p:nvPr>
            <p:ph type="title"/>
          </p:nvPr>
        </p:nvSpPr>
        <p:spPr/>
        <p:txBody>
          <a:bodyPr/>
          <a:lstStyle/>
          <a:p>
            <a:r>
              <a:rPr lang="en-US" dirty="0"/>
              <a:t>Key Findings</a:t>
            </a:r>
          </a:p>
        </p:txBody>
      </p:sp>
      <p:sp>
        <p:nvSpPr>
          <p:cNvPr id="3" name="Footer Placeholder 2">
            <a:extLst>
              <a:ext uri="{FF2B5EF4-FFF2-40B4-BE49-F238E27FC236}">
                <a16:creationId xmlns:a16="http://schemas.microsoft.com/office/drawing/2014/main" id="{9FAE1547-182B-94E1-67F1-C538B4002A33}"/>
              </a:ext>
            </a:extLst>
          </p:cNvPr>
          <p:cNvSpPr>
            <a:spLocks noGrp="1"/>
          </p:cNvSpPr>
          <p:nvPr>
            <p:ph type="ftr" sz="quarter" idx="11"/>
          </p:nvPr>
        </p:nvSpPr>
        <p:spPr/>
        <p:txBody>
          <a:bodyPr/>
          <a:lstStyle/>
          <a:p>
            <a:r>
              <a:rPr lang="en-US"/>
              <a:t>Source: </a:t>
            </a:r>
            <a:r>
              <a:rPr lang="en-US" b="0">
                <a:solidFill>
                  <a:srgbClr val="555555"/>
                </a:solidFill>
              </a:rPr>
              <a:t>Innova Market Insights</a:t>
            </a:r>
            <a:endParaRPr lang="en-US" b="0">
              <a:solidFill>
                <a:srgbClr val="555555"/>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D972CBDF-0C38-097F-14D4-33BF0833AF8D}"/>
              </a:ext>
            </a:extLst>
          </p:cNvPr>
          <p:cNvSpPr>
            <a:spLocks noGrp="1"/>
          </p:cNvSpPr>
          <p:nvPr>
            <p:ph type="body" sz="quarter" idx="90"/>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Some growth opportunities that we’ve looked at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rPr>
              <a:t>Health claims: the intrinsic health benefits of yogurt are the key purchasing motivators for US consumers. Health claims not fully taken advantage of by dairy yogurt manufacturers: </a:t>
            </a:r>
          </a:p>
          <a:p>
            <a:pPr marL="742950" lvl="1" indent="-285750">
              <a:lnSpc>
                <a:spcPct val="100000"/>
              </a:lnSpc>
              <a:spcBef>
                <a:spcPts val="0"/>
              </a:spcBef>
              <a:buFontTx/>
              <a:buChar char="-"/>
              <a:defRPr/>
            </a:pPr>
            <a:r>
              <a:rPr lang="en-US" sz="1800" b="1" dirty="0">
                <a:solidFill>
                  <a:srgbClr val="E25303"/>
                </a:solidFill>
                <a:latin typeface="Calibri" panose="020F0502020204030204" pitchFamily="34" charset="0"/>
                <a:ea typeface="Calibri" panose="020F0502020204030204" pitchFamily="34" charset="0"/>
              </a:rPr>
              <a:t>I</a:t>
            </a:r>
            <a:r>
              <a:rPr lang="en-US" sz="1800" b="1">
                <a:solidFill>
                  <a:srgbClr val="E25303"/>
                </a:solidFill>
                <a:effectLst/>
                <a:latin typeface="Calibri" panose="020F0502020204030204" pitchFamily="34" charset="0"/>
                <a:ea typeface="Calibri" panose="020F0502020204030204" pitchFamily="34" charset="0"/>
              </a:rPr>
              <a:t>mmune-related</a:t>
            </a:r>
            <a:r>
              <a:rPr lang="en-US" sz="1800" dirty="0">
                <a:effectLst/>
                <a:latin typeface="Calibri" panose="020F0502020204030204" pitchFamily="34" charset="0"/>
                <a:ea typeface="Calibri" panose="020F0502020204030204" pitchFamily="34" charset="0"/>
              </a:rPr>
              <a:t>, where consumer interest is high: Immune health, </a:t>
            </a:r>
            <a:r>
              <a:rPr lang="en-US" sz="1800" dirty="0">
                <a:solidFill>
                  <a:srgbClr val="E25303"/>
                </a:solidFill>
                <a:effectLst/>
                <a:latin typeface="Calibri" panose="020F0502020204030204" pitchFamily="34" charset="0"/>
                <a:ea typeface="Calibri" panose="020F0502020204030204" pitchFamily="34" charset="0"/>
              </a:rPr>
              <a:t>digestive-gut health</a:t>
            </a:r>
            <a:r>
              <a:rPr lang="en-US" sz="1800" dirty="0">
                <a:effectLst/>
                <a:latin typeface="Calibri" panose="020F0502020204030204" pitchFamily="34" charset="0"/>
                <a:ea typeface="Calibri" panose="020F0502020204030204" pitchFamily="34" charset="0"/>
              </a:rPr>
              <a:t>, </a:t>
            </a:r>
            <a:r>
              <a:rPr lang="en-US" sz="1800" dirty="0">
                <a:solidFill>
                  <a:srgbClr val="E25303"/>
                </a:solidFill>
                <a:effectLst/>
                <a:latin typeface="Calibri" panose="020F0502020204030204" pitchFamily="34" charset="0"/>
                <a:ea typeface="Calibri" panose="020F0502020204030204" pitchFamily="34" charset="0"/>
              </a:rPr>
              <a:t>prebiotic</a:t>
            </a:r>
            <a:r>
              <a:rPr lang="en-US" sz="1800" dirty="0">
                <a:effectLst/>
                <a:latin typeface="Calibri" panose="020F0502020204030204" pitchFamily="34" charset="0"/>
                <a:ea typeface="Calibri" panose="020F0502020204030204" pitchFamily="34" charset="0"/>
              </a:rPr>
              <a:t> and </a:t>
            </a:r>
            <a:r>
              <a:rPr lang="en-US" sz="1800" dirty="0">
                <a:solidFill>
                  <a:srgbClr val="E25303"/>
                </a:solidFill>
                <a:effectLst/>
                <a:latin typeface="Calibri" panose="020F0502020204030204" pitchFamily="34" charset="0"/>
                <a:ea typeface="Calibri" panose="020F0502020204030204" pitchFamily="34" charset="0"/>
              </a:rPr>
              <a:t>probiotic</a:t>
            </a:r>
            <a:r>
              <a:rPr lang="en-US" sz="1800" dirty="0">
                <a:effectLst/>
                <a:latin typeface="Calibri" panose="020F0502020204030204" pitchFamily="34" charset="0"/>
                <a:ea typeface="Calibri" panose="020F0502020204030204" pitchFamily="34" charset="0"/>
              </a:rPr>
              <a:t> claims to draw the consumers’ attention to the indisputable health benefits of yogurt.</a:t>
            </a:r>
          </a:p>
          <a:p>
            <a:pPr marL="742950" lvl="1" indent="-285750">
              <a:lnSpc>
                <a:spcPct val="100000"/>
              </a:lnSpc>
              <a:spcBef>
                <a:spcPts val="0"/>
              </a:spcBef>
              <a:buFontTx/>
              <a:buChar char="-"/>
              <a:defRPr/>
            </a:pPr>
            <a:r>
              <a:rPr lang="en-GB" sz="1800" dirty="0">
                <a:solidFill>
                  <a:srgbClr val="E25303"/>
                </a:solidFill>
                <a:latin typeface="Calibri" panose="020F0502020204030204" pitchFamily="34" charset="0"/>
                <a:cs typeface="Calibri" panose="020F0502020204030204" pitchFamily="34" charset="0"/>
              </a:rPr>
              <a:t>Sugar reduction </a:t>
            </a:r>
            <a:r>
              <a:rPr lang="en-GB" sz="1800" dirty="0">
                <a:solidFill>
                  <a:srgbClr val="555555"/>
                </a:solidFill>
                <a:latin typeface="Calibri" panose="020F0502020204030204" pitchFamily="34" charset="0"/>
                <a:cs typeface="Calibri" panose="020F0502020204030204" pitchFamily="34" charset="0"/>
              </a:rPr>
              <a:t>is also important to consumers: 20% of respondents told Innova that it is one of the claims (#3) </a:t>
            </a:r>
            <a:r>
              <a:rPr lang="en-US" sz="1800" dirty="0">
                <a:solidFill>
                  <a:srgbClr val="555555"/>
                </a:solidFill>
                <a:latin typeface="Calibri" panose="020F0502020204030204" pitchFamily="34" charset="0"/>
                <a:ea typeface="Lato" panose="020F0502020204030203" pitchFamily="34" charset="0"/>
                <a:cs typeface="Calibri" panose="020F0502020204030204" pitchFamily="34" charset="0"/>
              </a:rPr>
              <a:t>that most influences their purchasing decision when selecting yogurt/drinkable yogurt.</a:t>
            </a:r>
          </a:p>
          <a:p>
            <a:pPr marL="742950" lvl="1" indent="-285750">
              <a:lnSpc>
                <a:spcPct val="100000"/>
              </a:lnSpc>
              <a:spcBef>
                <a:spcPts val="0"/>
              </a:spcBef>
              <a:buFontTx/>
              <a:buChar char="-"/>
              <a:defRPr/>
            </a:pPr>
            <a:r>
              <a:rPr lang="en-GB" sz="1800" dirty="0">
                <a:solidFill>
                  <a:srgbClr val="555555"/>
                </a:solidFill>
                <a:latin typeface="Calibri" panose="020F0502020204030204" pitchFamily="34" charset="0"/>
                <a:cs typeface="Calibri" panose="020F0502020204030204" pitchFamily="34" charset="0"/>
              </a:rPr>
              <a:t>The US yogurt category has primarily been focused on fat reduction, with half of all yogurts launched in the past year having a low/no/reduced fat claim.</a:t>
            </a: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None/>
              <a:tabLst/>
              <a:defRPr/>
            </a:pPr>
            <a:endParaRPr lang="en-US" sz="1800" dirty="0">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rPr>
              <a:t>Health-related flavor innovation: offering consumers flavor innovation that emphasizes for example the parallel they draw between certain flavor directions and immune health claims: </a:t>
            </a:r>
          </a:p>
          <a:p>
            <a:pPr marL="742950" lvl="1" indent="-285750">
              <a:lnSpc>
                <a:spcPct val="100000"/>
              </a:lnSpc>
              <a:spcBef>
                <a:spcPts val="0"/>
              </a:spcBef>
              <a:buFontTx/>
              <a:buChar char="-"/>
              <a:defRPr/>
            </a:pPr>
            <a:r>
              <a:rPr lang="en-US" sz="1800" dirty="0">
                <a:solidFill>
                  <a:srgbClr val="E25303"/>
                </a:solidFill>
                <a:effectLst/>
                <a:latin typeface="Calibri" panose="020F0502020204030204" pitchFamily="34" charset="0"/>
                <a:ea typeface="Calibri" panose="020F0502020204030204" pitchFamily="34" charset="0"/>
              </a:rPr>
              <a:t>citrus flavors, berries, warm spices</a:t>
            </a:r>
            <a:r>
              <a:rPr lang="en-US" sz="1800" dirty="0">
                <a:effectLst/>
                <a:latin typeface="Calibri" panose="020F0502020204030204" pitchFamily="34" charset="0"/>
                <a:ea typeface="Calibri" panose="020F0502020204030204" pitchFamily="34" charset="0"/>
              </a:rPr>
              <a:t> like turmeric .</a:t>
            </a:r>
          </a:p>
          <a:p>
            <a:pPr marL="742950" lvl="1" indent="-285750">
              <a:lnSpc>
                <a:spcPct val="100000"/>
              </a:lnSpc>
              <a:spcBef>
                <a:spcPts val="0"/>
              </a:spcBef>
              <a:buFontTx/>
              <a:buChar char="-"/>
              <a:defRPr/>
            </a:pPr>
            <a:r>
              <a:rPr lang="en-US" sz="1800" dirty="0">
                <a:latin typeface="Calibri" panose="020F0502020204030204" pitchFamily="34" charset="0"/>
                <a:ea typeface="Calibri" panose="020F0502020204030204" pitchFamily="34" charset="0"/>
              </a:rPr>
              <a:t>Flavor is a key point-of-purchase motivator for consumers.</a:t>
            </a:r>
          </a:p>
          <a:p>
            <a:pPr marL="457200" lvl="1" indent="0">
              <a:lnSpc>
                <a:spcPct val="100000"/>
              </a:lnSpc>
              <a:spcBef>
                <a:spcPts val="0"/>
              </a:spcBef>
              <a:buNone/>
              <a:defRPr/>
            </a:pPr>
            <a:endParaRPr lang="en-US" sz="1800" dirty="0">
              <a:latin typeface="Calibri" panose="020F0502020204030204" pitchFamily="34" charset="0"/>
              <a:ea typeface="Calibri" panose="020F0502020204030204" pitchFamily="34" charset="0"/>
            </a:endParaRPr>
          </a:p>
          <a:p>
            <a:pPr marL="285750" indent="-285750">
              <a:lnSpc>
                <a:spcPct val="100000"/>
              </a:lnSpc>
              <a:spcBef>
                <a:spcPts val="0"/>
              </a:spcBef>
              <a:buFontTx/>
              <a:buChar char="-"/>
              <a:defRPr/>
            </a:pPr>
            <a:r>
              <a:rPr lang="en-GB" sz="1800" dirty="0">
                <a:latin typeface="Calibri" panose="020F0502020204030204" pitchFamily="34" charset="0"/>
                <a:cs typeface="Calibri" panose="020F0502020204030204" pitchFamily="34" charset="0"/>
              </a:rPr>
              <a:t>25% US yogurt consumers are influenced by </a:t>
            </a:r>
            <a:r>
              <a:rPr lang="en-GB" sz="1800" dirty="0">
                <a:solidFill>
                  <a:srgbClr val="E25303"/>
                </a:solidFill>
                <a:latin typeface="Calibri" panose="020F0502020204030204" pitchFamily="34" charset="0"/>
                <a:cs typeface="Calibri" panose="020F0502020204030204" pitchFamily="34" charset="0"/>
              </a:rPr>
              <a:t>real ingredients </a:t>
            </a:r>
            <a:r>
              <a:rPr lang="en-GB" sz="1800" dirty="0">
                <a:latin typeface="Calibri" panose="020F0502020204030204" pitchFamily="34" charset="0"/>
                <a:cs typeface="Calibri" panose="020F0502020204030204" pitchFamily="34" charset="0"/>
              </a:rPr>
              <a:t>and “natural” claims.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nSpc>
                <a:spcPct val="100000"/>
              </a:lnSpc>
              <a:spcBef>
                <a:spcPts val="0"/>
              </a:spcBef>
              <a:buFontTx/>
              <a:buChar char="-"/>
              <a:defRPr/>
            </a:pPr>
            <a:endParaRPr lang="en-US" sz="1800" dirty="0">
              <a:latin typeface="Calibri" panose="020F0502020204030204" pitchFamily="34" charset="0"/>
              <a:ea typeface="Calibri" panose="020F0502020204030204" pitchFamily="34" charset="0"/>
            </a:endParaRPr>
          </a:p>
          <a:p>
            <a:pPr marL="285750" indent="-285750">
              <a:lnSpc>
                <a:spcPct val="100000"/>
              </a:lnSpc>
              <a:spcBef>
                <a:spcPts val="0"/>
              </a:spcBef>
              <a:buFontTx/>
              <a:buChar char="-"/>
              <a:defRPr/>
            </a:pPr>
            <a:endParaRPr lang="en-US" sz="1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43266812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store, vending machine&#10;&#10;Description automatically generated">
            <a:extLst>
              <a:ext uri="{FF2B5EF4-FFF2-40B4-BE49-F238E27FC236}">
                <a16:creationId xmlns:a16="http://schemas.microsoft.com/office/drawing/2014/main" id="{5C479B6F-C055-85C0-6820-53FAA51DA880}"/>
              </a:ext>
            </a:extLst>
          </p:cNvPr>
          <p:cNvPicPr>
            <a:picLocks noChangeAspect="1"/>
          </p:cNvPicPr>
          <p:nvPr>
            <p:custDataLst>
              <p:tags r:id="rId3"/>
            </p:custDataLst>
          </p:nvPr>
        </p:nvPicPr>
        <p:blipFill>
          <a:blip r:embed="rId3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4"/>
          <p:cNvSpPr txBox="1"/>
          <p:nvPr>
            <p:custDataLst>
              <p:tags r:id="rId4"/>
            </p:custDataLst>
          </p:nvPr>
        </p:nvSpPr>
        <p:spPr>
          <a:xfrm>
            <a:off x="8578771" y="712784"/>
            <a:ext cx="3251281" cy="1709663"/>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ct val="0"/>
              </a:spcBef>
              <a:spcAft>
                <a:spcPts val="0"/>
              </a:spcAft>
              <a:buClr>
                <a:srgbClr val="804590"/>
              </a:buClr>
              <a:buSzTx/>
              <a:buFont typeface="Arial" panose="020B0604020202020204" pitchFamily="34" charset="0"/>
              <a:buNone/>
              <a:tabLst/>
              <a:defRPr/>
            </a:pPr>
            <a:endParaRPr kumimoji="0" lang="en-US" sz="1200" b="0" i="0" u="none" strike="noStrike" kern="1200" cap="none" spc="0" normalizeH="0" baseline="0" noProof="0">
              <a:ln>
                <a:noFill/>
              </a:ln>
              <a:solidFill>
                <a:srgbClr val="804590"/>
              </a:solidFill>
              <a:effectLst/>
              <a:uLnTx/>
              <a:uFillTx/>
              <a:latin typeface="Calibri" panose="020F0502020204030204" pitchFamily="34" charset="0"/>
              <a:ea typeface="Open Sans Light" panose="020B0306030504020204" pitchFamily="34" charset="0"/>
              <a:cs typeface="Open Sans Light" panose="020B0306030504020204" pitchFamily="34" charset="0"/>
            </a:endParaRPr>
          </a:p>
        </p:txBody>
      </p:sp>
      <p:sp>
        <p:nvSpPr>
          <p:cNvPr id="5" name="Rechthoek 1">
            <a:extLst>
              <a:ext uri="{FF2B5EF4-FFF2-40B4-BE49-F238E27FC236}">
                <a16:creationId xmlns:a16="http://schemas.microsoft.com/office/drawing/2014/main" id="{832B1518-5D84-D3D8-1D77-9617294500CD}"/>
              </a:ext>
            </a:extLst>
          </p:cNvPr>
          <p:cNvSpPr/>
          <p:nvPr>
            <p:custDataLst>
              <p:tags r:id="rId5"/>
            </p:custDataLst>
          </p:nvPr>
        </p:nvSpPr>
        <p:spPr>
          <a:xfrm>
            <a:off x="8157322" y="0"/>
            <a:ext cx="4034678" cy="685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cs typeface="Arial"/>
            </a:endParaRPr>
          </a:p>
        </p:txBody>
      </p:sp>
      <p:pic>
        <p:nvPicPr>
          <p:cNvPr id="9" name="Afbeelding 8" descr="Afbeelding met tekening, kamer&#10;&#10;Automatisch gegenereerde beschrijving">
            <a:extLst>
              <a:ext uri="{FF2B5EF4-FFF2-40B4-BE49-F238E27FC236}">
                <a16:creationId xmlns:a16="http://schemas.microsoft.com/office/drawing/2014/main" id="{C75D8324-8F81-994A-9F2F-1BE022201A22}"/>
              </a:ext>
            </a:extLst>
          </p:cNvPr>
          <p:cNvPicPr>
            <a:picLocks noChangeAspect="1"/>
          </p:cNvPicPr>
          <p:nvPr>
            <p:custDataLst>
              <p:tags r:id="rId6"/>
            </p:custDataLst>
          </p:nvPr>
        </p:nvPicPr>
        <p:blipFill>
          <a:blip r:embed="rId40">
            <a:extLst>
              <a:ext uri="{28A0092B-C50C-407E-A947-70E740481C1C}">
                <a14:useLocalDpi xmlns:a14="http://schemas.microsoft.com/office/drawing/2010/main"/>
              </a:ext>
            </a:extLst>
          </a:blip>
          <a:stretch>
            <a:fillRect/>
          </a:stretch>
        </p:blipFill>
        <p:spPr>
          <a:xfrm>
            <a:off x="8683547" y="476997"/>
            <a:ext cx="2229876" cy="965405"/>
          </a:xfrm>
          <a:prstGeom prst="rect">
            <a:avLst/>
          </a:prstGeom>
        </p:spPr>
      </p:pic>
      <p:grpSp>
        <p:nvGrpSpPr>
          <p:cNvPr id="18" name="Group 9"/>
          <p:cNvGrpSpPr>
            <a:grpSpLocks noChangeAspect="1"/>
          </p:cNvGrpSpPr>
          <p:nvPr>
            <p:custDataLst>
              <p:tags r:id="rId7"/>
            </p:custDataLst>
          </p:nvPr>
        </p:nvGrpSpPr>
        <p:grpSpPr>
          <a:xfrm>
            <a:off x="8940015" y="1869979"/>
            <a:ext cx="304800" cy="304800"/>
            <a:chOff x="5615" y="2357"/>
            <a:chExt cx="192" cy="192"/>
          </a:xfrm>
        </p:grpSpPr>
        <p:sp>
          <p:nvSpPr>
            <p:cNvPr id="19" name="AutoShape 8"/>
            <p:cNvSpPr>
              <a:spLocks noChangeAspect="1" noChangeArrowheads="1" noTextEdit="1"/>
            </p:cNvSpPr>
            <p:nvPr>
              <p:custDataLst>
                <p:tags r:id="rId34"/>
              </p:custDataLst>
            </p:nvPr>
          </p:nvSpPr>
          <p:spPr bwMode="auto">
            <a:xfrm>
              <a:off x="5615" y="2357"/>
              <a:ext cx="192" cy="192"/>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3F3F"/>
                </a:solidFill>
                <a:effectLst/>
                <a:uLnTx/>
                <a:uFillTx/>
                <a:latin typeface="Arial"/>
                <a:cs typeface="Arial"/>
              </a:endParaRPr>
            </a:p>
          </p:txBody>
        </p:sp>
        <p:sp>
          <p:nvSpPr>
            <p:cNvPr id="20" name="Freeform 10"/>
            <p:cNvSpPr/>
            <p:nvPr>
              <p:custDataLst>
                <p:tags r:id="rId35"/>
              </p:custDataLst>
            </p:nvPr>
          </p:nvSpPr>
          <p:spPr bwMode="auto">
            <a:xfrm>
              <a:off x="5615" y="2355"/>
              <a:ext cx="200" cy="199"/>
            </a:xfrm>
            <a:custGeom>
              <a:avLst/>
              <a:gdLst>
                <a:gd name="T0" fmla="*/ 319 w 319"/>
                <a:gd name="T1" fmla="*/ 159 h 317"/>
                <a:gd name="T2" fmla="*/ 319 w 319"/>
                <a:gd name="T3" fmla="*/ 159 h 317"/>
                <a:gd name="T4" fmla="*/ 184 w 319"/>
                <a:gd name="T5" fmla="*/ 317 h 317"/>
                <a:gd name="T6" fmla="*/ 184 w 319"/>
                <a:gd name="T7" fmla="*/ 205 h 317"/>
                <a:gd name="T8" fmla="*/ 222 w 319"/>
                <a:gd name="T9" fmla="*/ 205 h 317"/>
                <a:gd name="T10" fmla="*/ 229 w 319"/>
                <a:gd name="T11" fmla="*/ 159 h 317"/>
                <a:gd name="T12" fmla="*/ 184 w 319"/>
                <a:gd name="T13" fmla="*/ 159 h 317"/>
                <a:gd name="T14" fmla="*/ 184 w 319"/>
                <a:gd name="T15" fmla="*/ 128 h 317"/>
                <a:gd name="T16" fmla="*/ 211 w 319"/>
                <a:gd name="T17" fmla="*/ 104 h 317"/>
                <a:gd name="T18" fmla="*/ 231 w 319"/>
                <a:gd name="T19" fmla="*/ 104 h 317"/>
                <a:gd name="T20" fmla="*/ 231 w 319"/>
                <a:gd name="T21" fmla="*/ 64 h 317"/>
                <a:gd name="T22" fmla="*/ 195 w 319"/>
                <a:gd name="T23" fmla="*/ 61 h 317"/>
                <a:gd name="T24" fmla="*/ 134 w 319"/>
                <a:gd name="T25" fmla="*/ 123 h 317"/>
                <a:gd name="T26" fmla="*/ 134 w 319"/>
                <a:gd name="T27" fmla="*/ 159 h 317"/>
                <a:gd name="T28" fmla="*/ 94 w 319"/>
                <a:gd name="T29" fmla="*/ 159 h 317"/>
                <a:gd name="T30" fmla="*/ 94 w 319"/>
                <a:gd name="T31" fmla="*/ 205 h 317"/>
                <a:gd name="T32" fmla="*/ 134 w 319"/>
                <a:gd name="T33" fmla="*/ 205 h 317"/>
                <a:gd name="T34" fmla="*/ 134 w 319"/>
                <a:gd name="T35" fmla="*/ 317 h 317"/>
                <a:gd name="T36" fmla="*/ 0 w 319"/>
                <a:gd name="T37" fmla="*/ 159 h 317"/>
                <a:gd name="T38" fmla="*/ 159 w 319"/>
                <a:gd name="T39" fmla="*/ 0 h 317"/>
                <a:gd name="T40" fmla="*/ 319 w 319"/>
                <a:gd name="T41" fmla="*/ 1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9" h="317">
                  <a:moveTo>
                    <a:pt x="319" y="159"/>
                  </a:moveTo>
                  <a:lnTo>
                    <a:pt x="319" y="159"/>
                  </a:lnTo>
                  <a:cubicBezTo>
                    <a:pt x="319" y="238"/>
                    <a:pt x="261" y="305"/>
                    <a:pt x="184" y="317"/>
                  </a:cubicBezTo>
                  <a:lnTo>
                    <a:pt x="184" y="205"/>
                  </a:lnTo>
                  <a:lnTo>
                    <a:pt x="222" y="205"/>
                  </a:lnTo>
                  <a:lnTo>
                    <a:pt x="229" y="159"/>
                  </a:lnTo>
                  <a:lnTo>
                    <a:pt x="184" y="159"/>
                  </a:lnTo>
                  <a:lnTo>
                    <a:pt x="184" y="128"/>
                  </a:lnTo>
                  <a:cubicBezTo>
                    <a:pt x="184" y="116"/>
                    <a:pt x="191" y="104"/>
                    <a:pt x="211" y="104"/>
                  </a:cubicBezTo>
                  <a:lnTo>
                    <a:pt x="231" y="104"/>
                  </a:lnTo>
                  <a:lnTo>
                    <a:pt x="231" y="64"/>
                  </a:lnTo>
                  <a:cubicBezTo>
                    <a:pt x="231" y="64"/>
                    <a:pt x="212" y="61"/>
                    <a:pt x="195" y="61"/>
                  </a:cubicBezTo>
                  <a:cubicBezTo>
                    <a:pt x="158" y="61"/>
                    <a:pt x="134" y="83"/>
                    <a:pt x="134" y="123"/>
                  </a:cubicBezTo>
                  <a:lnTo>
                    <a:pt x="134" y="159"/>
                  </a:lnTo>
                  <a:lnTo>
                    <a:pt x="94" y="159"/>
                  </a:lnTo>
                  <a:lnTo>
                    <a:pt x="94" y="205"/>
                  </a:lnTo>
                  <a:lnTo>
                    <a:pt x="134" y="205"/>
                  </a:lnTo>
                  <a:lnTo>
                    <a:pt x="134" y="317"/>
                  </a:lnTo>
                  <a:cubicBezTo>
                    <a:pt x="58" y="305"/>
                    <a:pt x="0" y="238"/>
                    <a:pt x="0" y="159"/>
                  </a:cubicBezTo>
                  <a:cubicBezTo>
                    <a:pt x="0" y="70"/>
                    <a:pt x="71" y="0"/>
                    <a:pt x="159" y="0"/>
                  </a:cubicBezTo>
                  <a:cubicBezTo>
                    <a:pt x="248" y="0"/>
                    <a:pt x="319" y="70"/>
                    <a:pt x="319" y="159"/>
                  </a:cubicBezTo>
                  <a:close/>
                </a:path>
              </a:pathLst>
            </a:custGeom>
            <a:solidFill>
              <a:srgbClr val="00A5D1"/>
            </a:solidFill>
            <a:ln w="0">
              <a:noFill/>
              <a:prstDash val="solid"/>
              <a:rou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3F3F"/>
                </a:solidFill>
                <a:effectLst/>
                <a:uLnTx/>
                <a:uFillTx/>
                <a:latin typeface="Arial"/>
                <a:cs typeface="Arial"/>
              </a:endParaRPr>
            </a:p>
          </p:txBody>
        </p:sp>
        <p:sp>
          <p:nvSpPr>
            <p:cNvPr id="21" name="Freeform 11"/>
            <p:cNvSpPr/>
            <p:nvPr>
              <p:custDataLst>
                <p:tags r:id="rId36"/>
              </p:custDataLst>
            </p:nvPr>
          </p:nvSpPr>
          <p:spPr bwMode="auto">
            <a:xfrm>
              <a:off x="5674" y="2393"/>
              <a:ext cx="86" cy="162"/>
            </a:xfrm>
            <a:custGeom>
              <a:avLst/>
              <a:gdLst>
                <a:gd name="T0" fmla="*/ 128 w 137"/>
                <a:gd name="T1" fmla="*/ 144 h 257"/>
                <a:gd name="T2" fmla="*/ 128 w 137"/>
                <a:gd name="T3" fmla="*/ 144 h 257"/>
                <a:gd name="T4" fmla="*/ 135 w 137"/>
                <a:gd name="T5" fmla="*/ 97 h 257"/>
                <a:gd name="T6" fmla="*/ 91 w 137"/>
                <a:gd name="T7" fmla="*/ 97 h 257"/>
                <a:gd name="T8" fmla="*/ 91 w 137"/>
                <a:gd name="T9" fmla="*/ 67 h 257"/>
                <a:gd name="T10" fmla="*/ 117 w 137"/>
                <a:gd name="T11" fmla="*/ 42 h 257"/>
                <a:gd name="T12" fmla="*/ 137 w 137"/>
                <a:gd name="T13" fmla="*/ 42 h 257"/>
                <a:gd name="T14" fmla="*/ 137 w 137"/>
                <a:gd name="T15" fmla="*/ 3 h 257"/>
                <a:gd name="T16" fmla="*/ 101 w 137"/>
                <a:gd name="T17" fmla="*/ 0 h 257"/>
                <a:gd name="T18" fmla="*/ 41 w 137"/>
                <a:gd name="T19" fmla="*/ 62 h 257"/>
                <a:gd name="T20" fmla="*/ 41 w 137"/>
                <a:gd name="T21" fmla="*/ 97 h 257"/>
                <a:gd name="T22" fmla="*/ 0 w 137"/>
                <a:gd name="T23" fmla="*/ 97 h 257"/>
                <a:gd name="T24" fmla="*/ 0 w 137"/>
                <a:gd name="T25" fmla="*/ 144 h 257"/>
                <a:gd name="T26" fmla="*/ 41 w 137"/>
                <a:gd name="T27" fmla="*/ 144 h 257"/>
                <a:gd name="T28" fmla="*/ 41 w 137"/>
                <a:gd name="T29" fmla="*/ 256 h 257"/>
                <a:gd name="T30" fmla="*/ 66 w 137"/>
                <a:gd name="T31" fmla="*/ 257 h 257"/>
                <a:gd name="T32" fmla="*/ 91 w 137"/>
                <a:gd name="T33" fmla="*/ 256 h 257"/>
                <a:gd name="T34" fmla="*/ 91 w 137"/>
                <a:gd name="T35" fmla="*/ 144 h 257"/>
                <a:gd name="T36" fmla="*/ 128 w 137"/>
                <a:gd name="T37" fmla="*/ 144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7" h="257">
                  <a:moveTo>
                    <a:pt x="128" y="144"/>
                  </a:moveTo>
                  <a:lnTo>
                    <a:pt x="128" y="144"/>
                  </a:lnTo>
                  <a:lnTo>
                    <a:pt x="135" y="97"/>
                  </a:lnTo>
                  <a:lnTo>
                    <a:pt x="91" y="97"/>
                  </a:lnTo>
                  <a:lnTo>
                    <a:pt x="91" y="67"/>
                  </a:lnTo>
                  <a:cubicBezTo>
                    <a:pt x="91" y="55"/>
                    <a:pt x="97" y="42"/>
                    <a:pt x="117" y="42"/>
                  </a:cubicBezTo>
                  <a:lnTo>
                    <a:pt x="137" y="42"/>
                  </a:lnTo>
                  <a:lnTo>
                    <a:pt x="137" y="3"/>
                  </a:lnTo>
                  <a:cubicBezTo>
                    <a:pt x="137" y="3"/>
                    <a:pt x="118" y="0"/>
                    <a:pt x="101" y="0"/>
                  </a:cubicBezTo>
                  <a:cubicBezTo>
                    <a:pt x="64" y="0"/>
                    <a:pt x="41" y="22"/>
                    <a:pt x="41" y="62"/>
                  </a:cubicBezTo>
                  <a:lnTo>
                    <a:pt x="41" y="97"/>
                  </a:lnTo>
                  <a:lnTo>
                    <a:pt x="0" y="97"/>
                  </a:lnTo>
                  <a:lnTo>
                    <a:pt x="0" y="144"/>
                  </a:lnTo>
                  <a:lnTo>
                    <a:pt x="41" y="144"/>
                  </a:lnTo>
                  <a:lnTo>
                    <a:pt x="41" y="256"/>
                  </a:lnTo>
                  <a:cubicBezTo>
                    <a:pt x="49" y="257"/>
                    <a:pt x="57" y="257"/>
                    <a:pt x="66" y="257"/>
                  </a:cubicBezTo>
                  <a:cubicBezTo>
                    <a:pt x="74" y="257"/>
                    <a:pt x="82" y="257"/>
                    <a:pt x="91" y="256"/>
                  </a:cubicBezTo>
                  <a:lnTo>
                    <a:pt x="91" y="144"/>
                  </a:lnTo>
                  <a:lnTo>
                    <a:pt x="128" y="144"/>
                  </a:lnTo>
                  <a:close/>
                </a:path>
              </a:pathLst>
            </a:custGeom>
            <a:solidFill>
              <a:srgbClr val="FFFFFF"/>
            </a:solidFill>
            <a:ln w="0">
              <a:noFill/>
              <a:prstDash val="solid"/>
              <a:rou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3F3F"/>
                </a:solidFill>
                <a:effectLst/>
                <a:uLnTx/>
                <a:uFillTx/>
                <a:latin typeface="Arial"/>
                <a:cs typeface="Arial"/>
              </a:endParaRPr>
            </a:p>
          </p:txBody>
        </p:sp>
      </p:grpSp>
      <p:grpSp>
        <p:nvGrpSpPr>
          <p:cNvPr id="47" name="Group 19"/>
          <p:cNvGrpSpPr>
            <a:grpSpLocks noChangeAspect="1"/>
          </p:cNvGrpSpPr>
          <p:nvPr>
            <p:custDataLst>
              <p:tags r:id="rId8"/>
            </p:custDataLst>
          </p:nvPr>
        </p:nvGrpSpPr>
        <p:grpSpPr>
          <a:xfrm>
            <a:off x="8940015" y="4156185"/>
            <a:ext cx="304800" cy="304800"/>
            <a:chOff x="6332" y="2680"/>
            <a:chExt cx="192" cy="192"/>
          </a:xfrm>
        </p:grpSpPr>
        <p:sp>
          <p:nvSpPr>
            <p:cNvPr id="48" name="AutoShape 18"/>
            <p:cNvSpPr>
              <a:spLocks noChangeAspect="1" noChangeArrowheads="1" noTextEdit="1"/>
            </p:cNvSpPr>
            <p:nvPr>
              <p:custDataLst>
                <p:tags r:id="rId30"/>
              </p:custDataLst>
            </p:nvPr>
          </p:nvSpPr>
          <p:spPr bwMode="auto">
            <a:xfrm>
              <a:off x="6332" y="2680"/>
              <a:ext cx="192" cy="192"/>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3F3F"/>
                </a:solidFill>
                <a:effectLst/>
                <a:uLnTx/>
                <a:uFillTx/>
                <a:latin typeface="Arial"/>
                <a:cs typeface="Arial"/>
              </a:endParaRPr>
            </a:p>
          </p:txBody>
        </p:sp>
        <p:sp>
          <p:nvSpPr>
            <p:cNvPr id="49" name="Freeform 20"/>
            <p:cNvSpPr/>
            <p:nvPr>
              <p:custDataLst>
                <p:tags r:id="rId31"/>
              </p:custDataLst>
            </p:nvPr>
          </p:nvSpPr>
          <p:spPr bwMode="auto">
            <a:xfrm>
              <a:off x="6332" y="2678"/>
              <a:ext cx="200" cy="200"/>
            </a:xfrm>
            <a:custGeom>
              <a:avLst/>
              <a:gdLst>
                <a:gd name="T0" fmla="*/ 159 w 319"/>
                <a:gd name="T1" fmla="*/ 0 h 319"/>
                <a:gd name="T2" fmla="*/ 159 w 319"/>
                <a:gd name="T3" fmla="*/ 0 h 319"/>
                <a:gd name="T4" fmla="*/ 319 w 319"/>
                <a:gd name="T5" fmla="*/ 159 h 319"/>
                <a:gd name="T6" fmla="*/ 159 w 319"/>
                <a:gd name="T7" fmla="*/ 319 h 319"/>
                <a:gd name="T8" fmla="*/ 0 w 319"/>
                <a:gd name="T9" fmla="*/ 159 h 319"/>
                <a:gd name="T10" fmla="*/ 159 w 319"/>
                <a:gd name="T11" fmla="*/ 0 h 319"/>
              </a:gdLst>
              <a:ahLst/>
              <a:cxnLst>
                <a:cxn ang="0">
                  <a:pos x="T0" y="T1"/>
                </a:cxn>
                <a:cxn ang="0">
                  <a:pos x="T2" y="T3"/>
                </a:cxn>
                <a:cxn ang="0">
                  <a:pos x="T4" y="T5"/>
                </a:cxn>
                <a:cxn ang="0">
                  <a:pos x="T6" y="T7"/>
                </a:cxn>
                <a:cxn ang="0">
                  <a:pos x="T8" y="T9"/>
                </a:cxn>
                <a:cxn ang="0">
                  <a:pos x="T10" y="T11"/>
                </a:cxn>
              </a:cxnLst>
              <a:rect l="0" t="0" r="r" b="b"/>
              <a:pathLst>
                <a:path w="319" h="319">
                  <a:moveTo>
                    <a:pt x="159" y="0"/>
                  </a:moveTo>
                  <a:lnTo>
                    <a:pt x="159" y="0"/>
                  </a:lnTo>
                  <a:cubicBezTo>
                    <a:pt x="248" y="0"/>
                    <a:pt x="319" y="70"/>
                    <a:pt x="319" y="159"/>
                  </a:cubicBezTo>
                  <a:cubicBezTo>
                    <a:pt x="319" y="247"/>
                    <a:pt x="248" y="319"/>
                    <a:pt x="159" y="319"/>
                  </a:cubicBezTo>
                  <a:cubicBezTo>
                    <a:pt x="71" y="319"/>
                    <a:pt x="0" y="247"/>
                    <a:pt x="0" y="159"/>
                  </a:cubicBezTo>
                  <a:cubicBezTo>
                    <a:pt x="0" y="70"/>
                    <a:pt x="71" y="0"/>
                    <a:pt x="159" y="0"/>
                  </a:cubicBezTo>
                  <a:close/>
                </a:path>
              </a:pathLst>
            </a:custGeom>
            <a:solidFill>
              <a:srgbClr val="00A5D1"/>
            </a:solidFill>
            <a:ln w="0">
              <a:noFill/>
              <a:prstDash val="solid"/>
              <a:rou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3F3F"/>
                </a:solidFill>
                <a:effectLst/>
                <a:uLnTx/>
                <a:uFillTx/>
                <a:latin typeface="Arial"/>
                <a:cs typeface="Arial"/>
              </a:endParaRPr>
            </a:p>
          </p:txBody>
        </p:sp>
        <p:sp>
          <p:nvSpPr>
            <p:cNvPr id="50" name="Freeform 21"/>
            <p:cNvSpPr>
              <a:spLocks noEditPoints="1"/>
            </p:cNvSpPr>
            <p:nvPr>
              <p:custDataLst>
                <p:tags r:id="rId32"/>
              </p:custDataLst>
            </p:nvPr>
          </p:nvSpPr>
          <p:spPr bwMode="auto">
            <a:xfrm>
              <a:off x="6405" y="2748"/>
              <a:ext cx="98" cy="82"/>
            </a:xfrm>
            <a:custGeom>
              <a:avLst/>
              <a:gdLst>
                <a:gd name="T0" fmla="*/ 114 w 156"/>
                <a:gd name="T1" fmla="*/ 28 h 131"/>
                <a:gd name="T2" fmla="*/ 114 w 156"/>
                <a:gd name="T3" fmla="*/ 28 h 131"/>
                <a:gd name="T4" fmla="*/ 28 w 156"/>
                <a:gd name="T5" fmla="*/ 96 h 131"/>
                <a:gd name="T6" fmla="*/ 105 w 156"/>
                <a:gd name="T7" fmla="*/ 120 h 131"/>
                <a:gd name="T8" fmla="*/ 125 w 156"/>
                <a:gd name="T9" fmla="*/ 131 h 131"/>
                <a:gd name="T10" fmla="*/ 120 w 156"/>
                <a:gd name="T11" fmla="*/ 113 h 131"/>
                <a:gd name="T12" fmla="*/ 114 w 156"/>
                <a:gd name="T13" fmla="*/ 28 h 131"/>
                <a:gd name="T14" fmla="*/ 71 w 156"/>
                <a:gd name="T15" fmla="*/ 58 h 131"/>
                <a:gd name="T16" fmla="*/ 71 w 156"/>
                <a:gd name="T17" fmla="*/ 58 h 131"/>
                <a:gd name="T18" fmla="*/ 61 w 156"/>
                <a:gd name="T19" fmla="*/ 63 h 131"/>
                <a:gd name="T20" fmla="*/ 56 w 156"/>
                <a:gd name="T21" fmla="*/ 52 h 131"/>
                <a:gd name="T22" fmla="*/ 61 w 156"/>
                <a:gd name="T23" fmla="*/ 48 h 131"/>
                <a:gd name="T24" fmla="*/ 71 w 156"/>
                <a:gd name="T25" fmla="*/ 58 h 131"/>
                <a:gd name="T26" fmla="*/ 111 w 156"/>
                <a:gd name="T27" fmla="*/ 59 h 131"/>
                <a:gd name="T28" fmla="*/ 111 w 156"/>
                <a:gd name="T29" fmla="*/ 59 h 131"/>
                <a:gd name="T30" fmla="*/ 111 w 156"/>
                <a:gd name="T31" fmla="*/ 59 h 131"/>
                <a:gd name="T32" fmla="*/ 100 w 156"/>
                <a:gd name="T33" fmla="*/ 63 h 131"/>
                <a:gd name="T34" fmla="*/ 98 w 156"/>
                <a:gd name="T35" fmla="*/ 61 h 131"/>
                <a:gd name="T36" fmla="*/ 95 w 156"/>
                <a:gd name="T37" fmla="*/ 55 h 131"/>
                <a:gd name="T38" fmla="*/ 103 w 156"/>
                <a:gd name="T39" fmla="*/ 47 h 131"/>
                <a:gd name="T40" fmla="*/ 111 w 156"/>
                <a:gd name="T41" fmla="*/ 5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6" h="131">
                  <a:moveTo>
                    <a:pt x="114" y="28"/>
                  </a:moveTo>
                  <a:lnTo>
                    <a:pt x="114" y="28"/>
                  </a:lnTo>
                  <a:cubicBezTo>
                    <a:pt x="61" y="0"/>
                    <a:pt x="0" y="50"/>
                    <a:pt x="28" y="96"/>
                  </a:cubicBezTo>
                  <a:cubicBezTo>
                    <a:pt x="41" y="117"/>
                    <a:pt x="70" y="131"/>
                    <a:pt x="105" y="120"/>
                  </a:cubicBezTo>
                  <a:cubicBezTo>
                    <a:pt x="112" y="123"/>
                    <a:pt x="119" y="128"/>
                    <a:pt x="125" y="131"/>
                  </a:cubicBezTo>
                  <a:cubicBezTo>
                    <a:pt x="124" y="125"/>
                    <a:pt x="122" y="119"/>
                    <a:pt x="120" y="113"/>
                  </a:cubicBezTo>
                  <a:cubicBezTo>
                    <a:pt x="156" y="88"/>
                    <a:pt x="148" y="45"/>
                    <a:pt x="114" y="28"/>
                  </a:cubicBezTo>
                  <a:close/>
                  <a:moveTo>
                    <a:pt x="71" y="58"/>
                  </a:moveTo>
                  <a:lnTo>
                    <a:pt x="71" y="58"/>
                  </a:lnTo>
                  <a:cubicBezTo>
                    <a:pt x="70" y="62"/>
                    <a:pt x="65" y="65"/>
                    <a:pt x="61" y="63"/>
                  </a:cubicBezTo>
                  <a:cubicBezTo>
                    <a:pt x="57" y="61"/>
                    <a:pt x="54" y="57"/>
                    <a:pt x="56" y="52"/>
                  </a:cubicBezTo>
                  <a:cubicBezTo>
                    <a:pt x="57" y="50"/>
                    <a:pt x="59" y="48"/>
                    <a:pt x="61" y="48"/>
                  </a:cubicBezTo>
                  <a:cubicBezTo>
                    <a:pt x="67" y="45"/>
                    <a:pt x="74" y="52"/>
                    <a:pt x="71" y="58"/>
                  </a:cubicBezTo>
                  <a:close/>
                  <a:moveTo>
                    <a:pt x="111" y="59"/>
                  </a:moveTo>
                  <a:lnTo>
                    <a:pt x="111" y="59"/>
                  </a:lnTo>
                  <a:lnTo>
                    <a:pt x="111" y="59"/>
                  </a:lnTo>
                  <a:cubicBezTo>
                    <a:pt x="109" y="63"/>
                    <a:pt x="104" y="65"/>
                    <a:pt x="100" y="63"/>
                  </a:cubicBezTo>
                  <a:cubicBezTo>
                    <a:pt x="99" y="62"/>
                    <a:pt x="99" y="62"/>
                    <a:pt x="98" y="61"/>
                  </a:cubicBezTo>
                  <a:cubicBezTo>
                    <a:pt x="97" y="60"/>
                    <a:pt x="96" y="57"/>
                    <a:pt x="95" y="55"/>
                  </a:cubicBezTo>
                  <a:cubicBezTo>
                    <a:pt x="96" y="51"/>
                    <a:pt x="99" y="47"/>
                    <a:pt x="103" y="47"/>
                  </a:cubicBezTo>
                  <a:cubicBezTo>
                    <a:pt x="109" y="46"/>
                    <a:pt x="114" y="54"/>
                    <a:pt x="111" y="59"/>
                  </a:cubicBezTo>
                  <a:close/>
                </a:path>
              </a:pathLst>
            </a:custGeom>
            <a:solidFill>
              <a:srgbClr val="FFFFFF"/>
            </a:solidFill>
            <a:ln w="0">
              <a:noFill/>
              <a:prstDash val="solid"/>
              <a:rou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3F3F"/>
                </a:solidFill>
                <a:effectLst/>
                <a:uLnTx/>
                <a:uFillTx/>
                <a:latin typeface="Arial"/>
                <a:cs typeface="Arial"/>
              </a:endParaRPr>
            </a:p>
          </p:txBody>
        </p:sp>
        <p:sp>
          <p:nvSpPr>
            <p:cNvPr id="51" name="Freeform 22"/>
            <p:cNvSpPr>
              <a:spLocks noEditPoints="1"/>
            </p:cNvSpPr>
            <p:nvPr>
              <p:custDataLst>
                <p:tags r:id="rId33"/>
              </p:custDataLst>
            </p:nvPr>
          </p:nvSpPr>
          <p:spPr bwMode="auto">
            <a:xfrm>
              <a:off x="6362" y="2712"/>
              <a:ext cx="99" cy="97"/>
            </a:xfrm>
            <a:custGeom>
              <a:avLst/>
              <a:gdLst>
                <a:gd name="T0" fmla="*/ 157 w 157"/>
                <a:gd name="T1" fmla="*/ 73 h 154"/>
                <a:gd name="T2" fmla="*/ 157 w 157"/>
                <a:gd name="T3" fmla="*/ 73 h 154"/>
                <a:gd name="T4" fmla="*/ 125 w 157"/>
                <a:gd name="T5" fmla="*/ 32 h 154"/>
                <a:gd name="T6" fmla="*/ 125 w 157"/>
                <a:gd name="T7" fmla="*/ 32 h 154"/>
                <a:gd name="T8" fmla="*/ 13 w 157"/>
                <a:gd name="T9" fmla="*/ 96 h 154"/>
                <a:gd name="T10" fmla="*/ 40 w 157"/>
                <a:gd name="T11" fmla="*/ 133 h 154"/>
                <a:gd name="T12" fmla="*/ 33 w 157"/>
                <a:gd name="T13" fmla="*/ 154 h 154"/>
                <a:gd name="T14" fmla="*/ 58 w 157"/>
                <a:gd name="T15" fmla="*/ 141 h 154"/>
                <a:gd name="T16" fmla="*/ 88 w 157"/>
                <a:gd name="T17" fmla="*/ 146 h 154"/>
                <a:gd name="T18" fmla="*/ 157 w 157"/>
                <a:gd name="T19" fmla="*/ 73 h 154"/>
                <a:gd name="T20" fmla="*/ 106 w 157"/>
                <a:gd name="T21" fmla="*/ 52 h 154"/>
                <a:gd name="T22" fmla="*/ 106 w 157"/>
                <a:gd name="T23" fmla="*/ 52 h 154"/>
                <a:gd name="T24" fmla="*/ 119 w 157"/>
                <a:gd name="T25" fmla="*/ 58 h 154"/>
                <a:gd name="T26" fmla="*/ 120 w 157"/>
                <a:gd name="T27" fmla="*/ 62 h 154"/>
                <a:gd name="T28" fmla="*/ 120 w 157"/>
                <a:gd name="T29" fmla="*/ 62 h 154"/>
                <a:gd name="T30" fmla="*/ 103 w 157"/>
                <a:gd name="T31" fmla="*/ 70 h 154"/>
                <a:gd name="T32" fmla="*/ 106 w 157"/>
                <a:gd name="T33" fmla="*/ 52 h 154"/>
                <a:gd name="T34" fmla="*/ 69 w 157"/>
                <a:gd name="T35" fmla="*/ 64 h 154"/>
                <a:gd name="T36" fmla="*/ 69 w 157"/>
                <a:gd name="T37" fmla="*/ 64 h 154"/>
                <a:gd name="T38" fmla="*/ 53 w 157"/>
                <a:gd name="T39" fmla="*/ 70 h 154"/>
                <a:gd name="T40" fmla="*/ 56 w 157"/>
                <a:gd name="T41" fmla="*/ 52 h 154"/>
                <a:gd name="T42" fmla="*/ 69 w 157"/>
                <a:gd name="T4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7" h="154">
                  <a:moveTo>
                    <a:pt x="157" y="73"/>
                  </a:moveTo>
                  <a:lnTo>
                    <a:pt x="157" y="73"/>
                  </a:lnTo>
                  <a:cubicBezTo>
                    <a:pt x="153" y="56"/>
                    <a:pt x="140" y="40"/>
                    <a:pt x="125" y="32"/>
                  </a:cubicBezTo>
                  <a:lnTo>
                    <a:pt x="125" y="32"/>
                  </a:lnTo>
                  <a:cubicBezTo>
                    <a:pt x="69" y="0"/>
                    <a:pt x="0" y="44"/>
                    <a:pt x="13" y="96"/>
                  </a:cubicBezTo>
                  <a:cubicBezTo>
                    <a:pt x="17" y="111"/>
                    <a:pt x="27" y="124"/>
                    <a:pt x="40" y="133"/>
                  </a:cubicBezTo>
                  <a:cubicBezTo>
                    <a:pt x="38" y="140"/>
                    <a:pt x="35" y="147"/>
                    <a:pt x="33" y="154"/>
                  </a:cubicBezTo>
                  <a:cubicBezTo>
                    <a:pt x="41" y="150"/>
                    <a:pt x="49" y="146"/>
                    <a:pt x="58" y="141"/>
                  </a:cubicBezTo>
                  <a:cubicBezTo>
                    <a:pt x="67" y="144"/>
                    <a:pt x="78" y="146"/>
                    <a:pt x="88" y="146"/>
                  </a:cubicBezTo>
                  <a:cubicBezTo>
                    <a:pt x="75" y="109"/>
                    <a:pt x="108" y="70"/>
                    <a:pt x="157" y="73"/>
                  </a:cubicBezTo>
                  <a:close/>
                  <a:moveTo>
                    <a:pt x="106" y="52"/>
                  </a:moveTo>
                  <a:lnTo>
                    <a:pt x="106" y="52"/>
                  </a:lnTo>
                  <a:cubicBezTo>
                    <a:pt x="111" y="50"/>
                    <a:pt x="117" y="53"/>
                    <a:pt x="119" y="58"/>
                  </a:cubicBezTo>
                  <a:cubicBezTo>
                    <a:pt x="120" y="59"/>
                    <a:pt x="120" y="61"/>
                    <a:pt x="120" y="62"/>
                  </a:cubicBezTo>
                  <a:lnTo>
                    <a:pt x="120" y="62"/>
                  </a:lnTo>
                  <a:cubicBezTo>
                    <a:pt x="120" y="70"/>
                    <a:pt x="109" y="75"/>
                    <a:pt x="103" y="70"/>
                  </a:cubicBezTo>
                  <a:cubicBezTo>
                    <a:pt x="97" y="65"/>
                    <a:pt x="99" y="54"/>
                    <a:pt x="106" y="52"/>
                  </a:cubicBezTo>
                  <a:close/>
                  <a:moveTo>
                    <a:pt x="69" y="64"/>
                  </a:moveTo>
                  <a:lnTo>
                    <a:pt x="69" y="64"/>
                  </a:lnTo>
                  <a:cubicBezTo>
                    <a:pt x="68" y="71"/>
                    <a:pt x="59" y="74"/>
                    <a:pt x="53" y="70"/>
                  </a:cubicBezTo>
                  <a:cubicBezTo>
                    <a:pt x="47" y="65"/>
                    <a:pt x="49" y="54"/>
                    <a:pt x="56" y="52"/>
                  </a:cubicBezTo>
                  <a:cubicBezTo>
                    <a:pt x="63" y="49"/>
                    <a:pt x="72" y="57"/>
                    <a:pt x="69" y="64"/>
                  </a:cubicBezTo>
                  <a:close/>
                </a:path>
              </a:pathLst>
            </a:custGeom>
            <a:solidFill>
              <a:srgbClr val="FFFFFF"/>
            </a:solidFill>
            <a:ln w="0">
              <a:noFill/>
              <a:prstDash val="solid"/>
              <a:rou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3F3F"/>
                </a:solidFill>
                <a:effectLst/>
                <a:uLnTx/>
                <a:uFillTx/>
                <a:latin typeface="Arial"/>
                <a:cs typeface="Arial"/>
              </a:endParaRPr>
            </a:p>
          </p:txBody>
        </p:sp>
      </p:grpSp>
      <p:grpSp>
        <p:nvGrpSpPr>
          <p:cNvPr id="35" name="Group 4"/>
          <p:cNvGrpSpPr>
            <a:grpSpLocks noChangeAspect="1"/>
          </p:cNvGrpSpPr>
          <p:nvPr>
            <p:custDataLst>
              <p:tags r:id="rId9"/>
            </p:custDataLst>
          </p:nvPr>
        </p:nvGrpSpPr>
        <p:grpSpPr>
          <a:xfrm>
            <a:off x="8940015" y="2429903"/>
            <a:ext cx="304800" cy="304800"/>
            <a:chOff x="5492" y="2008"/>
            <a:chExt cx="192" cy="192"/>
          </a:xfrm>
        </p:grpSpPr>
        <p:sp>
          <p:nvSpPr>
            <p:cNvPr id="36" name="AutoShape 3"/>
            <p:cNvSpPr>
              <a:spLocks noChangeAspect="1" noChangeArrowheads="1" noTextEdit="1"/>
            </p:cNvSpPr>
            <p:nvPr>
              <p:custDataLst>
                <p:tags r:id="rId27"/>
              </p:custDataLst>
            </p:nvPr>
          </p:nvSpPr>
          <p:spPr bwMode="auto">
            <a:xfrm>
              <a:off x="5492" y="2008"/>
              <a:ext cx="192" cy="192"/>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3F3F"/>
                </a:solidFill>
                <a:effectLst/>
                <a:uLnTx/>
                <a:uFillTx/>
                <a:latin typeface="Arial"/>
                <a:cs typeface="Arial"/>
              </a:endParaRPr>
            </a:p>
          </p:txBody>
        </p:sp>
        <p:sp>
          <p:nvSpPr>
            <p:cNvPr id="37" name="Freeform 5"/>
            <p:cNvSpPr/>
            <p:nvPr>
              <p:custDataLst>
                <p:tags r:id="rId28"/>
              </p:custDataLst>
            </p:nvPr>
          </p:nvSpPr>
          <p:spPr bwMode="auto">
            <a:xfrm>
              <a:off x="5492" y="2006"/>
              <a:ext cx="200" cy="200"/>
            </a:xfrm>
            <a:custGeom>
              <a:avLst/>
              <a:gdLst>
                <a:gd name="T0" fmla="*/ 159 w 319"/>
                <a:gd name="T1" fmla="*/ 0 h 319"/>
                <a:gd name="T2" fmla="*/ 159 w 319"/>
                <a:gd name="T3" fmla="*/ 0 h 319"/>
                <a:gd name="T4" fmla="*/ 319 w 319"/>
                <a:gd name="T5" fmla="*/ 159 h 319"/>
                <a:gd name="T6" fmla="*/ 159 w 319"/>
                <a:gd name="T7" fmla="*/ 319 h 319"/>
                <a:gd name="T8" fmla="*/ 0 w 319"/>
                <a:gd name="T9" fmla="*/ 159 h 319"/>
                <a:gd name="T10" fmla="*/ 159 w 319"/>
                <a:gd name="T11" fmla="*/ 0 h 319"/>
              </a:gdLst>
              <a:ahLst/>
              <a:cxnLst>
                <a:cxn ang="0">
                  <a:pos x="T0" y="T1"/>
                </a:cxn>
                <a:cxn ang="0">
                  <a:pos x="T2" y="T3"/>
                </a:cxn>
                <a:cxn ang="0">
                  <a:pos x="T4" y="T5"/>
                </a:cxn>
                <a:cxn ang="0">
                  <a:pos x="T6" y="T7"/>
                </a:cxn>
                <a:cxn ang="0">
                  <a:pos x="T8" y="T9"/>
                </a:cxn>
                <a:cxn ang="0">
                  <a:pos x="T10" y="T11"/>
                </a:cxn>
              </a:cxnLst>
              <a:rect l="0" t="0" r="r" b="b"/>
              <a:pathLst>
                <a:path w="319" h="319">
                  <a:moveTo>
                    <a:pt x="159" y="0"/>
                  </a:moveTo>
                  <a:lnTo>
                    <a:pt x="159" y="0"/>
                  </a:lnTo>
                  <a:cubicBezTo>
                    <a:pt x="248" y="0"/>
                    <a:pt x="319" y="70"/>
                    <a:pt x="319" y="159"/>
                  </a:cubicBezTo>
                  <a:cubicBezTo>
                    <a:pt x="319" y="247"/>
                    <a:pt x="248" y="319"/>
                    <a:pt x="159" y="319"/>
                  </a:cubicBezTo>
                  <a:cubicBezTo>
                    <a:pt x="71" y="319"/>
                    <a:pt x="0" y="247"/>
                    <a:pt x="0" y="159"/>
                  </a:cubicBezTo>
                  <a:cubicBezTo>
                    <a:pt x="0" y="70"/>
                    <a:pt x="71" y="0"/>
                    <a:pt x="159" y="0"/>
                  </a:cubicBezTo>
                  <a:close/>
                </a:path>
              </a:pathLst>
            </a:custGeom>
            <a:solidFill>
              <a:srgbClr val="00A5D1"/>
            </a:solidFill>
            <a:ln w="0">
              <a:noFill/>
              <a:prstDash val="solid"/>
              <a:rou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3F3F"/>
                </a:solidFill>
                <a:effectLst/>
                <a:uLnTx/>
                <a:uFillTx/>
                <a:latin typeface="Arial"/>
                <a:cs typeface="Arial"/>
              </a:endParaRPr>
            </a:p>
          </p:txBody>
        </p:sp>
        <p:sp>
          <p:nvSpPr>
            <p:cNvPr id="38" name="Freeform 6"/>
            <p:cNvSpPr/>
            <p:nvPr>
              <p:custDataLst>
                <p:tags r:id="rId29"/>
              </p:custDataLst>
            </p:nvPr>
          </p:nvSpPr>
          <p:spPr bwMode="auto">
            <a:xfrm>
              <a:off x="5537" y="2066"/>
              <a:ext cx="117" cy="95"/>
            </a:xfrm>
            <a:custGeom>
              <a:avLst/>
              <a:gdLst>
                <a:gd name="T0" fmla="*/ 187 w 187"/>
                <a:gd name="T1" fmla="*/ 17 h 151"/>
                <a:gd name="T2" fmla="*/ 187 w 187"/>
                <a:gd name="T3" fmla="*/ 17 h 151"/>
                <a:gd name="T4" fmla="*/ 165 w 187"/>
                <a:gd name="T5" fmla="*/ 24 h 151"/>
                <a:gd name="T6" fmla="*/ 181 w 187"/>
                <a:gd name="T7" fmla="*/ 2 h 151"/>
                <a:gd name="T8" fmla="*/ 157 w 187"/>
                <a:gd name="T9" fmla="*/ 12 h 151"/>
                <a:gd name="T10" fmla="*/ 129 w 187"/>
                <a:gd name="T11" fmla="*/ 0 h 151"/>
                <a:gd name="T12" fmla="*/ 91 w 187"/>
                <a:gd name="T13" fmla="*/ 38 h 151"/>
                <a:gd name="T14" fmla="*/ 92 w 187"/>
                <a:gd name="T15" fmla="*/ 47 h 151"/>
                <a:gd name="T16" fmla="*/ 13 w 187"/>
                <a:gd name="T17" fmla="*/ 7 h 151"/>
                <a:gd name="T18" fmla="*/ 8 w 187"/>
                <a:gd name="T19" fmla="*/ 26 h 151"/>
                <a:gd name="T20" fmla="*/ 25 w 187"/>
                <a:gd name="T21" fmla="*/ 58 h 151"/>
                <a:gd name="T22" fmla="*/ 8 w 187"/>
                <a:gd name="T23" fmla="*/ 53 h 151"/>
                <a:gd name="T24" fmla="*/ 8 w 187"/>
                <a:gd name="T25" fmla="*/ 53 h 151"/>
                <a:gd name="T26" fmla="*/ 38 w 187"/>
                <a:gd name="T27" fmla="*/ 91 h 151"/>
                <a:gd name="T28" fmla="*/ 28 w 187"/>
                <a:gd name="T29" fmla="*/ 92 h 151"/>
                <a:gd name="T30" fmla="*/ 21 w 187"/>
                <a:gd name="T31" fmla="*/ 91 h 151"/>
                <a:gd name="T32" fmla="*/ 57 w 187"/>
                <a:gd name="T33" fmla="*/ 118 h 151"/>
                <a:gd name="T34" fmla="*/ 9 w 187"/>
                <a:gd name="T35" fmla="*/ 134 h 151"/>
                <a:gd name="T36" fmla="*/ 0 w 187"/>
                <a:gd name="T37" fmla="*/ 134 h 151"/>
                <a:gd name="T38" fmla="*/ 59 w 187"/>
                <a:gd name="T39" fmla="*/ 151 h 151"/>
                <a:gd name="T40" fmla="*/ 168 w 187"/>
                <a:gd name="T41" fmla="*/ 42 h 151"/>
                <a:gd name="T42" fmla="*/ 167 w 187"/>
                <a:gd name="T43" fmla="*/ 37 h 151"/>
                <a:gd name="T44" fmla="*/ 187 w 187"/>
                <a:gd name="T45" fmla="*/ 1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7" h="151">
                  <a:moveTo>
                    <a:pt x="187" y="17"/>
                  </a:moveTo>
                  <a:lnTo>
                    <a:pt x="187" y="17"/>
                  </a:lnTo>
                  <a:cubicBezTo>
                    <a:pt x="180" y="21"/>
                    <a:pt x="172" y="23"/>
                    <a:pt x="165" y="24"/>
                  </a:cubicBezTo>
                  <a:cubicBezTo>
                    <a:pt x="172" y="19"/>
                    <a:pt x="178" y="11"/>
                    <a:pt x="181" y="2"/>
                  </a:cubicBezTo>
                  <a:cubicBezTo>
                    <a:pt x="174" y="7"/>
                    <a:pt x="166" y="10"/>
                    <a:pt x="157" y="12"/>
                  </a:cubicBezTo>
                  <a:cubicBezTo>
                    <a:pt x="150" y="4"/>
                    <a:pt x="140" y="0"/>
                    <a:pt x="129" y="0"/>
                  </a:cubicBezTo>
                  <a:cubicBezTo>
                    <a:pt x="108" y="0"/>
                    <a:pt x="91" y="17"/>
                    <a:pt x="91" y="38"/>
                  </a:cubicBezTo>
                  <a:cubicBezTo>
                    <a:pt x="91" y="41"/>
                    <a:pt x="91" y="44"/>
                    <a:pt x="92" y="47"/>
                  </a:cubicBezTo>
                  <a:cubicBezTo>
                    <a:pt x="60" y="45"/>
                    <a:pt x="32" y="30"/>
                    <a:pt x="13" y="7"/>
                  </a:cubicBezTo>
                  <a:cubicBezTo>
                    <a:pt x="10" y="12"/>
                    <a:pt x="8" y="19"/>
                    <a:pt x="8" y="26"/>
                  </a:cubicBezTo>
                  <a:cubicBezTo>
                    <a:pt x="8" y="39"/>
                    <a:pt x="15" y="51"/>
                    <a:pt x="25" y="58"/>
                  </a:cubicBezTo>
                  <a:cubicBezTo>
                    <a:pt x="19" y="57"/>
                    <a:pt x="13" y="56"/>
                    <a:pt x="8" y="53"/>
                  </a:cubicBezTo>
                  <a:cubicBezTo>
                    <a:pt x="8" y="53"/>
                    <a:pt x="8" y="53"/>
                    <a:pt x="8" y="53"/>
                  </a:cubicBezTo>
                  <a:cubicBezTo>
                    <a:pt x="8" y="72"/>
                    <a:pt x="21" y="87"/>
                    <a:pt x="38" y="91"/>
                  </a:cubicBezTo>
                  <a:cubicBezTo>
                    <a:pt x="35" y="92"/>
                    <a:pt x="32" y="92"/>
                    <a:pt x="28" y="92"/>
                  </a:cubicBezTo>
                  <a:cubicBezTo>
                    <a:pt x="26" y="92"/>
                    <a:pt x="23" y="92"/>
                    <a:pt x="21" y="91"/>
                  </a:cubicBezTo>
                  <a:cubicBezTo>
                    <a:pt x="26" y="107"/>
                    <a:pt x="40" y="118"/>
                    <a:pt x="57" y="118"/>
                  </a:cubicBezTo>
                  <a:cubicBezTo>
                    <a:pt x="44" y="128"/>
                    <a:pt x="27" y="134"/>
                    <a:pt x="9" y="134"/>
                  </a:cubicBezTo>
                  <a:cubicBezTo>
                    <a:pt x="6" y="134"/>
                    <a:pt x="3" y="134"/>
                    <a:pt x="0" y="134"/>
                  </a:cubicBezTo>
                  <a:cubicBezTo>
                    <a:pt x="17" y="145"/>
                    <a:pt x="37" y="151"/>
                    <a:pt x="59" y="151"/>
                  </a:cubicBezTo>
                  <a:cubicBezTo>
                    <a:pt x="129" y="151"/>
                    <a:pt x="168" y="93"/>
                    <a:pt x="168" y="42"/>
                  </a:cubicBezTo>
                  <a:cubicBezTo>
                    <a:pt x="168" y="41"/>
                    <a:pt x="167" y="39"/>
                    <a:pt x="167" y="37"/>
                  </a:cubicBezTo>
                  <a:cubicBezTo>
                    <a:pt x="175" y="32"/>
                    <a:pt x="181" y="25"/>
                    <a:pt x="187" y="17"/>
                  </a:cubicBezTo>
                  <a:close/>
                </a:path>
              </a:pathLst>
            </a:custGeom>
            <a:solidFill>
              <a:srgbClr val="FEFEFE"/>
            </a:solidFill>
            <a:ln w="0">
              <a:noFill/>
              <a:prstDash val="solid"/>
              <a:rou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3F3F"/>
                </a:solidFill>
                <a:effectLst/>
                <a:uLnTx/>
                <a:uFillTx/>
                <a:latin typeface="Arial"/>
                <a:cs typeface="Arial"/>
              </a:endParaRPr>
            </a:p>
          </p:txBody>
        </p:sp>
      </p:grpSp>
      <p:grpSp>
        <p:nvGrpSpPr>
          <p:cNvPr id="39" name="Group 25"/>
          <p:cNvGrpSpPr>
            <a:grpSpLocks noChangeAspect="1"/>
          </p:cNvGrpSpPr>
          <p:nvPr>
            <p:custDataLst>
              <p:tags r:id="rId10"/>
            </p:custDataLst>
          </p:nvPr>
        </p:nvGrpSpPr>
        <p:grpSpPr>
          <a:xfrm>
            <a:off x="8940015" y="3008130"/>
            <a:ext cx="304800" cy="304800"/>
            <a:chOff x="6202" y="2861"/>
            <a:chExt cx="192" cy="192"/>
          </a:xfrm>
        </p:grpSpPr>
        <p:sp>
          <p:nvSpPr>
            <p:cNvPr id="40" name="AutoShape 24"/>
            <p:cNvSpPr>
              <a:spLocks noChangeAspect="1" noChangeArrowheads="1" noTextEdit="1"/>
            </p:cNvSpPr>
            <p:nvPr>
              <p:custDataLst>
                <p:tags r:id="rId24"/>
              </p:custDataLst>
            </p:nvPr>
          </p:nvSpPr>
          <p:spPr bwMode="auto">
            <a:xfrm>
              <a:off x="6202" y="2861"/>
              <a:ext cx="192" cy="192"/>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3F3F"/>
                </a:solidFill>
                <a:effectLst/>
                <a:uLnTx/>
                <a:uFillTx/>
                <a:latin typeface="Arial"/>
                <a:cs typeface="Arial"/>
              </a:endParaRPr>
            </a:p>
          </p:txBody>
        </p:sp>
        <p:sp>
          <p:nvSpPr>
            <p:cNvPr id="41" name="Freeform 26"/>
            <p:cNvSpPr/>
            <p:nvPr>
              <p:custDataLst>
                <p:tags r:id="rId25"/>
              </p:custDataLst>
            </p:nvPr>
          </p:nvSpPr>
          <p:spPr bwMode="auto">
            <a:xfrm>
              <a:off x="6202" y="2859"/>
              <a:ext cx="200" cy="200"/>
            </a:xfrm>
            <a:custGeom>
              <a:avLst/>
              <a:gdLst>
                <a:gd name="T0" fmla="*/ 159 w 319"/>
                <a:gd name="T1" fmla="*/ 0 h 319"/>
                <a:gd name="T2" fmla="*/ 159 w 319"/>
                <a:gd name="T3" fmla="*/ 0 h 319"/>
                <a:gd name="T4" fmla="*/ 319 w 319"/>
                <a:gd name="T5" fmla="*/ 159 h 319"/>
                <a:gd name="T6" fmla="*/ 159 w 319"/>
                <a:gd name="T7" fmla="*/ 319 h 319"/>
                <a:gd name="T8" fmla="*/ 0 w 319"/>
                <a:gd name="T9" fmla="*/ 159 h 319"/>
                <a:gd name="T10" fmla="*/ 159 w 319"/>
                <a:gd name="T11" fmla="*/ 0 h 319"/>
              </a:gdLst>
              <a:ahLst/>
              <a:cxnLst>
                <a:cxn ang="0">
                  <a:pos x="T0" y="T1"/>
                </a:cxn>
                <a:cxn ang="0">
                  <a:pos x="T2" y="T3"/>
                </a:cxn>
                <a:cxn ang="0">
                  <a:pos x="T4" y="T5"/>
                </a:cxn>
                <a:cxn ang="0">
                  <a:pos x="T6" y="T7"/>
                </a:cxn>
                <a:cxn ang="0">
                  <a:pos x="T8" y="T9"/>
                </a:cxn>
                <a:cxn ang="0">
                  <a:pos x="T10" y="T11"/>
                </a:cxn>
              </a:cxnLst>
              <a:rect l="0" t="0" r="r" b="b"/>
              <a:pathLst>
                <a:path w="319" h="319">
                  <a:moveTo>
                    <a:pt x="159" y="0"/>
                  </a:moveTo>
                  <a:lnTo>
                    <a:pt x="159" y="0"/>
                  </a:lnTo>
                  <a:cubicBezTo>
                    <a:pt x="248" y="0"/>
                    <a:pt x="319" y="70"/>
                    <a:pt x="319" y="159"/>
                  </a:cubicBezTo>
                  <a:cubicBezTo>
                    <a:pt x="319" y="247"/>
                    <a:pt x="248" y="319"/>
                    <a:pt x="159" y="319"/>
                  </a:cubicBezTo>
                  <a:cubicBezTo>
                    <a:pt x="71" y="319"/>
                    <a:pt x="0" y="247"/>
                    <a:pt x="0" y="159"/>
                  </a:cubicBezTo>
                  <a:cubicBezTo>
                    <a:pt x="0" y="70"/>
                    <a:pt x="71" y="0"/>
                    <a:pt x="159" y="0"/>
                  </a:cubicBezTo>
                  <a:close/>
                </a:path>
              </a:pathLst>
            </a:custGeom>
            <a:solidFill>
              <a:srgbClr val="00A5D1"/>
            </a:solidFill>
            <a:ln w="0">
              <a:noFill/>
              <a:prstDash val="solid"/>
              <a:rou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3F3F"/>
                </a:solidFill>
                <a:effectLst/>
                <a:uLnTx/>
                <a:uFillTx/>
                <a:latin typeface="Arial"/>
                <a:cs typeface="Arial"/>
              </a:endParaRPr>
            </a:p>
          </p:txBody>
        </p:sp>
        <p:sp>
          <p:nvSpPr>
            <p:cNvPr id="42" name="Freeform 27"/>
            <p:cNvSpPr>
              <a:spLocks noEditPoints="1"/>
            </p:cNvSpPr>
            <p:nvPr>
              <p:custDataLst>
                <p:tags r:id="rId26"/>
              </p:custDataLst>
            </p:nvPr>
          </p:nvSpPr>
          <p:spPr bwMode="auto">
            <a:xfrm>
              <a:off x="6250" y="2901"/>
              <a:ext cx="112" cy="107"/>
            </a:xfrm>
            <a:custGeom>
              <a:avLst/>
              <a:gdLst>
                <a:gd name="T0" fmla="*/ 178 w 178"/>
                <a:gd name="T1" fmla="*/ 104 h 170"/>
                <a:gd name="T2" fmla="*/ 178 w 178"/>
                <a:gd name="T3" fmla="*/ 104 h 170"/>
                <a:gd name="T4" fmla="*/ 178 w 178"/>
                <a:gd name="T5" fmla="*/ 170 h 170"/>
                <a:gd name="T6" fmla="*/ 140 w 178"/>
                <a:gd name="T7" fmla="*/ 170 h 170"/>
                <a:gd name="T8" fmla="*/ 140 w 178"/>
                <a:gd name="T9" fmla="*/ 109 h 170"/>
                <a:gd name="T10" fmla="*/ 120 w 178"/>
                <a:gd name="T11" fmla="*/ 83 h 170"/>
                <a:gd name="T12" fmla="*/ 101 w 178"/>
                <a:gd name="T13" fmla="*/ 97 h 170"/>
                <a:gd name="T14" fmla="*/ 100 w 178"/>
                <a:gd name="T15" fmla="*/ 106 h 170"/>
                <a:gd name="T16" fmla="*/ 100 w 178"/>
                <a:gd name="T17" fmla="*/ 170 h 170"/>
                <a:gd name="T18" fmla="*/ 61 w 178"/>
                <a:gd name="T19" fmla="*/ 170 h 170"/>
                <a:gd name="T20" fmla="*/ 61 w 178"/>
                <a:gd name="T21" fmla="*/ 55 h 170"/>
                <a:gd name="T22" fmla="*/ 100 w 178"/>
                <a:gd name="T23" fmla="*/ 55 h 170"/>
                <a:gd name="T24" fmla="*/ 100 w 178"/>
                <a:gd name="T25" fmla="*/ 72 h 170"/>
                <a:gd name="T26" fmla="*/ 99 w 178"/>
                <a:gd name="T27" fmla="*/ 72 h 170"/>
                <a:gd name="T28" fmla="*/ 100 w 178"/>
                <a:gd name="T29" fmla="*/ 72 h 170"/>
                <a:gd name="T30" fmla="*/ 100 w 178"/>
                <a:gd name="T31" fmla="*/ 72 h 170"/>
                <a:gd name="T32" fmla="*/ 134 w 178"/>
                <a:gd name="T33" fmla="*/ 53 h 170"/>
                <a:gd name="T34" fmla="*/ 178 w 178"/>
                <a:gd name="T35" fmla="*/ 104 h 170"/>
                <a:gd name="T36" fmla="*/ 21 w 178"/>
                <a:gd name="T37" fmla="*/ 0 h 170"/>
                <a:gd name="T38" fmla="*/ 21 w 178"/>
                <a:gd name="T39" fmla="*/ 0 h 170"/>
                <a:gd name="T40" fmla="*/ 0 w 178"/>
                <a:gd name="T41" fmla="*/ 20 h 170"/>
                <a:gd name="T42" fmla="*/ 21 w 178"/>
                <a:gd name="T43" fmla="*/ 40 h 170"/>
                <a:gd name="T44" fmla="*/ 21 w 178"/>
                <a:gd name="T45" fmla="*/ 40 h 170"/>
                <a:gd name="T46" fmla="*/ 43 w 178"/>
                <a:gd name="T47" fmla="*/ 20 h 170"/>
                <a:gd name="T48" fmla="*/ 21 w 178"/>
                <a:gd name="T49" fmla="*/ 0 h 170"/>
                <a:gd name="T50" fmla="*/ 2 w 178"/>
                <a:gd name="T51" fmla="*/ 170 h 170"/>
                <a:gd name="T52" fmla="*/ 2 w 178"/>
                <a:gd name="T53" fmla="*/ 170 h 170"/>
                <a:gd name="T54" fmla="*/ 40 w 178"/>
                <a:gd name="T55" fmla="*/ 170 h 170"/>
                <a:gd name="T56" fmla="*/ 40 w 178"/>
                <a:gd name="T57" fmla="*/ 55 h 170"/>
                <a:gd name="T58" fmla="*/ 2 w 178"/>
                <a:gd name="T59" fmla="*/ 55 h 170"/>
                <a:gd name="T60" fmla="*/ 2 w 178"/>
                <a:gd name="T61"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8" h="170">
                  <a:moveTo>
                    <a:pt x="178" y="104"/>
                  </a:moveTo>
                  <a:lnTo>
                    <a:pt x="178" y="104"/>
                  </a:lnTo>
                  <a:lnTo>
                    <a:pt x="178" y="170"/>
                  </a:lnTo>
                  <a:lnTo>
                    <a:pt x="140" y="170"/>
                  </a:lnTo>
                  <a:lnTo>
                    <a:pt x="140" y="109"/>
                  </a:lnTo>
                  <a:cubicBezTo>
                    <a:pt x="140" y="93"/>
                    <a:pt x="134" y="83"/>
                    <a:pt x="120" y="83"/>
                  </a:cubicBezTo>
                  <a:cubicBezTo>
                    <a:pt x="110" y="83"/>
                    <a:pt x="104" y="90"/>
                    <a:pt x="101" y="97"/>
                  </a:cubicBezTo>
                  <a:cubicBezTo>
                    <a:pt x="100" y="99"/>
                    <a:pt x="100" y="103"/>
                    <a:pt x="100" y="106"/>
                  </a:cubicBezTo>
                  <a:lnTo>
                    <a:pt x="100" y="170"/>
                  </a:lnTo>
                  <a:lnTo>
                    <a:pt x="61" y="170"/>
                  </a:lnTo>
                  <a:cubicBezTo>
                    <a:pt x="61" y="170"/>
                    <a:pt x="62" y="66"/>
                    <a:pt x="61" y="55"/>
                  </a:cubicBezTo>
                  <a:lnTo>
                    <a:pt x="100" y="55"/>
                  </a:lnTo>
                  <a:lnTo>
                    <a:pt x="100" y="72"/>
                  </a:lnTo>
                  <a:cubicBezTo>
                    <a:pt x="100" y="72"/>
                    <a:pt x="99" y="72"/>
                    <a:pt x="99" y="72"/>
                  </a:cubicBezTo>
                  <a:lnTo>
                    <a:pt x="100" y="72"/>
                  </a:lnTo>
                  <a:lnTo>
                    <a:pt x="100" y="72"/>
                  </a:lnTo>
                  <a:cubicBezTo>
                    <a:pt x="105" y="64"/>
                    <a:pt x="114" y="53"/>
                    <a:pt x="134" y="53"/>
                  </a:cubicBezTo>
                  <a:cubicBezTo>
                    <a:pt x="159" y="53"/>
                    <a:pt x="178" y="69"/>
                    <a:pt x="178" y="104"/>
                  </a:cubicBezTo>
                  <a:close/>
                  <a:moveTo>
                    <a:pt x="21" y="0"/>
                  </a:moveTo>
                  <a:lnTo>
                    <a:pt x="21" y="0"/>
                  </a:lnTo>
                  <a:cubicBezTo>
                    <a:pt x="8" y="0"/>
                    <a:pt x="0" y="8"/>
                    <a:pt x="0" y="20"/>
                  </a:cubicBezTo>
                  <a:cubicBezTo>
                    <a:pt x="0" y="31"/>
                    <a:pt x="8" y="40"/>
                    <a:pt x="21" y="40"/>
                  </a:cubicBezTo>
                  <a:lnTo>
                    <a:pt x="21" y="40"/>
                  </a:lnTo>
                  <a:cubicBezTo>
                    <a:pt x="34" y="40"/>
                    <a:pt x="43" y="31"/>
                    <a:pt x="43" y="20"/>
                  </a:cubicBezTo>
                  <a:cubicBezTo>
                    <a:pt x="42" y="8"/>
                    <a:pt x="34" y="0"/>
                    <a:pt x="21" y="0"/>
                  </a:cubicBezTo>
                  <a:close/>
                  <a:moveTo>
                    <a:pt x="2" y="170"/>
                  </a:moveTo>
                  <a:lnTo>
                    <a:pt x="2" y="170"/>
                  </a:lnTo>
                  <a:lnTo>
                    <a:pt x="40" y="170"/>
                  </a:lnTo>
                  <a:lnTo>
                    <a:pt x="40" y="55"/>
                  </a:lnTo>
                  <a:lnTo>
                    <a:pt x="2" y="55"/>
                  </a:lnTo>
                  <a:lnTo>
                    <a:pt x="2" y="170"/>
                  </a:lnTo>
                  <a:close/>
                </a:path>
              </a:pathLst>
            </a:custGeom>
            <a:solidFill>
              <a:srgbClr val="FEFEFE"/>
            </a:solidFill>
            <a:ln w="0">
              <a:noFill/>
              <a:prstDash val="solid"/>
              <a:rou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3F3F"/>
                </a:solidFill>
                <a:effectLst/>
                <a:uLnTx/>
                <a:uFillTx/>
                <a:latin typeface="Arial"/>
                <a:cs typeface="Arial"/>
              </a:endParaRPr>
            </a:p>
          </p:txBody>
        </p:sp>
      </p:grpSp>
      <p:grpSp>
        <p:nvGrpSpPr>
          <p:cNvPr id="43" name="Group 14"/>
          <p:cNvGrpSpPr>
            <a:grpSpLocks noChangeAspect="1"/>
          </p:cNvGrpSpPr>
          <p:nvPr>
            <p:custDataLst>
              <p:tags r:id="rId11"/>
            </p:custDataLst>
          </p:nvPr>
        </p:nvGrpSpPr>
        <p:grpSpPr>
          <a:xfrm>
            <a:off x="8940015" y="3580921"/>
            <a:ext cx="304800" cy="304800"/>
            <a:chOff x="6236" y="2584"/>
            <a:chExt cx="192" cy="192"/>
          </a:xfrm>
        </p:grpSpPr>
        <p:sp>
          <p:nvSpPr>
            <p:cNvPr id="44" name="AutoShape 13"/>
            <p:cNvSpPr>
              <a:spLocks noChangeAspect="1" noChangeArrowheads="1" noTextEdit="1"/>
            </p:cNvSpPr>
            <p:nvPr>
              <p:custDataLst>
                <p:tags r:id="rId21"/>
              </p:custDataLst>
            </p:nvPr>
          </p:nvSpPr>
          <p:spPr bwMode="auto">
            <a:xfrm>
              <a:off x="6236" y="2584"/>
              <a:ext cx="192" cy="192"/>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3F3F"/>
                </a:solidFill>
                <a:effectLst/>
                <a:uLnTx/>
                <a:uFillTx/>
                <a:latin typeface="Arial"/>
                <a:cs typeface="Arial"/>
              </a:endParaRPr>
            </a:p>
          </p:txBody>
        </p:sp>
        <p:sp>
          <p:nvSpPr>
            <p:cNvPr id="45" name="Freeform 15"/>
            <p:cNvSpPr/>
            <p:nvPr>
              <p:custDataLst>
                <p:tags r:id="rId22"/>
              </p:custDataLst>
            </p:nvPr>
          </p:nvSpPr>
          <p:spPr bwMode="auto">
            <a:xfrm>
              <a:off x="6236" y="2582"/>
              <a:ext cx="200" cy="200"/>
            </a:xfrm>
            <a:custGeom>
              <a:avLst/>
              <a:gdLst>
                <a:gd name="T0" fmla="*/ 159 w 319"/>
                <a:gd name="T1" fmla="*/ 0 h 319"/>
                <a:gd name="T2" fmla="*/ 159 w 319"/>
                <a:gd name="T3" fmla="*/ 0 h 319"/>
                <a:gd name="T4" fmla="*/ 319 w 319"/>
                <a:gd name="T5" fmla="*/ 159 h 319"/>
                <a:gd name="T6" fmla="*/ 159 w 319"/>
                <a:gd name="T7" fmla="*/ 319 h 319"/>
                <a:gd name="T8" fmla="*/ 0 w 319"/>
                <a:gd name="T9" fmla="*/ 159 h 319"/>
                <a:gd name="T10" fmla="*/ 159 w 319"/>
                <a:gd name="T11" fmla="*/ 0 h 319"/>
              </a:gdLst>
              <a:ahLst/>
              <a:cxnLst>
                <a:cxn ang="0">
                  <a:pos x="T0" y="T1"/>
                </a:cxn>
                <a:cxn ang="0">
                  <a:pos x="T2" y="T3"/>
                </a:cxn>
                <a:cxn ang="0">
                  <a:pos x="T4" y="T5"/>
                </a:cxn>
                <a:cxn ang="0">
                  <a:pos x="T6" y="T7"/>
                </a:cxn>
                <a:cxn ang="0">
                  <a:pos x="T8" y="T9"/>
                </a:cxn>
                <a:cxn ang="0">
                  <a:pos x="T10" y="T11"/>
                </a:cxn>
              </a:cxnLst>
              <a:rect l="0" t="0" r="r" b="b"/>
              <a:pathLst>
                <a:path w="319" h="319">
                  <a:moveTo>
                    <a:pt x="159" y="0"/>
                  </a:moveTo>
                  <a:lnTo>
                    <a:pt x="159" y="0"/>
                  </a:lnTo>
                  <a:cubicBezTo>
                    <a:pt x="248" y="0"/>
                    <a:pt x="319" y="70"/>
                    <a:pt x="319" y="159"/>
                  </a:cubicBezTo>
                  <a:cubicBezTo>
                    <a:pt x="319" y="247"/>
                    <a:pt x="248" y="319"/>
                    <a:pt x="159" y="319"/>
                  </a:cubicBezTo>
                  <a:cubicBezTo>
                    <a:pt x="71" y="319"/>
                    <a:pt x="0" y="247"/>
                    <a:pt x="0" y="159"/>
                  </a:cubicBezTo>
                  <a:cubicBezTo>
                    <a:pt x="0" y="70"/>
                    <a:pt x="71" y="0"/>
                    <a:pt x="159" y="0"/>
                  </a:cubicBezTo>
                  <a:close/>
                </a:path>
              </a:pathLst>
            </a:custGeom>
            <a:solidFill>
              <a:srgbClr val="00A5D1"/>
            </a:solidFill>
            <a:ln w="0">
              <a:noFill/>
              <a:prstDash val="solid"/>
              <a:rou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3F3F"/>
                </a:solidFill>
                <a:effectLst/>
                <a:uLnTx/>
                <a:uFillTx/>
                <a:latin typeface="Arial"/>
                <a:cs typeface="Arial"/>
              </a:endParaRPr>
            </a:p>
          </p:txBody>
        </p:sp>
        <p:sp>
          <p:nvSpPr>
            <p:cNvPr id="46" name="Freeform 16"/>
            <p:cNvSpPr>
              <a:spLocks noEditPoints="1"/>
            </p:cNvSpPr>
            <p:nvPr>
              <p:custDataLst>
                <p:tags r:id="rId23"/>
              </p:custDataLst>
            </p:nvPr>
          </p:nvSpPr>
          <p:spPr bwMode="auto">
            <a:xfrm>
              <a:off x="6298" y="2632"/>
              <a:ext cx="88" cy="87"/>
            </a:xfrm>
            <a:custGeom>
              <a:avLst/>
              <a:gdLst>
                <a:gd name="T0" fmla="*/ 21 w 140"/>
                <a:gd name="T1" fmla="*/ 99 h 140"/>
                <a:gd name="T2" fmla="*/ 21 w 140"/>
                <a:gd name="T3" fmla="*/ 99 h 140"/>
                <a:gd name="T4" fmla="*/ 0 w 140"/>
                <a:gd name="T5" fmla="*/ 119 h 140"/>
                <a:gd name="T6" fmla="*/ 21 w 140"/>
                <a:gd name="T7" fmla="*/ 140 h 140"/>
                <a:gd name="T8" fmla="*/ 41 w 140"/>
                <a:gd name="T9" fmla="*/ 119 h 140"/>
                <a:gd name="T10" fmla="*/ 21 w 140"/>
                <a:gd name="T11" fmla="*/ 99 h 140"/>
                <a:gd name="T12" fmla="*/ 15 w 140"/>
                <a:gd name="T13" fmla="*/ 50 h 140"/>
                <a:gd name="T14" fmla="*/ 15 w 140"/>
                <a:gd name="T15" fmla="*/ 50 h 140"/>
                <a:gd name="T16" fmla="*/ 1 w 140"/>
                <a:gd name="T17" fmla="*/ 64 h 140"/>
                <a:gd name="T18" fmla="*/ 15 w 140"/>
                <a:gd name="T19" fmla="*/ 78 h 140"/>
                <a:gd name="T20" fmla="*/ 62 w 140"/>
                <a:gd name="T21" fmla="*/ 125 h 140"/>
                <a:gd name="T22" fmla="*/ 76 w 140"/>
                <a:gd name="T23" fmla="*/ 140 h 140"/>
                <a:gd name="T24" fmla="*/ 91 w 140"/>
                <a:gd name="T25" fmla="*/ 125 h 140"/>
                <a:gd name="T26" fmla="*/ 15 w 140"/>
                <a:gd name="T27" fmla="*/ 50 h 140"/>
                <a:gd name="T28" fmla="*/ 15 w 140"/>
                <a:gd name="T29" fmla="*/ 0 h 140"/>
                <a:gd name="T30" fmla="*/ 15 w 140"/>
                <a:gd name="T31" fmla="*/ 0 h 140"/>
                <a:gd name="T32" fmla="*/ 0 w 140"/>
                <a:gd name="T33" fmla="*/ 14 h 140"/>
                <a:gd name="T34" fmla="*/ 15 w 140"/>
                <a:gd name="T35" fmla="*/ 28 h 140"/>
                <a:gd name="T36" fmla="*/ 112 w 140"/>
                <a:gd name="T37" fmla="*/ 125 h 140"/>
                <a:gd name="T38" fmla="*/ 126 w 140"/>
                <a:gd name="T39" fmla="*/ 140 h 140"/>
                <a:gd name="T40" fmla="*/ 140 w 140"/>
                <a:gd name="T41" fmla="*/ 125 h 140"/>
                <a:gd name="T42" fmla="*/ 15 w 140"/>
                <a:gd name="T4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140">
                  <a:moveTo>
                    <a:pt x="21" y="99"/>
                  </a:moveTo>
                  <a:lnTo>
                    <a:pt x="21" y="99"/>
                  </a:lnTo>
                  <a:cubicBezTo>
                    <a:pt x="9" y="99"/>
                    <a:pt x="0" y="108"/>
                    <a:pt x="0" y="119"/>
                  </a:cubicBezTo>
                  <a:cubicBezTo>
                    <a:pt x="0" y="131"/>
                    <a:pt x="9" y="140"/>
                    <a:pt x="21" y="140"/>
                  </a:cubicBezTo>
                  <a:cubicBezTo>
                    <a:pt x="32" y="140"/>
                    <a:pt x="41" y="131"/>
                    <a:pt x="41" y="119"/>
                  </a:cubicBezTo>
                  <a:cubicBezTo>
                    <a:pt x="41" y="108"/>
                    <a:pt x="32" y="99"/>
                    <a:pt x="21" y="99"/>
                  </a:cubicBezTo>
                  <a:close/>
                  <a:moveTo>
                    <a:pt x="15" y="50"/>
                  </a:moveTo>
                  <a:lnTo>
                    <a:pt x="15" y="50"/>
                  </a:lnTo>
                  <a:cubicBezTo>
                    <a:pt x="7" y="50"/>
                    <a:pt x="1" y="56"/>
                    <a:pt x="1" y="64"/>
                  </a:cubicBezTo>
                  <a:cubicBezTo>
                    <a:pt x="1" y="71"/>
                    <a:pt x="7" y="78"/>
                    <a:pt x="15" y="78"/>
                  </a:cubicBezTo>
                  <a:cubicBezTo>
                    <a:pt x="41" y="78"/>
                    <a:pt x="62" y="99"/>
                    <a:pt x="62" y="125"/>
                  </a:cubicBezTo>
                  <a:cubicBezTo>
                    <a:pt x="62" y="133"/>
                    <a:pt x="69" y="140"/>
                    <a:pt x="76" y="140"/>
                  </a:cubicBezTo>
                  <a:cubicBezTo>
                    <a:pt x="84" y="140"/>
                    <a:pt x="91" y="133"/>
                    <a:pt x="91" y="125"/>
                  </a:cubicBezTo>
                  <a:cubicBezTo>
                    <a:pt x="91" y="84"/>
                    <a:pt x="56" y="50"/>
                    <a:pt x="15" y="50"/>
                  </a:cubicBezTo>
                  <a:close/>
                  <a:moveTo>
                    <a:pt x="15" y="0"/>
                  </a:moveTo>
                  <a:lnTo>
                    <a:pt x="15" y="0"/>
                  </a:lnTo>
                  <a:cubicBezTo>
                    <a:pt x="7" y="0"/>
                    <a:pt x="0" y="6"/>
                    <a:pt x="0" y="14"/>
                  </a:cubicBezTo>
                  <a:cubicBezTo>
                    <a:pt x="0" y="22"/>
                    <a:pt x="7" y="28"/>
                    <a:pt x="15" y="28"/>
                  </a:cubicBezTo>
                  <a:cubicBezTo>
                    <a:pt x="68" y="28"/>
                    <a:pt x="112" y="72"/>
                    <a:pt x="112" y="125"/>
                  </a:cubicBezTo>
                  <a:cubicBezTo>
                    <a:pt x="112" y="133"/>
                    <a:pt x="118" y="140"/>
                    <a:pt x="126" y="140"/>
                  </a:cubicBezTo>
                  <a:cubicBezTo>
                    <a:pt x="134" y="140"/>
                    <a:pt x="140" y="133"/>
                    <a:pt x="140" y="125"/>
                  </a:cubicBezTo>
                  <a:cubicBezTo>
                    <a:pt x="140" y="56"/>
                    <a:pt x="84" y="0"/>
                    <a:pt x="15" y="0"/>
                  </a:cubicBezTo>
                  <a:close/>
                </a:path>
              </a:pathLst>
            </a:custGeom>
            <a:solidFill>
              <a:srgbClr val="FFFFFF"/>
            </a:solidFill>
            <a:ln w="0">
              <a:noFill/>
              <a:prstDash val="solid"/>
              <a:rou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3F3F"/>
                </a:solidFill>
                <a:effectLst/>
                <a:uLnTx/>
                <a:uFillTx/>
                <a:latin typeface="Arial"/>
                <a:cs typeface="Arial"/>
              </a:endParaRPr>
            </a:p>
          </p:txBody>
        </p:sp>
      </p:grpSp>
      <p:sp>
        <p:nvSpPr>
          <p:cNvPr id="54" name="Text Placeholder 4">
            <a:hlinkClick r:id="rId41"/>
          </p:cNvPr>
          <p:cNvSpPr txBox="1"/>
          <p:nvPr>
            <p:custDataLst>
              <p:tags r:id="rId12"/>
            </p:custDataLst>
          </p:nvPr>
        </p:nvSpPr>
        <p:spPr>
          <a:xfrm>
            <a:off x="9366593" y="3574027"/>
            <a:ext cx="2105527" cy="318593"/>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
                <a:srgbClr val="804590"/>
              </a:buClr>
              <a:buSzTx/>
              <a:buFont typeface="Arial" panose="020B0604020202020204" pitchFamily="34" charset="0"/>
              <a:buNone/>
              <a:tabLst/>
              <a:defRPr/>
            </a:pPr>
            <a:r>
              <a:rPr kumimoji="0" lang="en-US" sz="1500" b="0" i="0" u="none" strike="noStrike" kern="1200" cap="none" spc="0" normalizeH="0" baseline="0" noProof="0">
                <a:ln>
                  <a:noFill/>
                </a:ln>
                <a:solidFill>
                  <a:srgbClr val="4B5C66"/>
                </a:solidFill>
                <a:effectLst/>
                <a:uLnTx/>
                <a:uFillTx/>
                <a:latin typeface="Calibri" panose="020F0502020204030204" pitchFamily="34" charset="0"/>
                <a:ea typeface="Open Sans Light" panose="020B0306030504020204" pitchFamily="34" charset="0"/>
                <a:cs typeface="Calibri" panose="020F0502020204030204" pitchFamily="34" charset="0"/>
              </a:rPr>
              <a:t>RSS</a:t>
            </a:r>
            <a:endParaRPr kumimoji="0" lang="en-US" sz="1500" b="0" i="0" u="none" strike="noStrike" kern="1200" cap="none" spc="0" normalizeH="0" baseline="0" noProof="0">
              <a:ln>
                <a:noFill/>
              </a:ln>
              <a:solidFill>
                <a:srgbClr val="00A5D1"/>
              </a:solidFill>
              <a:effectLst/>
              <a:uLnTx/>
              <a:uFillTx/>
              <a:latin typeface="Calibri" panose="020F0502020204030204" pitchFamily="34" charset="0"/>
              <a:ea typeface="Open Sans Light" panose="020B0306030504020204" pitchFamily="34" charset="0"/>
              <a:cs typeface="Calibri" panose="020F0502020204030204" pitchFamily="34" charset="0"/>
            </a:endParaRPr>
          </a:p>
        </p:txBody>
      </p:sp>
      <p:sp>
        <p:nvSpPr>
          <p:cNvPr id="55" name="Text Placeholder 4">
            <a:hlinkClick r:id="rId42"/>
          </p:cNvPr>
          <p:cNvSpPr txBox="1"/>
          <p:nvPr>
            <p:custDataLst>
              <p:tags r:id="rId13"/>
            </p:custDataLst>
          </p:nvPr>
        </p:nvSpPr>
        <p:spPr>
          <a:xfrm>
            <a:off x="9366593" y="4157406"/>
            <a:ext cx="2105527" cy="30235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
                <a:srgbClr val="804590"/>
              </a:buClr>
              <a:buSzTx/>
              <a:buFont typeface="Arial" panose="020B0604020202020204" pitchFamily="34" charset="0"/>
              <a:buNone/>
              <a:tabLst/>
              <a:defRPr/>
            </a:pPr>
            <a:r>
              <a:rPr kumimoji="0" lang="en-US" sz="1500" b="0" i="0" u="none" strike="noStrike" kern="1200" cap="none" spc="0" normalizeH="0" baseline="0" noProof="0">
                <a:ln>
                  <a:noFill/>
                </a:ln>
                <a:solidFill>
                  <a:srgbClr val="4B5C66"/>
                </a:solidFill>
                <a:effectLst/>
                <a:uLnTx/>
                <a:uFillTx/>
                <a:latin typeface="Calibri" panose="020F0502020204030204" pitchFamily="34" charset="0"/>
                <a:ea typeface="Open Sans Light" panose="020B0306030504020204" pitchFamily="34" charset="0"/>
                <a:cs typeface="Calibri" panose="020F0502020204030204" pitchFamily="34" charset="0"/>
              </a:rPr>
              <a:t>WeChat</a:t>
            </a:r>
            <a:endParaRPr kumimoji="0" lang="en-US" sz="1500" b="0" i="0" u="none" strike="noStrike" kern="1200" cap="none" spc="0" normalizeH="0" baseline="0" noProof="0">
              <a:ln>
                <a:noFill/>
              </a:ln>
              <a:solidFill>
                <a:srgbClr val="00A5D1"/>
              </a:solidFill>
              <a:effectLst/>
              <a:uLnTx/>
              <a:uFillTx/>
              <a:latin typeface="Calibri" panose="020F0502020204030204" pitchFamily="34" charset="0"/>
              <a:ea typeface="Open Sans Light" panose="020B0306030504020204" pitchFamily="34" charset="0"/>
              <a:cs typeface="Calibri" panose="020F0502020204030204" pitchFamily="34" charset="0"/>
            </a:endParaRPr>
          </a:p>
        </p:txBody>
      </p:sp>
      <p:sp>
        <p:nvSpPr>
          <p:cNvPr id="62" name="Text Placeholder 4">
            <a:hlinkClick r:id="rId43"/>
          </p:cNvPr>
          <p:cNvSpPr txBox="1"/>
          <p:nvPr>
            <p:custDataLst>
              <p:tags r:id="rId14"/>
            </p:custDataLst>
          </p:nvPr>
        </p:nvSpPr>
        <p:spPr>
          <a:xfrm>
            <a:off x="9366593" y="3001236"/>
            <a:ext cx="2105527" cy="318593"/>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
                <a:srgbClr val="804590"/>
              </a:buClr>
              <a:buSzTx/>
              <a:buFont typeface="Arial" panose="020B0604020202020204" pitchFamily="34" charset="0"/>
              <a:buNone/>
              <a:tabLst/>
              <a:defRPr/>
            </a:pPr>
            <a:r>
              <a:rPr kumimoji="0" lang="en-US" sz="1500" b="0" i="0" u="none" strike="noStrike" kern="1200" cap="none" spc="0" normalizeH="0" baseline="0" noProof="0">
                <a:ln>
                  <a:noFill/>
                </a:ln>
                <a:solidFill>
                  <a:srgbClr val="4B5C66"/>
                </a:solidFill>
                <a:effectLst/>
                <a:uLnTx/>
                <a:uFillTx/>
                <a:latin typeface="Calibri" panose="020F0502020204030204" pitchFamily="34" charset="0"/>
                <a:ea typeface="Open Sans Light" panose="020B0306030504020204" pitchFamily="34" charset="0"/>
                <a:cs typeface="Calibri" panose="020F0502020204030204" pitchFamily="34" charset="0"/>
              </a:rPr>
              <a:t>LinkedIn</a:t>
            </a:r>
            <a:endParaRPr kumimoji="0" lang="en-US" sz="1500" b="0" i="0" u="none" strike="noStrike" kern="1200" cap="none" spc="0" normalizeH="0" baseline="0" noProof="0">
              <a:ln>
                <a:noFill/>
              </a:ln>
              <a:solidFill>
                <a:srgbClr val="00A5D1"/>
              </a:solidFill>
              <a:effectLst/>
              <a:uLnTx/>
              <a:uFillTx/>
              <a:latin typeface="Calibri" panose="020F0502020204030204" pitchFamily="34" charset="0"/>
              <a:ea typeface="Open Sans Light" panose="020B0306030504020204" pitchFamily="34" charset="0"/>
              <a:cs typeface="Calibri" panose="020F0502020204030204" pitchFamily="34" charset="0"/>
            </a:endParaRPr>
          </a:p>
        </p:txBody>
      </p:sp>
      <p:sp>
        <p:nvSpPr>
          <p:cNvPr id="63" name="Text Placeholder 4">
            <a:hlinkClick r:id="rId44"/>
          </p:cNvPr>
          <p:cNvSpPr txBox="1"/>
          <p:nvPr>
            <p:custDataLst>
              <p:tags r:id="rId15"/>
            </p:custDataLst>
          </p:nvPr>
        </p:nvSpPr>
        <p:spPr>
          <a:xfrm>
            <a:off x="9366593" y="2423009"/>
            <a:ext cx="2105527" cy="318593"/>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
                <a:srgbClr val="804590"/>
              </a:buClr>
              <a:buSzTx/>
              <a:buFont typeface="Arial" panose="020B0604020202020204" pitchFamily="34" charset="0"/>
              <a:buNone/>
              <a:tabLst/>
              <a:defRPr/>
            </a:pPr>
            <a:r>
              <a:rPr kumimoji="0" lang="en-US" sz="1500" b="0" i="0" u="none" strike="noStrike" kern="1200" cap="none" spc="0" normalizeH="0" baseline="0" noProof="0">
                <a:ln>
                  <a:noFill/>
                </a:ln>
                <a:solidFill>
                  <a:srgbClr val="4B5C66"/>
                </a:solidFill>
                <a:effectLst/>
                <a:uLnTx/>
                <a:uFillTx/>
                <a:latin typeface="Calibri" panose="020F0502020204030204" pitchFamily="34" charset="0"/>
                <a:ea typeface="Open Sans Light" panose="020B0306030504020204" pitchFamily="34" charset="0"/>
                <a:cs typeface="Calibri" panose="020F0502020204030204" pitchFamily="34" charset="0"/>
              </a:rPr>
              <a:t>Twitter</a:t>
            </a:r>
            <a:endParaRPr kumimoji="0" lang="en-US" sz="1500" b="0" i="0" u="none" strike="noStrike" kern="1200" cap="none" spc="0" normalizeH="0" baseline="0" noProof="0">
              <a:ln>
                <a:noFill/>
              </a:ln>
              <a:solidFill>
                <a:srgbClr val="00A5D1"/>
              </a:solidFill>
              <a:effectLst/>
              <a:uLnTx/>
              <a:uFillTx/>
              <a:latin typeface="Calibri" panose="020F0502020204030204" pitchFamily="34" charset="0"/>
              <a:ea typeface="Open Sans Light" panose="020B0306030504020204" pitchFamily="34" charset="0"/>
              <a:cs typeface="Calibri" panose="020F0502020204030204" pitchFamily="34" charset="0"/>
            </a:endParaRPr>
          </a:p>
        </p:txBody>
      </p:sp>
      <p:sp>
        <p:nvSpPr>
          <p:cNvPr id="64" name="Text Placeholder 4">
            <a:hlinkClick r:id="rId45"/>
          </p:cNvPr>
          <p:cNvSpPr txBox="1"/>
          <p:nvPr>
            <p:custDataLst>
              <p:tags r:id="rId16"/>
            </p:custDataLst>
          </p:nvPr>
        </p:nvSpPr>
        <p:spPr>
          <a:xfrm>
            <a:off x="9366593" y="1863085"/>
            <a:ext cx="2105527" cy="318593"/>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
                <a:srgbClr val="804590"/>
              </a:buClr>
              <a:buSzTx/>
              <a:buFont typeface="Arial" panose="020B0604020202020204" pitchFamily="34" charset="0"/>
              <a:buNone/>
              <a:tabLst/>
              <a:defRPr/>
            </a:pPr>
            <a:r>
              <a:rPr kumimoji="0" lang="en-US" sz="1500" b="0" i="0" u="none" strike="noStrike" kern="1200" cap="none" spc="0" normalizeH="0" baseline="0" noProof="0">
                <a:ln>
                  <a:noFill/>
                </a:ln>
                <a:solidFill>
                  <a:srgbClr val="4B5C66"/>
                </a:solidFill>
                <a:effectLst/>
                <a:uLnTx/>
                <a:uFillTx/>
                <a:latin typeface="Calibri" panose="020F0502020204030204" pitchFamily="34" charset="0"/>
                <a:ea typeface="Open Sans Light" panose="020B0306030504020204" pitchFamily="34" charset="0"/>
                <a:cs typeface="Calibri" panose="020F0502020204030204" pitchFamily="34" charset="0"/>
              </a:rPr>
              <a:t>Facebook</a:t>
            </a:r>
            <a:endParaRPr kumimoji="0" lang="en-US" sz="1500" b="0" i="0" u="none" strike="noStrike" kern="1200" cap="none" spc="0" normalizeH="0" baseline="0" noProof="0">
              <a:ln>
                <a:noFill/>
              </a:ln>
              <a:solidFill>
                <a:srgbClr val="00A5D1"/>
              </a:solidFill>
              <a:effectLst/>
              <a:uLnTx/>
              <a:uFillTx/>
              <a:latin typeface="Calibri" panose="020F0502020204030204" pitchFamily="34" charset="0"/>
              <a:ea typeface="Open Sans Light" panose="020B0306030504020204" pitchFamily="34" charset="0"/>
              <a:cs typeface="Calibri" panose="020F0502020204030204" pitchFamily="34" charset="0"/>
            </a:endParaRPr>
          </a:p>
        </p:txBody>
      </p:sp>
      <p:sp>
        <p:nvSpPr>
          <p:cNvPr id="65" name="Text Placeholder 4">
            <a:hlinkClick r:id="rId46"/>
          </p:cNvPr>
          <p:cNvSpPr txBox="1"/>
          <p:nvPr>
            <p:custDataLst>
              <p:tags r:id="rId17"/>
            </p:custDataLst>
          </p:nvPr>
        </p:nvSpPr>
        <p:spPr>
          <a:xfrm>
            <a:off x="8640556" y="5035742"/>
            <a:ext cx="2105527" cy="318593"/>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
                <a:srgbClr val="804590"/>
              </a:buClr>
              <a:buSzTx/>
              <a:buFont typeface="Arial" panose="020B0604020202020204" pitchFamily="34" charset="0"/>
              <a:buNone/>
              <a:tabLst/>
              <a:defRPr/>
            </a:pPr>
            <a:r>
              <a:rPr kumimoji="0" lang="en-US" sz="1500" b="0" i="0" u="none" strike="noStrike" kern="1200" cap="none" spc="0" normalizeH="0" baseline="0" noProof="0">
                <a:ln>
                  <a:noFill/>
                </a:ln>
                <a:solidFill>
                  <a:srgbClr val="4B5C66"/>
                </a:solidFill>
                <a:effectLst/>
                <a:uLnTx/>
                <a:uFillTx/>
                <a:latin typeface="Calibri" panose="020F0502020204030204" pitchFamily="34" charset="0"/>
                <a:ea typeface="Open Sans Light" panose="020B0306030504020204" pitchFamily="34" charset="0"/>
                <a:cs typeface="Calibri" panose="020F0502020204030204" pitchFamily="34" charset="0"/>
              </a:rPr>
              <a:t>contact@innovami.com</a:t>
            </a:r>
            <a:endParaRPr kumimoji="0" lang="en-US" sz="1500" b="0" i="0" u="none" strike="noStrike" kern="1200" cap="none" spc="0" normalizeH="0" baseline="0" noProof="0">
              <a:ln>
                <a:noFill/>
              </a:ln>
              <a:solidFill>
                <a:srgbClr val="00A5D1"/>
              </a:solidFill>
              <a:effectLst/>
              <a:uLnTx/>
              <a:uFillTx/>
              <a:latin typeface="Calibri" panose="020F0502020204030204" pitchFamily="34" charset="0"/>
              <a:ea typeface="Open Sans Light" panose="020B0306030504020204" pitchFamily="34" charset="0"/>
              <a:cs typeface="Calibri" panose="020F0502020204030204" pitchFamily="34" charset="0"/>
            </a:endParaRPr>
          </a:p>
        </p:txBody>
      </p:sp>
      <p:sp>
        <p:nvSpPr>
          <p:cNvPr id="66" name="Text Placeholder 4">
            <a:hlinkClick r:id="rId47"/>
          </p:cNvPr>
          <p:cNvSpPr txBox="1"/>
          <p:nvPr>
            <p:custDataLst>
              <p:tags r:id="rId18"/>
            </p:custDataLst>
          </p:nvPr>
        </p:nvSpPr>
        <p:spPr>
          <a:xfrm>
            <a:off x="8640554" y="5343286"/>
            <a:ext cx="3344802" cy="318593"/>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
                <a:srgbClr val="804590"/>
              </a:buClr>
              <a:buSzTx/>
              <a:buFont typeface="Arial" panose="020B0604020202020204" pitchFamily="34" charset="0"/>
              <a:buNone/>
              <a:tabLst/>
              <a:defRPr/>
            </a:pPr>
            <a:r>
              <a:rPr kumimoji="0" lang="en-US" sz="1500" b="0" i="0" u="none" strike="noStrike" kern="1200" cap="none" spc="0" normalizeH="0" baseline="0" noProof="0">
                <a:ln>
                  <a:noFill/>
                </a:ln>
                <a:solidFill>
                  <a:srgbClr val="4B5C66"/>
                </a:solidFill>
                <a:effectLst/>
                <a:uLnTx/>
                <a:uFillTx/>
                <a:latin typeface="Calibri" panose="020F0502020204030204" pitchFamily="34" charset="0"/>
                <a:ea typeface="Open Sans Light" panose="020B0306030504020204" pitchFamily="34" charset="0"/>
                <a:cs typeface="Calibri" panose="020F0502020204030204" pitchFamily="34" charset="0"/>
              </a:rPr>
              <a:t>www.innovamarketinsights.com</a:t>
            </a:r>
            <a:endParaRPr kumimoji="0" lang="en-US" sz="1500" b="0" i="0" u="none" strike="noStrike" kern="1200" cap="none" spc="0" normalizeH="0" baseline="0" noProof="0">
              <a:ln>
                <a:noFill/>
              </a:ln>
              <a:solidFill>
                <a:srgbClr val="00A5D1"/>
              </a:solidFill>
              <a:effectLst/>
              <a:uLnTx/>
              <a:uFillTx/>
              <a:latin typeface="Calibri" panose="020F0502020204030204" pitchFamily="34" charset="0"/>
              <a:ea typeface="Open Sans Light" panose="020B0306030504020204" pitchFamily="34" charset="0"/>
              <a:cs typeface="Calibri" panose="020F0502020204030204" pitchFamily="34" charset="0"/>
            </a:endParaRPr>
          </a:p>
        </p:txBody>
      </p:sp>
      <p:sp>
        <p:nvSpPr>
          <p:cNvPr id="52" name="Rectangle 7"/>
          <p:cNvSpPr/>
          <p:nvPr>
            <p:custDataLst>
              <p:tags r:id="rId19"/>
            </p:custDataLst>
          </p:nvPr>
        </p:nvSpPr>
        <p:spPr>
          <a:xfrm>
            <a:off x="0" y="0"/>
            <a:ext cx="8154115" cy="6876000"/>
          </a:xfrm>
          <a:prstGeom prst="rect">
            <a:avLst/>
          </a:prstGeom>
          <a:solidFill>
            <a:srgbClr val="2A2D88">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cs typeface="Arial"/>
            </a:endParaRPr>
          </a:p>
        </p:txBody>
      </p:sp>
      <p:sp>
        <p:nvSpPr>
          <p:cNvPr id="2" name="Text Placeholder 8">
            <a:extLst>
              <a:ext uri="{FF2B5EF4-FFF2-40B4-BE49-F238E27FC236}">
                <a16:creationId xmlns:a16="http://schemas.microsoft.com/office/drawing/2014/main" id="{CA2630F8-74DD-B508-0D6E-1103F3EE4238}"/>
              </a:ext>
            </a:extLst>
          </p:cNvPr>
          <p:cNvSpPr txBox="1"/>
          <p:nvPr>
            <p:custDataLst>
              <p:tags r:id="rId20"/>
            </p:custDataLst>
          </p:nvPr>
        </p:nvSpPr>
        <p:spPr bwMode="auto">
          <a:xfrm>
            <a:off x="8286044" y="5843700"/>
            <a:ext cx="3699312" cy="881062"/>
          </a:xfrm>
          <a:prstGeom prst="rect">
            <a:avLst/>
          </a:prstGeom>
          <a:noFill/>
          <a:ln w="9525">
            <a:noFill/>
            <a:miter lim="800000"/>
          </a:ln>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3F3F3F">
                    <a:lumMod val="40000"/>
                    <a:lumOff val="60000"/>
                  </a:srgbClr>
                </a:solidFill>
                <a:effectLst/>
                <a:uLnTx/>
                <a:uFillTx/>
                <a:latin typeface="Arial"/>
                <a:ea typeface="Open Sans Light"/>
                <a:cs typeface="Segoe UI Light" panose="020B0502040204020203" pitchFamily="34" charset="0"/>
              </a:rPr>
              <a:t>The information in this document is intended for informational and educational purposes only. Content including trademarks, brands and images are the property of their respective owners. Innova Market Insights is in no way liable for consequences associated with the contents of this document. Innova Market Insights may amend this document at any time without notice and no guarantees are offered in relation to any external links provided.</a:t>
            </a:r>
            <a:endParaRPr kumimoji="0" lang="nl-NL" sz="800" b="0" i="0" u="none" strike="noStrike" kern="1200" cap="none" spc="0" normalizeH="0" baseline="0" noProof="0">
              <a:ln>
                <a:noFill/>
              </a:ln>
              <a:solidFill>
                <a:srgbClr val="3F3F3F">
                  <a:lumMod val="40000"/>
                  <a:lumOff val="60000"/>
                </a:srgbClr>
              </a:solidFill>
              <a:effectLst/>
              <a:uLnTx/>
              <a:uFillTx/>
              <a:latin typeface="Arial"/>
              <a:ea typeface="Open Sans Light"/>
              <a:cs typeface="Segoe UI Light" panose="020B0502040204020203" pitchFamily="34" charset="0"/>
            </a:endParaRPr>
          </a:p>
        </p:txBody>
      </p:sp>
    </p:spTree>
    <p:custDataLst>
      <p:custData r:id="rId1"/>
      <p:custData r:id="rId2"/>
    </p:custDataLst>
    <p:extLst>
      <p:ext uri="{BB962C8B-B14F-4D97-AF65-F5344CB8AC3E}">
        <p14:creationId xmlns:p14="http://schemas.microsoft.com/office/powerpoint/2010/main" val="102231399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74285-D2B5-B758-4CA4-60FB353BA69B}"/>
              </a:ext>
            </a:extLst>
          </p:cNvPr>
          <p:cNvSpPr>
            <a:spLocks noGrp="1"/>
          </p:cNvSpPr>
          <p:nvPr>
            <p:ph type="title"/>
          </p:nvPr>
        </p:nvSpPr>
        <p:spPr>
          <a:xfrm>
            <a:off x="333375" y="182239"/>
            <a:ext cx="10896599" cy="757237"/>
          </a:xfrm>
        </p:spPr>
        <p:txBody>
          <a:bodyPr>
            <a:noAutofit/>
          </a:bodyPr>
          <a:lstStyle/>
          <a:p>
            <a:r>
              <a:rPr lang="en-US" sz="2600" b="1" dirty="0">
                <a:solidFill>
                  <a:srgbClr val="2A2D88"/>
                </a:solidFill>
              </a:rPr>
              <a:t>According to the USDA, per capita consumption of yogurt increased 6.7% since 2019 </a:t>
            </a:r>
          </a:p>
        </p:txBody>
      </p:sp>
      <p:graphicFrame>
        <p:nvGraphicFramePr>
          <p:cNvPr id="6" name="Content Placeholder 5">
            <a:extLst>
              <a:ext uri="{FF2B5EF4-FFF2-40B4-BE49-F238E27FC236}">
                <a16:creationId xmlns:a16="http://schemas.microsoft.com/office/drawing/2014/main" id="{0A35B45F-490B-38D0-8915-188E82497C6A}"/>
              </a:ext>
            </a:extLst>
          </p:cNvPr>
          <p:cNvGraphicFramePr>
            <a:graphicFrameLocks noGrp="1"/>
          </p:cNvGraphicFramePr>
          <p:nvPr>
            <p:ph idx="1"/>
          </p:nvPr>
        </p:nvGraphicFramePr>
        <p:xfrm>
          <a:off x="838200" y="2006600"/>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06F475A3-07FB-81A2-1897-64F1AEA0F127}"/>
              </a:ext>
            </a:extLst>
          </p:cNvPr>
          <p:cNvSpPr txBox="1"/>
          <p:nvPr/>
        </p:nvSpPr>
        <p:spPr>
          <a:xfrm>
            <a:off x="2005584" y="6444929"/>
            <a:ext cx="8180832" cy="230832"/>
          </a:xfrm>
          <a:prstGeom prst="rect">
            <a:avLst/>
          </a:prstGeom>
          <a:noFill/>
        </p:spPr>
        <p:txBody>
          <a:bodyPr wrap="square">
            <a:spAutoFit/>
          </a:bodyPr>
          <a:lstStyle/>
          <a:p>
            <a:r>
              <a:rPr lang="en-US" sz="900" i="1" dirty="0">
                <a:solidFill>
                  <a:srgbClr val="7E7E7E"/>
                </a:solidFill>
                <a:latin typeface="Arial" panose="020B0604020202020204" pitchFamily="34" charset="0"/>
              </a:rPr>
              <a:t>Source: USDA ERS</a:t>
            </a:r>
            <a:endParaRPr lang="en-US" sz="900" dirty="0"/>
          </a:p>
        </p:txBody>
      </p:sp>
      <p:sp>
        <p:nvSpPr>
          <p:cNvPr id="9" name="TextBox 8">
            <a:extLst>
              <a:ext uri="{FF2B5EF4-FFF2-40B4-BE49-F238E27FC236}">
                <a16:creationId xmlns:a16="http://schemas.microsoft.com/office/drawing/2014/main" id="{1129C4DE-E830-AB15-8F91-D635FB57E447}"/>
              </a:ext>
            </a:extLst>
          </p:cNvPr>
          <p:cNvSpPr txBox="1"/>
          <p:nvPr/>
        </p:nvSpPr>
        <p:spPr>
          <a:xfrm rot="16200000">
            <a:off x="-2134657" y="3992826"/>
            <a:ext cx="6096000" cy="378886"/>
          </a:xfrm>
          <a:prstGeom prst="rect">
            <a:avLst/>
          </a:prstGeom>
          <a:noFill/>
        </p:spPr>
        <p:txBody>
          <a:bodyPr wrap="square">
            <a:spAutoFit/>
          </a:bodyPr>
          <a:lstStyle/>
          <a:p>
            <a:pPr algn="ctr" rtl="0">
              <a:defRPr sz="1862" b="1" i="0" u="none" strike="noStrike" kern="1200" spc="0" baseline="0">
                <a:solidFill>
                  <a:prstClr val="black">
                    <a:lumMod val="65000"/>
                    <a:lumOff val="35000"/>
                  </a:prstClr>
                </a:solidFill>
                <a:latin typeface="+mn-lt"/>
                <a:ea typeface="+mn-ea"/>
                <a:cs typeface="+mn-cs"/>
              </a:defRPr>
            </a:pPr>
            <a:r>
              <a:rPr lang="en-US" b="1" dirty="0"/>
              <a:t>Pound Per Person</a:t>
            </a:r>
          </a:p>
        </p:txBody>
      </p:sp>
      <p:sp>
        <p:nvSpPr>
          <p:cNvPr id="17" name="TextBox 16">
            <a:extLst>
              <a:ext uri="{FF2B5EF4-FFF2-40B4-BE49-F238E27FC236}">
                <a16:creationId xmlns:a16="http://schemas.microsoft.com/office/drawing/2014/main" id="{E1EC9AEB-3B8C-EA7C-DDE2-842CDB08A1D0}"/>
              </a:ext>
            </a:extLst>
          </p:cNvPr>
          <p:cNvSpPr txBox="1"/>
          <p:nvPr/>
        </p:nvSpPr>
        <p:spPr>
          <a:xfrm>
            <a:off x="2733674" y="2168700"/>
            <a:ext cx="6096000" cy="378886"/>
          </a:xfrm>
          <a:prstGeom prst="rect">
            <a:avLst/>
          </a:prstGeom>
          <a:noFill/>
        </p:spPr>
        <p:txBody>
          <a:bodyPr wrap="square">
            <a:spAutoFit/>
          </a:bodyPr>
          <a:lstStyle/>
          <a:p>
            <a:pPr algn="ctr" rtl="0">
              <a:defRPr sz="1862" b="1" i="0" u="none" strike="noStrike" kern="1200" spc="0" baseline="0">
                <a:solidFill>
                  <a:prstClr val="black">
                    <a:lumMod val="65000"/>
                    <a:lumOff val="35000"/>
                  </a:prstClr>
                </a:solidFill>
                <a:latin typeface="+mn-lt"/>
                <a:ea typeface="+mn-ea"/>
                <a:cs typeface="+mn-cs"/>
              </a:defRPr>
            </a:pPr>
            <a:r>
              <a:rPr lang="en-US" b="1" dirty="0">
                <a:solidFill>
                  <a:srgbClr val="000000"/>
                </a:solidFill>
                <a:latin typeface="Arial" panose="020B0604020202020204" pitchFamily="34" charset="0"/>
                <a:ea typeface="+mj-ea"/>
                <a:cs typeface="Arial" panose="020B0604020202020204" pitchFamily="34" charset="0"/>
              </a:rPr>
              <a:t>Per Capita Yogurt Consumption</a:t>
            </a:r>
          </a:p>
        </p:txBody>
      </p:sp>
      <p:sp>
        <p:nvSpPr>
          <p:cNvPr id="22" name="Arrow: Right 21">
            <a:extLst>
              <a:ext uri="{FF2B5EF4-FFF2-40B4-BE49-F238E27FC236}">
                <a16:creationId xmlns:a16="http://schemas.microsoft.com/office/drawing/2014/main" id="{E36839BA-B94A-39BA-02C0-BF4672E9BE1B}"/>
              </a:ext>
            </a:extLst>
          </p:cNvPr>
          <p:cNvSpPr/>
          <p:nvPr/>
        </p:nvSpPr>
        <p:spPr>
          <a:xfrm rot="19559870">
            <a:off x="7589200" y="3265228"/>
            <a:ext cx="2551040" cy="45799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 6.7%</a:t>
            </a:r>
          </a:p>
        </p:txBody>
      </p:sp>
      <p:pic>
        <p:nvPicPr>
          <p:cNvPr id="24" name="Picture 23">
            <a:extLst>
              <a:ext uri="{FF2B5EF4-FFF2-40B4-BE49-F238E27FC236}">
                <a16:creationId xmlns:a16="http://schemas.microsoft.com/office/drawing/2014/main" id="{EED9E8F8-5645-D2BA-49F1-BAD33B8C7470}"/>
              </a:ext>
            </a:extLst>
          </p:cNvPr>
          <p:cNvPicPr>
            <a:picLocks noChangeAspect="1"/>
          </p:cNvPicPr>
          <p:nvPr/>
        </p:nvPicPr>
        <p:blipFill>
          <a:blip r:embed="rId4"/>
          <a:stretch>
            <a:fillRect/>
          </a:stretch>
        </p:blipFill>
        <p:spPr>
          <a:xfrm>
            <a:off x="5191106" y="762862"/>
            <a:ext cx="1181136" cy="1324788"/>
          </a:xfrm>
          <a:prstGeom prst="rect">
            <a:avLst/>
          </a:prstGeom>
          <a:ln>
            <a:noFill/>
          </a:ln>
          <a:effectLst>
            <a:softEdge rad="112500"/>
          </a:effectLst>
        </p:spPr>
      </p:pic>
    </p:spTree>
    <p:extLst>
      <p:ext uri="{BB962C8B-B14F-4D97-AF65-F5344CB8AC3E}">
        <p14:creationId xmlns:p14="http://schemas.microsoft.com/office/powerpoint/2010/main" val="3849150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CD4FC49-89AD-45DC-BCA2-FE2887D1EF5A}"/>
              </a:ext>
            </a:extLst>
          </p:cNvPr>
          <p:cNvPicPr>
            <a:picLocks noChangeAspect="1"/>
          </p:cNvPicPr>
          <p:nvPr>
            <p:custDataLst>
              <p:tags r:id="rId1"/>
            </p:custDataLst>
          </p:nvPr>
        </p:nvPicPr>
        <p:blipFill>
          <a:blip r:embed="rId13">
            <a:extLst>
              <a:ext uri="{28A0092B-C50C-407E-A947-70E740481C1C}">
                <a14:useLocalDpi xmlns:a14="http://schemas.microsoft.com/office/drawing/2010/main"/>
              </a:ext>
            </a:extLst>
          </a:blip>
          <a:srcRect l="5" r="5"/>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F891FB9F-0EFC-40E9-8DA9-AF524B58BB20}"/>
              </a:ext>
            </a:extLst>
          </p:cNvPr>
          <p:cNvSpPr/>
          <p:nvPr>
            <p:custDataLst>
              <p:tags r:id="rId2"/>
            </p:custDataLst>
          </p:nvPr>
        </p:nvSpPr>
        <p:spPr>
          <a:xfrm>
            <a:off x="0" y="0"/>
            <a:ext cx="12192000" cy="6858000"/>
          </a:xfrm>
          <a:prstGeom prst="rect">
            <a:avLst/>
          </a:prstGeom>
          <a:solidFill>
            <a:srgbClr val="2A2D8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9" name="Straight Connector 18">
            <a:extLst>
              <a:ext uri="{FF2B5EF4-FFF2-40B4-BE49-F238E27FC236}">
                <a16:creationId xmlns:a16="http://schemas.microsoft.com/office/drawing/2014/main" id="{18E27767-36F8-4643-9633-76F89F9B224D}"/>
              </a:ext>
            </a:extLst>
          </p:cNvPr>
          <p:cNvCxnSpPr/>
          <p:nvPr>
            <p:custDataLst>
              <p:tags r:id="rId3"/>
            </p:custDataLst>
          </p:nvPr>
        </p:nvCxnSpPr>
        <p:spPr>
          <a:xfrm flipH="1">
            <a:off x="1671637" y="177584"/>
            <a:ext cx="0" cy="408589"/>
          </a:xfrm>
          <a:prstGeom prst="line">
            <a:avLst/>
          </a:prstGeom>
          <a:ln w="12700">
            <a:solidFill>
              <a:srgbClr val="E25303"/>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285ED61-7775-447D-8076-35E81E4FAA4D}"/>
              </a:ext>
            </a:extLst>
          </p:cNvPr>
          <p:cNvSpPr/>
          <p:nvPr>
            <p:custDataLst>
              <p:tags r:id="rId4"/>
            </p:custDataLst>
          </p:nvPr>
        </p:nvSpPr>
        <p:spPr>
          <a:xfrm>
            <a:off x="7358009" y="4153020"/>
            <a:ext cx="4205184" cy="2087443"/>
          </a:xfrm>
          <a:prstGeom prst="rect">
            <a:avLst/>
          </a:prstGeom>
          <a:solidFill>
            <a:srgbClr val="2A2D8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7626C020-36E0-42A9-A997-BE9ECE5D29CE}"/>
              </a:ext>
            </a:extLst>
          </p:cNvPr>
          <p:cNvSpPr/>
          <p:nvPr>
            <p:custDataLst>
              <p:tags r:id="rId5"/>
            </p:custDataLst>
          </p:nvPr>
        </p:nvSpPr>
        <p:spPr>
          <a:xfrm>
            <a:off x="7358009" y="4153019"/>
            <a:ext cx="4205184" cy="2087443"/>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6E0D2D1B-3BBA-4CA2-84A1-7792DB73CC1B}"/>
              </a:ext>
            </a:extLst>
          </p:cNvPr>
          <p:cNvSpPr/>
          <p:nvPr>
            <p:custDataLst>
              <p:tags r:id="rId6"/>
            </p:custDataLst>
          </p:nvPr>
        </p:nvSpPr>
        <p:spPr>
          <a:xfrm>
            <a:off x="7358009" y="4153020"/>
            <a:ext cx="4205184" cy="2087443"/>
          </a:xfrm>
          <a:prstGeom prst="rect">
            <a:avLst/>
          </a:prstGeom>
          <a:noFill/>
          <a:ln>
            <a:solidFill>
              <a:srgbClr val="E25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Text Placeholder 20">
            <a:extLst>
              <a:ext uri="{FF2B5EF4-FFF2-40B4-BE49-F238E27FC236}">
                <a16:creationId xmlns:a16="http://schemas.microsoft.com/office/drawing/2014/main" id="{388D4C30-88B0-4E97-9B02-470DF8D16DDA}"/>
              </a:ext>
            </a:extLst>
          </p:cNvPr>
          <p:cNvSpPr txBox="1"/>
          <p:nvPr>
            <p:custDataLst>
              <p:tags r:id="rId7"/>
            </p:custDataLst>
          </p:nvPr>
        </p:nvSpPr>
        <p:spPr>
          <a:xfrm>
            <a:off x="7560905" y="4275161"/>
            <a:ext cx="4002288" cy="1843159"/>
          </a:xfrm>
          <a:prstGeom prst="rect">
            <a:avLst/>
          </a:prstGeom>
        </p:spPr>
        <p:txBody>
          <a:bodyPr anchor="ctr"/>
          <a:lstStyle>
            <a:lvl1pPr marL="0" indent="0" algn="l" defTabSz="914400" rtl="0" eaLnBrk="1" latinLnBrk="0" hangingPunct="1">
              <a:lnSpc>
                <a:spcPts val="4000"/>
              </a:lnSpc>
              <a:spcBef>
                <a:spcPct val="0"/>
              </a:spcBef>
              <a:buFont typeface="Arial" panose="020B0604020202020204" pitchFamily="34" charset="0"/>
              <a:buNone/>
              <a:defRPr sz="4000" b="1" kern="1200" baseline="0">
                <a:solidFill>
                  <a:schemeClr val="bg1"/>
                </a:solidFill>
                <a:latin typeface="Proxima Nova Rg" panose="02000506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4000"/>
              </a:lnSpc>
              <a:spcBef>
                <a:spcPct val="0"/>
              </a:spcBef>
              <a:spcAft>
                <a:spcPct val="0"/>
              </a:spcAft>
              <a:buClrTx/>
              <a:buSzTx/>
              <a:buFont typeface="Arial" panose="020B0604020202020204" pitchFamily="34" charset="0"/>
              <a:buNone/>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Reasons for purchasing yogurt: Health tops the list</a:t>
            </a:r>
            <a:endParaRPr kumimoji="0" lang="nl-NL"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BFEE8B18-885F-4ED3-83FD-33632C0C0B4F}"/>
              </a:ext>
            </a:extLst>
          </p:cNvPr>
          <p:cNvPicPr>
            <a:picLocks noChangeAspect="1"/>
          </p:cNvPicPr>
          <p:nvPr>
            <p:custDataLst>
              <p:tags r:id="rId8"/>
            </p:custDataLst>
          </p:nvPr>
        </p:nvPicPr>
        <p:blipFill>
          <a:blip r:embed="rId14">
            <a:extLst>
              <a:ext uri="{28A0092B-C50C-407E-A947-70E740481C1C}">
                <a14:useLocalDpi xmlns:a14="http://schemas.microsoft.com/office/drawing/2010/main"/>
              </a:ext>
            </a:extLst>
          </a:blip>
          <a:stretch>
            <a:fillRect/>
          </a:stretch>
        </p:blipFill>
        <p:spPr>
          <a:xfrm>
            <a:off x="264568" y="149409"/>
            <a:ext cx="1211803" cy="525683"/>
          </a:xfrm>
          <a:prstGeom prst="rect">
            <a:avLst/>
          </a:prstGeom>
        </p:spPr>
      </p:pic>
      <p:sp>
        <p:nvSpPr>
          <p:cNvPr id="2" name="Text Placeholder 5">
            <a:extLst>
              <a:ext uri="{FF2B5EF4-FFF2-40B4-BE49-F238E27FC236}">
                <a16:creationId xmlns:a16="http://schemas.microsoft.com/office/drawing/2014/main" id="{8E21362D-84F9-4E7A-D6CE-FE0499A3C7D4}"/>
              </a:ext>
            </a:extLst>
          </p:cNvPr>
          <p:cNvSpPr txBox="1"/>
          <p:nvPr>
            <p:custDataLst>
              <p:tags r:id="rId9"/>
            </p:custDataLst>
          </p:nvPr>
        </p:nvSpPr>
        <p:spPr>
          <a:xfrm>
            <a:off x="1730887" y="278992"/>
            <a:ext cx="5627041" cy="43885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300" b="1" kern="1200">
                <a:solidFill>
                  <a:schemeClr val="bg1"/>
                </a:solidFill>
                <a:latin typeface="Proxima Nova Rg" panose="02000506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300" b="1" kern="1200">
                <a:solidFill>
                  <a:schemeClr val="bg1"/>
                </a:solidFill>
                <a:latin typeface="Proxima Nova Rg" panose="0200050603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300" b="1" kern="1200">
                <a:solidFill>
                  <a:schemeClr val="bg1"/>
                </a:solidFill>
                <a:latin typeface="Proxima Nova Rg" panose="02000506030000020004"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300" b="1" kern="1200">
                <a:solidFill>
                  <a:schemeClr val="bg1"/>
                </a:solidFill>
                <a:latin typeface="Proxima Nova Rg" panose="02000506030000020004"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300" b="1" kern="1200">
                <a:solidFill>
                  <a:schemeClr val="bg1"/>
                </a:solidFill>
                <a:latin typeface="Proxima Nova Rg"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a:pPr>
            <a:r>
              <a:rPr lang="en-US">
                <a:solidFill>
                  <a:prstClr val="white"/>
                </a:solidFill>
                <a:latin typeface="Calibri" panose="020F0502020204030204" pitchFamily="34" charset="0"/>
                <a:cs typeface="Calibri" panose="020F0502020204030204" pitchFamily="34" charset="0"/>
              </a:rPr>
              <a:t>c</a:t>
            </a:r>
            <a:r>
              <a:rPr kumimoji="0" lang="en-US" sz="2300" b="1" i="0" u="none" strike="noStrike" kern="1200" cap="none" spc="0" normalizeH="0" baseline="0" noProof="0" err="1">
                <a:ln>
                  <a:noFill/>
                </a:ln>
                <a:solidFill>
                  <a:prstClr val="white"/>
                </a:solidFill>
                <a:effectLst/>
                <a:uLnTx/>
                <a:uFillTx/>
                <a:latin typeface="Calibri" panose="020F0502020204030204" pitchFamily="34" charset="0"/>
                <a:ea typeface="+mn-ea"/>
                <a:cs typeface="Calibri" panose="020F0502020204030204" pitchFamily="34" charset="0"/>
              </a:rPr>
              <a:t>ategory </a:t>
            </a:r>
            <a:r>
              <a:rPr lang="en-US">
                <a:solidFill>
                  <a:prstClr val="white"/>
                </a:solidFill>
                <a:latin typeface="Calibri" panose="020F0502020204030204" pitchFamily="34" charset="0"/>
                <a:cs typeface="Calibri" panose="020F0502020204030204" pitchFamily="34" charset="0"/>
              </a:rPr>
              <a:t>i</a:t>
            </a:r>
            <a:r>
              <a:rPr kumimoji="0" lang="en-US" sz="2300" b="1" i="0" u="none" strike="noStrike" kern="1200" cap="none" spc="0" normalizeH="0" baseline="0" noProof="0" err="1">
                <a:ln>
                  <a:noFill/>
                </a:ln>
                <a:solidFill>
                  <a:prstClr val="white"/>
                </a:solidFill>
                <a:effectLst/>
                <a:uLnTx/>
                <a:uFillTx/>
                <a:latin typeface="Calibri" panose="020F0502020204030204" pitchFamily="34" charset="0"/>
                <a:ea typeface="+mn-ea"/>
                <a:cs typeface="Calibri" panose="020F0502020204030204" pitchFamily="34" charset="0"/>
              </a:rPr>
              <a:t>nsider</a:t>
            </a:r>
            <a:endParaRPr kumimoji="0" lang="nl-NL" sz="23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Freeform 5">
            <a:extLst>
              <a:ext uri="{FF2B5EF4-FFF2-40B4-BE49-F238E27FC236}">
                <a16:creationId xmlns:a16="http://schemas.microsoft.com/office/drawing/2014/main" id="{49CFC8C5-9375-DAD9-6B4B-2D4B3780B297}"/>
              </a:ext>
            </a:extLst>
          </p:cNvPr>
          <p:cNvSpPr/>
          <p:nvPr>
            <p:custDataLst>
              <p:tags r:id="rId10"/>
            </p:custDataLst>
          </p:nvPr>
        </p:nvSpPr>
        <p:spPr>
          <a:xfrm>
            <a:off x="3739711" y="361279"/>
            <a:ext cx="81116" cy="81116"/>
          </a:xfrm>
          <a:custGeom>
            <a:avLst/>
            <a:gdLst>
              <a:gd name="connsiteX0" fmla="*/ 0 w 81116"/>
              <a:gd name="connsiteY0" fmla="*/ 0 h 81116"/>
              <a:gd name="connsiteX1" fmla="*/ 81116 w 81116"/>
              <a:gd name="connsiteY1" fmla="*/ 81116 h 81116"/>
              <a:gd name="connsiteX2" fmla="*/ 81116 w 81116"/>
              <a:gd name="connsiteY2" fmla="*/ 2458 h 81116"/>
              <a:gd name="connsiteX3" fmla="*/ 0 w 81116"/>
              <a:gd name="connsiteY3" fmla="*/ 0 h 81116"/>
            </a:gdLst>
            <a:ahLst/>
            <a:cxnLst>
              <a:cxn ang="0">
                <a:pos x="connsiteX0" y="connsiteY0"/>
              </a:cxn>
              <a:cxn ang="0">
                <a:pos x="connsiteX1" y="connsiteY1"/>
              </a:cxn>
              <a:cxn ang="0">
                <a:pos x="connsiteX2" y="connsiteY2"/>
              </a:cxn>
              <a:cxn ang="0">
                <a:pos x="connsiteX3" y="connsiteY3"/>
              </a:cxn>
            </a:cxnLst>
            <a:rect l="l" t="t" r="r" b="b"/>
            <a:pathLst>
              <a:path w="81116" h="81116">
                <a:moveTo>
                  <a:pt x="0" y="0"/>
                </a:moveTo>
                <a:lnTo>
                  <a:pt x="81116" y="81116"/>
                </a:lnTo>
                <a:lnTo>
                  <a:pt x="81116" y="2458"/>
                </a:lnTo>
                <a:lnTo>
                  <a:pt x="0" y="0"/>
                </a:lnTo>
                <a:close/>
              </a:path>
            </a:pathLst>
          </a:custGeom>
          <a:solidFill>
            <a:srgbClr val="E25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4487340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custDataLst>
              <p:tags r:id="rId1"/>
            </p:custDataLst>
          </p:nvPr>
        </p:nvSpPr>
        <p:spPr>
          <a:xfrm>
            <a:off x="720000" y="0"/>
            <a:ext cx="10746000" cy="892800"/>
          </a:xfrm>
        </p:spPr>
        <p:txBody>
          <a:bodyPr/>
          <a:lstStyle/>
          <a:p>
            <a:pPr>
              <a:lnSpc>
                <a:spcPts val="2800"/>
              </a:lnSpc>
            </a:pPr>
            <a:r>
              <a:rPr lang="en-US" dirty="0"/>
              <a:t>1 in 5 US consumers increasing consumption of yogurt</a:t>
            </a:r>
          </a:p>
        </p:txBody>
      </p:sp>
      <p:sp>
        <p:nvSpPr>
          <p:cNvPr id="19" name="Text Placeholder 18"/>
          <p:cNvSpPr>
            <a:spLocks noGrp="1"/>
          </p:cNvSpPr>
          <p:nvPr>
            <p:ph idx="51"/>
            <p:custDataLst>
              <p:tags r:id="rId2"/>
            </p:custDataLst>
          </p:nvPr>
        </p:nvSpPr>
        <p:spPr>
          <a:xfrm>
            <a:off x="8248526" y="2807800"/>
            <a:ext cx="3224213" cy="3259637"/>
          </a:xfrm>
        </p:spPr>
        <p:txBody>
          <a:bodyPr/>
          <a:lstStyle/>
          <a:p>
            <a:pPr>
              <a:lnSpc>
                <a:spcPts val="1600"/>
              </a:lnSpc>
              <a:spcBef>
                <a:spcPct val="0"/>
              </a:spcBef>
            </a:pPr>
            <a:r>
              <a:rPr lang="en-US" dirty="0">
                <a:solidFill>
                  <a:srgbClr val="555555"/>
                </a:solidFill>
              </a:rPr>
              <a:t>Consumption habits in the US mirror the global picture, with the majority of consumers in the US maintaining consumption of yogurt, and 1 in 5 increasing consumption. In Canada, </a:t>
            </a:r>
            <a:br>
              <a:rPr lang="en-US" dirty="0">
                <a:solidFill>
                  <a:srgbClr val="555555"/>
                </a:solidFill>
              </a:rPr>
            </a:br>
            <a:r>
              <a:rPr lang="en-US" dirty="0">
                <a:solidFill>
                  <a:srgbClr val="555555"/>
                </a:solidFill>
              </a:rPr>
              <a:t>the number of consumers increasing consumption is lower, with more consumers saying they are maintaining consumption rates.</a:t>
            </a:r>
          </a:p>
          <a:p>
            <a:pPr>
              <a:lnSpc>
                <a:spcPts val="1600"/>
              </a:lnSpc>
              <a:spcBef>
                <a:spcPct val="0"/>
              </a:spcBef>
            </a:pPr>
            <a:endParaRPr lang="en-US" dirty="0">
              <a:solidFill>
                <a:srgbClr val="555555"/>
              </a:solidFill>
            </a:endParaRPr>
          </a:p>
        </p:txBody>
      </p:sp>
      <p:sp>
        <p:nvSpPr>
          <p:cNvPr id="2" name="Content Placeholder 4">
            <a:extLst>
              <a:ext uri="{FF2B5EF4-FFF2-40B4-BE49-F238E27FC236}">
                <a16:creationId xmlns:a16="http://schemas.microsoft.com/office/drawing/2014/main" id="{F037AD20-251D-29D1-1825-787E29784D9B}"/>
              </a:ext>
            </a:extLst>
          </p:cNvPr>
          <p:cNvSpPr txBox="1"/>
          <p:nvPr>
            <p:custDataLst>
              <p:tags r:id="rId3"/>
            </p:custDataLst>
          </p:nvPr>
        </p:nvSpPr>
        <p:spPr>
          <a:xfrm>
            <a:off x="1611384" y="1129870"/>
            <a:ext cx="5816938" cy="396595"/>
          </a:xfrm>
          <a:prstGeom prst="rect">
            <a:avLst/>
          </a:prstGeom>
        </p:spPr>
        <p:txBody>
          <a:bodyPr vert="horz" lIns="0" tIns="45720" rIns="91440" bIns="45720" rtlCol="0">
            <a:noAutofit/>
          </a:bodyPr>
          <a:lstStyle>
            <a:lvl1pPr marL="0" indent="0" algn="l" defTabSz="914400" rtl="0" eaLnBrk="1" latinLnBrk="0" hangingPunct="1">
              <a:lnSpc>
                <a:spcPct val="100000"/>
              </a:lnSpc>
              <a:spcBef>
                <a:spcPts val="1000"/>
              </a:spcBef>
              <a:buClr>
                <a:srgbClr val="E25303"/>
              </a:buClr>
              <a:buFont typeface="Arial" panose="020B0604020202020204" pitchFamily="34" charset="0"/>
              <a:buNone/>
              <a:defRPr sz="1200" kern="1200">
                <a:solidFill>
                  <a:schemeClr val="tx1"/>
                </a:solidFill>
                <a:latin typeface="Calibri" panose="020F0502020204030204" pitchFamily="34" charset="0"/>
                <a:ea typeface="+mn-ea"/>
                <a:cs typeface="Calibri" panose="020F0502020204030204" pitchFamily="34" charset="0"/>
              </a:defRPr>
            </a:lvl1pPr>
            <a:lvl2pPr marL="428625" indent="-180975" algn="l" defTabSz="914400" rtl="0" eaLnBrk="1" latinLnBrk="0" hangingPunct="1">
              <a:lnSpc>
                <a:spcPct val="100000"/>
              </a:lnSpc>
              <a:spcBef>
                <a:spcPts val="500"/>
              </a:spcBef>
              <a:buClr>
                <a:srgbClr val="E25303"/>
              </a:buClr>
              <a:buFont typeface="Avenir Next L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685800" indent="-257175" algn="l" defTabSz="914400" rtl="0" eaLnBrk="1" latinLnBrk="0" hangingPunct="1">
              <a:lnSpc>
                <a:spcPct val="100000"/>
              </a:lnSpc>
              <a:spcBef>
                <a:spcPts val="500"/>
              </a:spcBef>
              <a:buClr>
                <a:srgbClr val="E25303"/>
              </a:buClr>
              <a:buSzPct val="75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ct val="0"/>
              </a:spcAft>
              <a:buClr>
                <a:srgbClr val="E25303"/>
              </a:buClr>
              <a:buSzTx/>
              <a:buFont typeface="Arial" panose="020B0604020202020204" pitchFamily="34" charset="0"/>
              <a:buNone/>
              <a:defRPr/>
            </a:pPr>
            <a:r>
              <a:rPr kumimoji="0" lang="en-US" sz="1200" b="0" i="0" u="none" strike="noStrike" kern="1200" cap="none" spc="0" normalizeH="0" baseline="0" noProof="0">
                <a:ln>
                  <a:noFill/>
                </a:ln>
                <a:solidFill>
                  <a:srgbClr val="555555"/>
                </a:solidFill>
                <a:effectLst/>
                <a:uLnTx/>
                <a:uFillTx/>
                <a:latin typeface="Calibri" panose="020F0502020204030204" pitchFamily="34" charset="0"/>
                <a:ea typeface="Lato" panose="020F0502020204030203" pitchFamily="34" charset="0"/>
                <a:cs typeface="Lato" panose="020F0502020204030203" pitchFamily="34" charset="0"/>
              </a:rPr>
              <a:t>US yogurt: Have you increased or decreased your consumption of yogurt/drinkable yogurt over the </a:t>
            </a:r>
            <a:r>
              <a:rPr lang="en-US">
                <a:solidFill>
                  <a:srgbClr val="555555"/>
                </a:solidFill>
                <a:ea typeface="Lato" panose="020F0502020204030203" pitchFamily="34" charset="0"/>
                <a:cs typeface="Lato" panose="020F0502020204030203" pitchFamily="34" charset="0"/>
              </a:rPr>
              <a:t>pa</a:t>
            </a:r>
            <a:r>
              <a:rPr kumimoji="0" lang="en-US" sz="1200" b="0" i="0" u="none" strike="noStrike" kern="1200" cap="none" spc="0" normalizeH="0" baseline="0" noProof="0" err="1">
                <a:ln>
                  <a:noFill/>
                </a:ln>
                <a:solidFill>
                  <a:srgbClr val="555555"/>
                </a:solidFill>
                <a:effectLst/>
                <a:uLnTx/>
                <a:uFillTx/>
                <a:latin typeface="Calibri" panose="020F0502020204030204" pitchFamily="34" charset="0"/>
                <a:ea typeface="Lato" panose="020F0502020204030203" pitchFamily="34" charset="0"/>
                <a:cs typeface="Lato" panose="020F0502020204030203" pitchFamily="34" charset="0"/>
              </a:rPr>
              <a:t>st year? (Average: 36 countries vs North America</a:t>
            </a:r>
            <a:r>
              <a:rPr lang="en-US">
                <a:solidFill>
                  <a:srgbClr val="555555"/>
                </a:solidFill>
                <a:ea typeface="Lato" panose="020F0502020204030203" pitchFamily="34" charset="0"/>
                <a:cs typeface="Lato" panose="020F0502020204030203" pitchFamily="34" charset="0"/>
              </a:rPr>
              <a:t>) (</a:t>
            </a:r>
            <a:r>
              <a:rPr kumimoji="0" lang="en-US" sz="1200" b="0" i="0" u="none" strike="noStrike" kern="1200" cap="none" spc="0" normalizeH="0" baseline="0" noProof="0">
                <a:ln>
                  <a:noFill/>
                </a:ln>
                <a:solidFill>
                  <a:srgbClr val="555555"/>
                </a:solidFill>
                <a:effectLst/>
                <a:uLnTx/>
                <a:uFillTx/>
                <a:latin typeface="Calibri" panose="020F0502020204030204" pitchFamily="34" charset="0"/>
                <a:ea typeface="Lato" panose="020F0502020204030203" pitchFamily="34" charset="0"/>
                <a:cs typeface="Lato" panose="020F0502020204030203" pitchFamily="34" charset="0"/>
              </a:rPr>
              <a:t>2023)</a:t>
            </a:r>
          </a:p>
        </p:txBody>
      </p:sp>
      <p:sp>
        <p:nvSpPr>
          <p:cNvPr id="3" name="Content Placeholder 5">
            <a:extLst>
              <a:ext uri="{FF2B5EF4-FFF2-40B4-BE49-F238E27FC236}">
                <a16:creationId xmlns:a16="http://schemas.microsoft.com/office/drawing/2014/main" id="{C94643A8-F23F-164D-1EA1-456E30E524C1}"/>
              </a:ext>
            </a:extLst>
          </p:cNvPr>
          <p:cNvSpPr txBox="1"/>
          <p:nvPr>
            <p:custDataLst>
              <p:tags r:id="rId4"/>
            </p:custDataLst>
          </p:nvPr>
        </p:nvSpPr>
        <p:spPr>
          <a:xfrm>
            <a:off x="765854" y="1129870"/>
            <a:ext cx="839787" cy="396595"/>
          </a:xfrm>
          <a:prstGeom prst="rect">
            <a:avLst/>
          </a:prstGeom>
        </p:spPr>
        <p:txBody>
          <a:bodyPr vert="horz" lIns="0" tIns="45720" rIns="91440" bIns="45720" rtlCol="0">
            <a:noAutofit/>
          </a:bodyPr>
          <a:lstStyle>
            <a:lvl1pPr marL="0" indent="0" algn="l" defTabSz="914400" rtl="0" eaLnBrk="1" latinLnBrk="0" hangingPunct="1">
              <a:lnSpc>
                <a:spcPct val="100000"/>
              </a:lnSpc>
              <a:spcBef>
                <a:spcPts val="1000"/>
              </a:spcBef>
              <a:buClr>
                <a:srgbClr val="E25303"/>
              </a:buClr>
              <a:buFont typeface="Arial" panose="020B0604020202020204" pitchFamily="34" charset="0"/>
              <a:buNone/>
              <a:defRPr sz="1200" b="1" kern="1200">
                <a:solidFill>
                  <a:schemeClr val="tx1"/>
                </a:solidFill>
                <a:latin typeface="Calibri" panose="020F0502020204030204" pitchFamily="34" charset="0"/>
                <a:ea typeface="+mn-ea"/>
                <a:cs typeface="Calibri" panose="020F0502020204030204" pitchFamily="34" charset="0"/>
              </a:defRPr>
            </a:lvl1pPr>
            <a:lvl2pPr marL="428625" indent="-180975" algn="l" defTabSz="914400" rtl="0" eaLnBrk="1" latinLnBrk="0" hangingPunct="1">
              <a:lnSpc>
                <a:spcPct val="100000"/>
              </a:lnSpc>
              <a:spcBef>
                <a:spcPts val="500"/>
              </a:spcBef>
              <a:buClr>
                <a:srgbClr val="E25303"/>
              </a:buClr>
              <a:buFont typeface="Avenir Next L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685800" indent="-257175" algn="l" defTabSz="914400" rtl="0" eaLnBrk="1" latinLnBrk="0" hangingPunct="1">
              <a:lnSpc>
                <a:spcPct val="100000"/>
              </a:lnSpc>
              <a:spcBef>
                <a:spcPts val="500"/>
              </a:spcBef>
              <a:buClr>
                <a:srgbClr val="E25303"/>
              </a:buClr>
              <a:buSzPct val="75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ct val="0"/>
              </a:spcAft>
              <a:buClr>
                <a:srgbClr val="E25303"/>
              </a:buClr>
              <a:buSzTx/>
              <a:buFont typeface="Arial" panose="020B0604020202020204" pitchFamily="34" charset="0"/>
              <a:buNone/>
              <a:defRPr/>
            </a:pPr>
            <a:r>
              <a:rPr kumimoji="0" lang="en-US" sz="1200" b="1"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Figure 2 | </a:t>
            </a:r>
          </a:p>
        </p:txBody>
      </p:sp>
      <p:sp>
        <p:nvSpPr>
          <p:cNvPr id="12" name="Footer Placeholder 70">
            <a:extLst>
              <a:ext uri="{FF2B5EF4-FFF2-40B4-BE49-F238E27FC236}">
                <a16:creationId xmlns:a16="http://schemas.microsoft.com/office/drawing/2014/main" id="{9FEDD442-DE01-0D08-DC98-DFE850411DB8}"/>
              </a:ext>
            </a:extLst>
          </p:cNvPr>
          <p:cNvSpPr txBox="1"/>
          <p:nvPr>
            <p:custDataLst>
              <p:tags r:id="rId5"/>
            </p:custDataLst>
          </p:nvPr>
        </p:nvSpPr>
        <p:spPr>
          <a:xfrm>
            <a:off x="758017" y="6133172"/>
            <a:ext cx="8600297" cy="468595"/>
          </a:xfrm>
          <a:prstGeom prst="rect">
            <a:avLst/>
          </a:prstGeom>
        </p:spPr>
        <p:txBody>
          <a:bodyPr vert="horz" lIns="0" tIns="0" rIns="0" bIns="0" rtlCol="0" anchor="t" anchorCtr="0">
            <a:noAutofit/>
          </a:bodyPr>
          <a:lstStyle>
            <a:defPPr>
              <a:defRPr lang="en-US"/>
            </a:defPPr>
            <a:lvl1pPr marL="0" algn="l" defTabSz="914400" rtl="0" eaLnBrk="1" latinLnBrk="0" hangingPunct="1">
              <a:defRPr sz="1200" b="1" kern="1200">
                <a:solidFill>
                  <a:srgbClr val="E2530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E25303"/>
                </a:solidFill>
                <a:effectLst/>
                <a:uLnTx/>
                <a:uFillTx/>
                <a:latin typeface="Arial" panose="020B0604020202020204" pitchFamily="34" charset="0"/>
                <a:ea typeface="+mn-ea"/>
                <a:cs typeface="Arial" panose="020B0604020202020204" pitchFamily="34" charset="0"/>
              </a:rPr>
              <a:t>Source: </a:t>
            </a:r>
            <a:r>
              <a:rPr kumimoji="0" lang="en-US" sz="1200" b="0" i="0" u="none" strike="noStrike" kern="1200" cap="none" spc="0" normalizeH="0" baseline="0" noProof="0">
                <a:ln>
                  <a:noFill/>
                </a:ln>
                <a:solidFill>
                  <a:srgbClr val="555555"/>
                </a:solidFill>
                <a:effectLst/>
                <a:uLnTx/>
                <a:uFillTx/>
                <a:latin typeface="Arial" panose="020B0604020202020204" pitchFamily="34" charset="0"/>
                <a:ea typeface="+mn-ea"/>
                <a:cs typeface="Arial" panose="020B0604020202020204" pitchFamily="34" charset="0"/>
              </a:rPr>
              <a:t>Innova Category Survey 2023</a:t>
            </a:r>
          </a:p>
        </p:txBody>
      </p:sp>
      <p:graphicFrame>
        <p:nvGraphicFramePr>
          <p:cNvPr id="5" name="Content Placeholder 12">
            <a:extLst>
              <a:ext uri="{FF2B5EF4-FFF2-40B4-BE49-F238E27FC236}">
                <a16:creationId xmlns:a16="http://schemas.microsoft.com/office/drawing/2014/main" id="{42935867-A98E-B587-37D0-117F358BEB10}"/>
              </a:ext>
            </a:extLst>
          </p:cNvPr>
          <p:cNvGraphicFramePr/>
          <p:nvPr>
            <p:custDataLst>
              <p:tags r:id="rId6"/>
            </p:custDataLst>
            <p:extLst>
              <p:ext uri="{D42A27DB-BD31-4B8C-83A1-F6EECF244321}">
                <p14:modId xmlns:p14="http://schemas.microsoft.com/office/powerpoint/2010/main" val="168462707"/>
              </p:ext>
            </p:extLst>
          </p:nvPr>
        </p:nvGraphicFramePr>
        <p:xfrm>
          <a:off x="723031" y="1762772"/>
          <a:ext cx="7087021" cy="3965358"/>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475519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24BA5-E834-4264-A572-9F36E4FB4979}"/>
              </a:ext>
            </a:extLst>
          </p:cNvPr>
          <p:cNvSpPr>
            <a:spLocks noGrp="1"/>
          </p:cNvSpPr>
          <p:nvPr>
            <p:ph type="title"/>
            <p:custDataLst>
              <p:tags r:id="rId1"/>
            </p:custDataLst>
          </p:nvPr>
        </p:nvSpPr>
        <p:spPr>
          <a:xfrm>
            <a:off x="720000" y="0"/>
            <a:ext cx="10746000" cy="892800"/>
          </a:xfrm>
        </p:spPr>
        <p:txBody>
          <a:bodyPr/>
          <a:lstStyle/>
          <a:p>
            <a:pPr>
              <a:lnSpc>
                <a:spcPts val="2800"/>
              </a:lnSpc>
            </a:pPr>
            <a:r>
              <a:rPr lang="en-US"/>
              <a:t>Health and taste drive consumption of yogurt in US</a:t>
            </a:r>
          </a:p>
        </p:txBody>
      </p:sp>
      <p:sp>
        <p:nvSpPr>
          <p:cNvPr id="5" name="Content Placeholder 4">
            <a:extLst>
              <a:ext uri="{FF2B5EF4-FFF2-40B4-BE49-F238E27FC236}">
                <a16:creationId xmlns:a16="http://schemas.microsoft.com/office/drawing/2014/main" id="{B9E970CD-B700-4230-ABC6-29682D4E6265}"/>
              </a:ext>
            </a:extLst>
          </p:cNvPr>
          <p:cNvSpPr>
            <a:spLocks noGrp="1"/>
          </p:cNvSpPr>
          <p:nvPr>
            <p:ph idx="14"/>
            <p:custDataLst>
              <p:tags r:id="rId2"/>
            </p:custDataLst>
          </p:nvPr>
        </p:nvSpPr>
        <p:spPr>
          <a:xfrm>
            <a:off x="1611383" y="1129870"/>
            <a:ext cx="7304997" cy="396595"/>
          </a:xfrm>
        </p:spPr>
        <p:txBody>
          <a:bodyPr/>
          <a:lstStyle/>
          <a:p>
            <a:r>
              <a:rPr lang="en-US">
                <a:solidFill>
                  <a:srgbClr val="555555"/>
                </a:solidFill>
                <a:ea typeface="Lato" panose="020F0502020204030203" pitchFamily="34" charset="0"/>
                <a:cs typeface="Lato" panose="020F0502020204030203" pitchFamily="34" charset="0"/>
              </a:rPr>
              <a:t>US yogurt: Why do you consume yogurt/drinkable yogurt? (Average: 36 countries vs US) (2023)</a:t>
            </a:r>
          </a:p>
        </p:txBody>
      </p:sp>
      <p:sp>
        <p:nvSpPr>
          <p:cNvPr id="6" name="Content Placeholder 5">
            <a:extLst>
              <a:ext uri="{FF2B5EF4-FFF2-40B4-BE49-F238E27FC236}">
                <a16:creationId xmlns:a16="http://schemas.microsoft.com/office/drawing/2014/main" id="{CE47937F-2550-40F8-B5C0-E1C4EB9D6D2D}"/>
              </a:ext>
            </a:extLst>
          </p:cNvPr>
          <p:cNvSpPr>
            <a:spLocks noGrp="1"/>
          </p:cNvSpPr>
          <p:nvPr>
            <p:ph idx="15"/>
            <p:custDataLst>
              <p:tags r:id="rId3"/>
            </p:custDataLst>
          </p:nvPr>
        </p:nvSpPr>
        <p:spPr>
          <a:xfrm>
            <a:off x="765854" y="1129870"/>
            <a:ext cx="839787" cy="396595"/>
          </a:xfrm>
        </p:spPr>
        <p:txBody>
          <a:bodyPr/>
          <a:lstStyle/>
          <a:p>
            <a:r>
              <a:rPr lang="en-US">
                <a:solidFill>
                  <a:srgbClr val="555555"/>
                </a:solidFill>
              </a:rPr>
              <a:t>Figure 3 | </a:t>
            </a:r>
          </a:p>
        </p:txBody>
      </p:sp>
      <p:sp>
        <p:nvSpPr>
          <p:cNvPr id="3" name="Footer Placeholder 70">
            <a:extLst>
              <a:ext uri="{FF2B5EF4-FFF2-40B4-BE49-F238E27FC236}">
                <a16:creationId xmlns:a16="http://schemas.microsoft.com/office/drawing/2014/main" id="{0530517B-CB32-74E8-B40F-9F5222B41FFD}"/>
              </a:ext>
            </a:extLst>
          </p:cNvPr>
          <p:cNvSpPr txBox="1"/>
          <p:nvPr>
            <p:custDataLst>
              <p:tags r:id="rId4"/>
            </p:custDataLst>
          </p:nvPr>
        </p:nvSpPr>
        <p:spPr>
          <a:xfrm>
            <a:off x="758017" y="6133172"/>
            <a:ext cx="8600297" cy="468595"/>
          </a:xfrm>
          <a:prstGeom prst="rect">
            <a:avLst/>
          </a:prstGeom>
        </p:spPr>
        <p:txBody>
          <a:bodyPr vert="horz" lIns="0" tIns="0" rIns="0" bIns="0" rtlCol="0" anchor="t" anchorCtr="0">
            <a:noAutofit/>
          </a:bodyPr>
          <a:lstStyle>
            <a:defPPr>
              <a:defRPr lang="en-US"/>
            </a:defPPr>
            <a:lvl1pPr marL="0" algn="l" defTabSz="914400" rtl="0" eaLnBrk="1" latinLnBrk="0" hangingPunct="1">
              <a:defRPr sz="1200" b="1" kern="1200">
                <a:solidFill>
                  <a:srgbClr val="E2530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E25303"/>
                </a:solidFill>
                <a:effectLst/>
                <a:uLnTx/>
                <a:uFillTx/>
                <a:latin typeface="Arial" panose="020B0604020202020204" pitchFamily="34" charset="0"/>
                <a:ea typeface="+mn-ea"/>
                <a:cs typeface="Arial" panose="020B0604020202020204" pitchFamily="34" charset="0"/>
              </a:rPr>
              <a:t>Source: </a:t>
            </a:r>
            <a:r>
              <a:rPr kumimoji="0" lang="en-US" sz="1200" b="0" i="0" u="none" strike="noStrike" kern="1200" cap="none" spc="0" normalizeH="0" baseline="0" noProof="0">
                <a:ln>
                  <a:noFill/>
                </a:ln>
                <a:solidFill>
                  <a:srgbClr val="555555"/>
                </a:solidFill>
                <a:effectLst/>
                <a:uLnTx/>
                <a:uFillTx/>
                <a:latin typeface="Arial" panose="020B0604020202020204" pitchFamily="34" charset="0"/>
                <a:ea typeface="+mn-ea"/>
                <a:cs typeface="Arial" panose="020B0604020202020204" pitchFamily="34" charset="0"/>
              </a:rPr>
              <a:t>Innova Category Survey 2023</a:t>
            </a:r>
          </a:p>
        </p:txBody>
      </p:sp>
      <p:sp>
        <p:nvSpPr>
          <p:cNvPr id="12" name="TextBox 11">
            <a:extLst>
              <a:ext uri="{FF2B5EF4-FFF2-40B4-BE49-F238E27FC236}">
                <a16:creationId xmlns:a16="http://schemas.microsoft.com/office/drawing/2014/main" id="{1BECDA62-0A81-C52E-2A79-F8AD74C651EC}"/>
              </a:ext>
            </a:extLst>
          </p:cNvPr>
          <p:cNvSpPr txBox="1"/>
          <p:nvPr>
            <p:custDataLst>
              <p:tags r:id="rId5"/>
            </p:custDataLst>
          </p:nvPr>
        </p:nvSpPr>
        <p:spPr>
          <a:xfrm>
            <a:off x="9537176" y="1667042"/>
            <a:ext cx="15942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FR" sz="1200" b="1" i="0" u="none" strike="noStrike" kern="1200" cap="none" spc="0" normalizeH="0" baseline="0" noProof="0">
                <a:ln>
                  <a:noFill/>
                </a:ln>
                <a:solidFill>
                  <a:srgbClr val="E25303"/>
                </a:solidFill>
                <a:effectLst/>
                <a:uLnTx/>
                <a:uFillTx/>
                <a:latin typeface="Arial" panose="020B0604020202020204" pitchFamily="34" charset="0"/>
                <a:cs typeface="Arial" panose="020B0604020202020204" pitchFamily="34" charset="0"/>
              </a:rPr>
              <a:t>US</a:t>
            </a:r>
          </a:p>
          <a:p>
            <a:pPr marL="0" marR="0" lvl="0" indent="0" algn="ctr" defTabSz="914400" rtl="0" eaLnBrk="1" fontAlgn="auto" latinLnBrk="0" hangingPunct="1">
              <a:lnSpc>
                <a:spcPct val="100000"/>
              </a:lnSpc>
              <a:spcBef>
                <a:spcPct val="0"/>
              </a:spcBef>
              <a:spcAft>
                <a:spcPct val="0"/>
              </a:spcAft>
              <a:buClrTx/>
              <a:buSzTx/>
              <a:buFontTx/>
              <a:buNone/>
              <a:defRPr/>
            </a:pPr>
            <a:r>
              <a:rPr kumimoji="0" lang="fr-FR" sz="1200" b="1" i="0" u="none" strike="noStrike" kern="1200" cap="none" spc="0" normalizeH="0" baseline="0" noProof="0">
                <a:ln>
                  <a:noFill/>
                </a:ln>
                <a:solidFill>
                  <a:srgbClr val="E25303"/>
                </a:solidFill>
                <a:effectLst/>
                <a:uLnTx/>
                <a:uFillTx/>
                <a:latin typeface="Arial" panose="020B0604020202020204" pitchFamily="34" charset="0"/>
                <a:cs typeface="Arial" panose="020B0604020202020204" pitchFamily="34" charset="0"/>
              </a:rPr>
              <a:t>% </a:t>
            </a:r>
            <a:r>
              <a:rPr lang="fr-FR" sz="1200" b="1">
                <a:solidFill>
                  <a:srgbClr val="E25303"/>
                </a:solidFill>
                <a:latin typeface="Arial" panose="020B0604020202020204" pitchFamily="34" charset="0"/>
                <a:cs typeface="Arial" panose="020B0604020202020204" pitchFamily="34" charset="0"/>
              </a:rPr>
              <a:t>r</a:t>
            </a:r>
            <a:r>
              <a:rPr kumimoji="0" lang="fr-FR" sz="1200" b="1" i="0" u="none" strike="noStrike" kern="1200" cap="none" spc="0" normalizeH="0" baseline="0" noProof="0" err="1">
                <a:ln>
                  <a:noFill/>
                </a:ln>
                <a:solidFill>
                  <a:srgbClr val="E25303"/>
                </a:solidFill>
                <a:effectLst/>
                <a:uLnTx/>
                <a:uFillTx/>
                <a:latin typeface="Arial" panose="020B0604020202020204" pitchFamily="34" charset="0"/>
                <a:cs typeface="Arial" panose="020B0604020202020204" pitchFamily="34" charset="0"/>
              </a:rPr>
              <a:t>espondents</a:t>
            </a:r>
            <a:endParaRPr kumimoji="0" lang="fr-FR" sz="1200" b="1" i="0" u="none" strike="noStrike" kern="1200" cap="none" spc="0" normalizeH="0" baseline="0" noProof="0">
              <a:ln>
                <a:noFill/>
              </a:ln>
              <a:solidFill>
                <a:srgbClr val="E25303"/>
              </a:solidFill>
              <a:effectLst/>
              <a:uLnTx/>
              <a:uFillTx/>
              <a:latin typeface="Arial" panose="020B0604020202020204" pitchFamily="34" charset="0"/>
              <a:cs typeface="Arial" panose="020B0604020202020204" pitchFamily="34" charset="0"/>
            </a:endParaRPr>
          </a:p>
        </p:txBody>
      </p:sp>
      <p:graphicFrame>
        <p:nvGraphicFramePr>
          <p:cNvPr id="8" name="Table 7">
            <a:extLst>
              <a:ext uri="{FF2B5EF4-FFF2-40B4-BE49-F238E27FC236}">
                <a16:creationId xmlns:a16="http://schemas.microsoft.com/office/drawing/2014/main" id="{1154F6CB-FAF8-9199-5014-CF9B682969DC}"/>
              </a:ext>
            </a:extLst>
          </p:cNvPr>
          <p:cNvGraphicFramePr>
            <a:graphicFrameLocks noGrp="1"/>
          </p:cNvGraphicFramePr>
          <p:nvPr>
            <p:custDataLst>
              <p:tags r:id="rId6"/>
            </p:custDataLst>
            <p:extLst>
              <p:ext uri="{D42A27DB-BD31-4B8C-83A1-F6EECF244321}">
                <p14:modId xmlns:p14="http://schemas.microsoft.com/office/powerpoint/2010/main" val="432834167"/>
              </p:ext>
            </p:extLst>
          </p:nvPr>
        </p:nvGraphicFramePr>
        <p:xfrm>
          <a:off x="9723366" y="2229884"/>
          <a:ext cx="1221839" cy="3467030"/>
        </p:xfrm>
        <a:graphic>
          <a:graphicData uri="http://schemas.openxmlformats.org/drawingml/2006/table">
            <a:tbl>
              <a:tblPr firstRow="1" bandRow="1">
                <a:tableStyleId>{5C22544A-7EE6-4342-B048-85BDC9FD1C3A}</a:tableStyleId>
              </a:tblPr>
              <a:tblGrid>
                <a:gridCol w="1221839">
                  <a:extLst>
                    <a:ext uri="{9D8B030D-6E8A-4147-A177-3AD203B41FA5}">
                      <a16:colId xmlns:a16="http://schemas.microsoft.com/office/drawing/2014/main" val="20000"/>
                    </a:ext>
                  </a:extLst>
                </a:gridCol>
              </a:tblGrid>
              <a:tr h="346703">
                <a:tc>
                  <a:txBody>
                    <a:bodyPr/>
                    <a:lstStyle/>
                    <a:p>
                      <a:pPr algn="ctr"/>
                      <a:r>
                        <a:rPr lang="en-US" sz="1200" b="1">
                          <a:solidFill>
                            <a:schemeClr val="bg2">
                              <a:lumMod val="100000"/>
                            </a:schemeClr>
                          </a:solidFill>
                          <a:latin typeface="Arial" panose="020B0604020202020204" pitchFamily="34" charset="0"/>
                          <a:cs typeface="Arial" panose="020B0604020202020204" pitchFamily="34" charset="0"/>
                        </a:rPr>
                        <a:t>49%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46703">
                <a:tc>
                  <a:txBody>
                    <a:bodyPr/>
                    <a:lstStyle/>
                    <a:p>
                      <a:pPr algn="ctr"/>
                      <a:r>
                        <a:rPr lang="en-US" sz="1200" b="1">
                          <a:solidFill>
                            <a:schemeClr val="bg2">
                              <a:lumMod val="100000"/>
                            </a:schemeClr>
                          </a:solidFill>
                          <a:latin typeface="Arial" panose="020B0604020202020204" pitchFamily="34" charset="0"/>
                          <a:cs typeface="Arial" panose="020B0604020202020204" pitchFamily="34" charset="0"/>
                        </a:rPr>
                        <a:t>45%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6703">
                <a:tc>
                  <a:txBody>
                    <a:bodyPr/>
                    <a:lstStyle/>
                    <a:p>
                      <a:pPr algn="ctr"/>
                      <a:r>
                        <a:rPr lang="en-US" sz="1200" b="1">
                          <a:solidFill>
                            <a:schemeClr val="accent5">
                              <a:lumMod val="100000"/>
                            </a:schemeClr>
                          </a:solidFill>
                          <a:latin typeface="Arial" panose="020B0604020202020204" pitchFamily="34" charset="0"/>
                          <a:cs typeface="Arial" panose="020B0604020202020204" pitchFamily="34" charset="0"/>
                        </a:rPr>
                        <a:t>29%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46703">
                <a:tc>
                  <a:txBody>
                    <a:bodyPr/>
                    <a:lstStyle/>
                    <a:p>
                      <a:pPr algn="ctr"/>
                      <a:r>
                        <a:rPr lang="en-US" sz="1200" b="1">
                          <a:solidFill>
                            <a:schemeClr val="bg2">
                              <a:lumMod val="100000"/>
                            </a:schemeClr>
                          </a:solidFill>
                          <a:latin typeface="Arial" panose="020B0604020202020204" pitchFamily="34" charset="0"/>
                          <a:cs typeface="Arial" panose="020B0604020202020204" pitchFamily="34" charset="0"/>
                        </a:rPr>
                        <a:t>19%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6703">
                <a:tc>
                  <a:txBody>
                    <a:bodyPr/>
                    <a:lstStyle/>
                    <a:p>
                      <a:pPr algn="ctr"/>
                      <a:r>
                        <a:rPr lang="en-US" sz="1200" b="1">
                          <a:solidFill>
                            <a:schemeClr val="bg2">
                              <a:lumMod val="100000"/>
                            </a:schemeClr>
                          </a:solidFill>
                          <a:latin typeface="Arial" panose="020B0604020202020204" pitchFamily="34" charset="0"/>
                          <a:cs typeface="Arial" panose="020B0604020202020204" pitchFamily="34" charset="0"/>
                        </a:rPr>
                        <a:t>17%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46703">
                <a:tc>
                  <a:txBody>
                    <a:bodyPr/>
                    <a:lstStyle/>
                    <a:p>
                      <a:pPr algn="ctr"/>
                      <a:r>
                        <a:rPr lang="en-US" sz="1200" b="1">
                          <a:solidFill>
                            <a:schemeClr val="accent5">
                              <a:lumMod val="100000"/>
                            </a:schemeClr>
                          </a:solidFill>
                          <a:latin typeface="Arial" panose="020B0604020202020204" pitchFamily="34" charset="0"/>
                          <a:cs typeface="Arial" panose="020B0604020202020204" pitchFamily="34" charset="0"/>
                        </a:rPr>
                        <a:t>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6703">
                <a:tc>
                  <a:txBody>
                    <a:bodyPr/>
                    <a:lstStyle/>
                    <a:p>
                      <a:pPr algn="ctr"/>
                      <a:r>
                        <a:rPr lang="en-US" sz="1200" b="1">
                          <a:solidFill>
                            <a:schemeClr val="bg2">
                              <a:lumMod val="100000"/>
                            </a:schemeClr>
                          </a:solidFill>
                          <a:latin typeface="Arial" panose="020B0604020202020204" pitchFamily="34" charset="0"/>
                          <a:cs typeface="Arial" panose="020B0604020202020204" pitchFamily="34" charset="0"/>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46703">
                <a:tc>
                  <a:txBody>
                    <a:bodyPr/>
                    <a:lstStyle/>
                    <a:p>
                      <a:pPr algn="ctr"/>
                      <a:r>
                        <a:rPr lang="en-US" sz="1200" b="1">
                          <a:solidFill>
                            <a:schemeClr val="accent5">
                              <a:lumMod val="100000"/>
                            </a:schemeClr>
                          </a:solidFill>
                          <a:latin typeface="Arial" panose="020B0604020202020204" pitchFamily="34" charset="0"/>
                          <a:cs typeface="Arial" panose="020B0604020202020204" pitchFamily="34" charset="0"/>
                        </a:rPr>
                        <a:t>17%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46703">
                <a:tc>
                  <a:txBody>
                    <a:bodyPr/>
                    <a:lstStyle/>
                    <a:p>
                      <a:pPr algn="ctr"/>
                      <a:r>
                        <a:rPr lang="en-US" sz="1200" b="1">
                          <a:solidFill>
                            <a:schemeClr val="bg2">
                              <a:lumMod val="100000"/>
                            </a:schemeClr>
                          </a:solidFill>
                          <a:latin typeface="Arial" panose="020B0604020202020204" pitchFamily="34" charset="0"/>
                          <a:cs typeface="Arial" panose="020B0604020202020204" pitchFamily="34" charset="0"/>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4418194"/>
                  </a:ext>
                </a:extLst>
              </a:tr>
              <a:tr h="346703">
                <a:tc>
                  <a:txBody>
                    <a:bodyPr/>
                    <a:lstStyle/>
                    <a:p>
                      <a:pPr algn="ctr"/>
                      <a:r>
                        <a:rPr lang="en-US" sz="1200" b="1">
                          <a:solidFill>
                            <a:schemeClr val="bg2">
                              <a:lumMod val="100000"/>
                            </a:schemeClr>
                          </a:solidFill>
                          <a:latin typeface="Arial" panose="020B0604020202020204" pitchFamily="34" charset="0"/>
                          <a:cs typeface="Arial" panose="020B0604020202020204" pitchFamily="34" charset="0"/>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3509119"/>
                  </a:ext>
                </a:extLst>
              </a:tr>
            </a:tbl>
          </a:graphicData>
        </a:graphic>
      </p:graphicFrame>
      <p:graphicFrame>
        <p:nvGraphicFramePr>
          <p:cNvPr id="11" name="Content Placeholder 12">
            <a:extLst>
              <a:ext uri="{FF2B5EF4-FFF2-40B4-BE49-F238E27FC236}">
                <a16:creationId xmlns:a16="http://schemas.microsoft.com/office/drawing/2014/main" id="{18E41A25-824E-8737-6653-C40B2CB3D21E}"/>
              </a:ext>
            </a:extLst>
          </p:cNvPr>
          <p:cNvGraphicFramePr/>
          <p:nvPr>
            <p:custDataLst>
              <p:tags r:id="rId7"/>
            </p:custDataLst>
            <p:extLst>
              <p:ext uri="{D42A27DB-BD31-4B8C-83A1-F6EECF244321}">
                <p14:modId xmlns:p14="http://schemas.microsoft.com/office/powerpoint/2010/main" val="2794054217"/>
              </p:ext>
            </p:extLst>
          </p:nvPr>
        </p:nvGraphicFramePr>
        <p:xfrm>
          <a:off x="722313" y="1533167"/>
          <a:ext cx="8925540" cy="4267199"/>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135851057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12">
            <a:extLst>
              <a:ext uri="{FF2B5EF4-FFF2-40B4-BE49-F238E27FC236}">
                <a16:creationId xmlns:a16="http://schemas.microsoft.com/office/drawing/2014/main" id="{4C73E964-69DB-DBA4-6573-C66D7A1EE620}"/>
              </a:ext>
            </a:extLst>
          </p:cNvPr>
          <p:cNvGraphicFramePr/>
          <p:nvPr>
            <p:custDataLst>
              <p:tags r:id="rId1"/>
            </p:custDataLst>
            <p:extLst>
              <p:ext uri="{D42A27DB-BD31-4B8C-83A1-F6EECF244321}">
                <p14:modId xmlns:p14="http://schemas.microsoft.com/office/powerpoint/2010/main" val="1078383909"/>
              </p:ext>
            </p:extLst>
          </p:nvPr>
        </p:nvGraphicFramePr>
        <p:xfrm>
          <a:off x="723034" y="1763535"/>
          <a:ext cx="7090930" cy="4127599"/>
        </p:xfrm>
        <a:graphic>
          <a:graphicData uri="http://schemas.openxmlformats.org/drawingml/2006/chart">
            <c:chart xmlns:c="http://schemas.openxmlformats.org/drawingml/2006/chart" xmlns:r="http://schemas.openxmlformats.org/officeDocument/2006/relationships" r:id="rId15"/>
          </a:graphicData>
        </a:graphic>
      </p:graphicFrame>
      <p:sp>
        <p:nvSpPr>
          <p:cNvPr id="2" name="Title 1">
            <a:extLst>
              <a:ext uri="{FF2B5EF4-FFF2-40B4-BE49-F238E27FC236}">
                <a16:creationId xmlns:a16="http://schemas.microsoft.com/office/drawing/2014/main" id="{A972057E-AA93-4151-9859-A709592D5203}"/>
              </a:ext>
            </a:extLst>
          </p:cNvPr>
          <p:cNvSpPr>
            <a:spLocks noGrp="1"/>
          </p:cNvSpPr>
          <p:nvPr>
            <p:ph type="title"/>
            <p:custDataLst>
              <p:tags r:id="rId2"/>
            </p:custDataLst>
          </p:nvPr>
        </p:nvSpPr>
        <p:spPr>
          <a:xfrm>
            <a:off x="720000" y="0"/>
            <a:ext cx="10746000" cy="892800"/>
          </a:xfrm>
        </p:spPr>
        <p:txBody>
          <a:bodyPr/>
          <a:lstStyle/>
          <a:p>
            <a:pPr>
              <a:lnSpc>
                <a:spcPts val="2800"/>
              </a:lnSpc>
            </a:pPr>
            <a:r>
              <a:rPr lang="en-US" dirty="0"/>
              <a:t>Flavor and cost influence purchasing behavior among US consumers</a:t>
            </a:r>
          </a:p>
        </p:txBody>
      </p:sp>
      <p:graphicFrame>
        <p:nvGraphicFramePr>
          <p:cNvPr id="7" name="Content Placeholder 12">
            <a:extLst>
              <a:ext uri="{FF2B5EF4-FFF2-40B4-BE49-F238E27FC236}">
                <a16:creationId xmlns:a16="http://schemas.microsoft.com/office/drawing/2014/main" id="{B1A44287-D6C0-4B0D-8DFF-5403420508C9}"/>
              </a:ext>
            </a:extLst>
          </p:cNvPr>
          <p:cNvGraphicFramePr/>
          <p:nvPr>
            <p:custDataLst>
              <p:tags r:id="rId3"/>
            </p:custDataLst>
            <p:extLst>
              <p:ext uri="{D42A27DB-BD31-4B8C-83A1-F6EECF244321}">
                <p14:modId xmlns:p14="http://schemas.microsoft.com/office/powerpoint/2010/main" val="4037035883"/>
              </p:ext>
            </p:extLst>
          </p:nvPr>
        </p:nvGraphicFramePr>
        <p:xfrm>
          <a:off x="7982487" y="1981245"/>
          <a:ext cx="3395564" cy="3741545"/>
        </p:xfrm>
        <a:graphic>
          <a:graphicData uri="http://schemas.openxmlformats.org/drawingml/2006/chart">
            <c:chart xmlns:c="http://schemas.openxmlformats.org/drawingml/2006/chart" xmlns:r="http://schemas.openxmlformats.org/officeDocument/2006/relationships" r:id="rId16"/>
          </a:graphicData>
        </a:graphic>
      </p:graphicFrame>
      <p:sp>
        <p:nvSpPr>
          <p:cNvPr id="9" name="Rectangle: Rounded Corners 8">
            <a:extLst>
              <a:ext uri="{FF2B5EF4-FFF2-40B4-BE49-F238E27FC236}">
                <a16:creationId xmlns:a16="http://schemas.microsoft.com/office/drawing/2014/main" id="{19D1F655-E97F-406B-8FB7-BE99C1D2CD14}"/>
              </a:ext>
            </a:extLst>
          </p:cNvPr>
          <p:cNvSpPr/>
          <p:nvPr>
            <p:custDataLst>
              <p:tags r:id="rId4"/>
            </p:custDataLst>
          </p:nvPr>
        </p:nvSpPr>
        <p:spPr>
          <a:xfrm>
            <a:off x="7930831" y="1609869"/>
            <a:ext cx="3498877" cy="410382"/>
          </a:xfrm>
          <a:prstGeom prst="roundRect">
            <a:avLst/>
          </a:prstGeom>
          <a:solidFill>
            <a:schemeClr val="tx2">
              <a:lumMod val="10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Global </a:t>
            </a:r>
            <a:r>
              <a:rPr lang="en-US" sz="1200">
                <a:solidFill>
                  <a:prstClr val="white"/>
                </a:solidFill>
                <a:latin typeface="Arial" panose="020B0604020202020204" pitchFamily="34" charset="0"/>
                <a:cs typeface="Arial" panose="020B0604020202020204" pitchFamily="34" charset="0"/>
              </a:rPr>
              <a:t>a</a:t>
            </a:r>
            <a:r>
              <a:rPr kumimoji="0" lang="en-US" sz="1200" b="0" i="0" u="none" strike="noStrike" kern="1200" cap="none" spc="0" normalizeH="0" baseline="0" noProof="0" err="1">
                <a:ln>
                  <a:noFill/>
                </a:ln>
                <a:solidFill>
                  <a:prstClr val="white"/>
                </a:solidFill>
                <a:effectLst/>
                <a:uLnTx/>
                <a:uFillTx/>
                <a:latin typeface="Arial" panose="020B0604020202020204" pitchFamily="34" charset="0"/>
                <a:cs typeface="Arial" panose="020B0604020202020204" pitchFamily="34" charset="0"/>
              </a:rPr>
              <a:t>verage</a:t>
            </a:r>
            <a:endParaRPr kumimoji="0" lang="en-US" sz="1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5C6DBC8E-CFED-498A-BF3F-7C08C22B87D8}"/>
              </a:ext>
            </a:extLst>
          </p:cNvPr>
          <p:cNvSpPr/>
          <p:nvPr>
            <p:custDataLst>
              <p:tags r:id="rId5"/>
            </p:custDataLst>
          </p:nvPr>
        </p:nvSpPr>
        <p:spPr>
          <a:xfrm>
            <a:off x="1406728" y="1609869"/>
            <a:ext cx="990000" cy="410382"/>
          </a:xfrm>
          <a:prstGeom prst="roundRect">
            <a:avLst/>
          </a:prstGeom>
          <a:solidFill>
            <a:schemeClr val="accent1">
              <a:lumMod val="100000"/>
            </a:schemeClr>
          </a:solidFill>
          <a:ln w="1270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Flavor</a:t>
            </a:r>
          </a:p>
        </p:txBody>
      </p:sp>
      <p:sp>
        <p:nvSpPr>
          <p:cNvPr id="11" name="Rectangle: Rounded Corners 10">
            <a:extLst>
              <a:ext uri="{FF2B5EF4-FFF2-40B4-BE49-F238E27FC236}">
                <a16:creationId xmlns:a16="http://schemas.microsoft.com/office/drawing/2014/main" id="{5E29420F-58CD-46AB-8380-5BB05DD52143}"/>
              </a:ext>
            </a:extLst>
          </p:cNvPr>
          <p:cNvSpPr/>
          <p:nvPr>
            <p:custDataLst>
              <p:tags r:id="rId6"/>
            </p:custDataLst>
          </p:nvPr>
        </p:nvSpPr>
        <p:spPr>
          <a:xfrm>
            <a:off x="2701655" y="1609869"/>
            <a:ext cx="990000" cy="410382"/>
          </a:xfrm>
          <a:prstGeom prst="roundRect">
            <a:avLst/>
          </a:prstGeom>
          <a:solidFill>
            <a:schemeClr val="accent3">
              <a:lumMod val="100000"/>
            </a:schemeClr>
          </a:solidFill>
          <a:ln w="12700" cap="flat" cmpd="sng" algn="ctr">
            <a:solidFill>
              <a:schemeClr val="accent3">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Cost</a:t>
            </a:r>
          </a:p>
        </p:txBody>
      </p:sp>
      <p:sp>
        <p:nvSpPr>
          <p:cNvPr id="12" name="Rectangle: Rounded Corners 11">
            <a:extLst>
              <a:ext uri="{FF2B5EF4-FFF2-40B4-BE49-F238E27FC236}">
                <a16:creationId xmlns:a16="http://schemas.microsoft.com/office/drawing/2014/main" id="{3E754593-EF83-4914-BBFE-40365C34FF63}"/>
              </a:ext>
            </a:extLst>
          </p:cNvPr>
          <p:cNvSpPr/>
          <p:nvPr>
            <p:custDataLst>
              <p:tags r:id="rId7"/>
            </p:custDataLst>
          </p:nvPr>
        </p:nvSpPr>
        <p:spPr>
          <a:xfrm>
            <a:off x="3996582" y="1609869"/>
            <a:ext cx="990000" cy="410382"/>
          </a:xfrm>
          <a:prstGeom prst="roundRect">
            <a:avLst/>
          </a:prstGeom>
          <a:solidFill>
            <a:schemeClr val="accent4">
              <a:lumMod val="100000"/>
            </a:schemeClr>
          </a:solidFill>
          <a:ln w="12700" cap="flat" cmpd="sng" algn="ctr">
            <a:solidFill>
              <a:schemeClr val="accent4">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555555"/>
                </a:solidFill>
                <a:effectLst/>
                <a:uLnTx/>
                <a:uFillTx/>
                <a:latin typeface="Arial" panose="020B0604020202020204" pitchFamily="34" charset="0"/>
                <a:cs typeface="Arial" panose="020B0604020202020204" pitchFamily="34" charset="0"/>
              </a:rPr>
              <a:t>Freshness</a:t>
            </a:r>
          </a:p>
        </p:txBody>
      </p:sp>
      <p:sp>
        <p:nvSpPr>
          <p:cNvPr id="13" name="Rectangle: Rounded Corners 12">
            <a:extLst>
              <a:ext uri="{FF2B5EF4-FFF2-40B4-BE49-F238E27FC236}">
                <a16:creationId xmlns:a16="http://schemas.microsoft.com/office/drawing/2014/main" id="{BE0AAD83-9E6A-4DDB-B3A1-F7AF45EB2B6D}"/>
              </a:ext>
            </a:extLst>
          </p:cNvPr>
          <p:cNvSpPr/>
          <p:nvPr>
            <p:custDataLst>
              <p:tags r:id="rId8"/>
            </p:custDataLst>
          </p:nvPr>
        </p:nvSpPr>
        <p:spPr>
          <a:xfrm>
            <a:off x="5291509" y="1609869"/>
            <a:ext cx="990000" cy="410382"/>
          </a:xfrm>
          <a:prstGeom prst="roundRect">
            <a:avLst/>
          </a:prstGeom>
          <a:solidFill>
            <a:schemeClr val="accent2">
              <a:lumMod val="100000"/>
            </a:schemeClr>
          </a:solidFill>
          <a:ln w="12700" cap="flat" cmpd="sng" algn="ctr">
            <a:solidFill>
              <a:schemeClr val="accent2">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Health aspects</a:t>
            </a:r>
          </a:p>
        </p:txBody>
      </p:sp>
      <p:sp>
        <p:nvSpPr>
          <p:cNvPr id="14" name="Rectangle: Rounded Corners 13">
            <a:extLst>
              <a:ext uri="{FF2B5EF4-FFF2-40B4-BE49-F238E27FC236}">
                <a16:creationId xmlns:a16="http://schemas.microsoft.com/office/drawing/2014/main" id="{764ECF46-1BC6-4C93-B63D-492C35EA7B8F}"/>
              </a:ext>
            </a:extLst>
          </p:cNvPr>
          <p:cNvSpPr/>
          <p:nvPr>
            <p:custDataLst>
              <p:tags r:id="rId9"/>
            </p:custDataLst>
          </p:nvPr>
        </p:nvSpPr>
        <p:spPr>
          <a:xfrm>
            <a:off x="6586435" y="1609869"/>
            <a:ext cx="990000" cy="410382"/>
          </a:xfrm>
          <a:prstGeom prst="roundRect">
            <a:avLst/>
          </a:prstGeom>
          <a:solidFill>
            <a:schemeClr val="accent5">
              <a:lumMod val="100000"/>
            </a:schemeClr>
          </a:solidFill>
          <a:ln w="12700" cap="flat" cmpd="sng" algn="ctr">
            <a:solidFill>
              <a:schemeClr val="accent5">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Brand</a:t>
            </a:r>
          </a:p>
        </p:txBody>
      </p:sp>
      <p:sp>
        <p:nvSpPr>
          <p:cNvPr id="4" name="Footer Placeholder 70">
            <a:extLst>
              <a:ext uri="{FF2B5EF4-FFF2-40B4-BE49-F238E27FC236}">
                <a16:creationId xmlns:a16="http://schemas.microsoft.com/office/drawing/2014/main" id="{AE5C43D2-A866-9394-BB0D-E7F0AF7F2C88}"/>
              </a:ext>
            </a:extLst>
          </p:cNvPr>
          <p:cNvSpPr txBox="1"/>
          <p:nvPr>
            <p:custDataLst>
              <p:tags r:id="rId10"/>
            </p:custDataLst>
          </p:nvPr>
        </p:nvSpPr>
        <p:spPr>
          <a:xfrm>
            <a:off x="758017" y="6133172"/>
            <a:ext cx="8600297" cy="468595"/>
          </a:xfrm>
          <a:prstGeom prst="rect">
            <a:avLst/>
          </a:prstGeom>
        </p:spPr>
        <p:txBody>
          <a:bodyPr vert="horz" lIns="0" tIns="0" rIns="0" bIns="0" rtlCol="0" anchor="t" anchorCtr="0">
            <a:noAutofit/>
          </a:bodyPr>
          <a:lstStyle>
            <a:defPPr>
              <a:defRPr lang="en-US"/>
            </a:defPPr>
            <a:lvl1pPr marL="0" algn="l" defTabSz="914400" rtl="0" eaLnBrk="1" latinLnBrk="0" hangingPunct="1">
              <a:defRPr sz="1200" b="1" kern="1200">
                <a:solidFill>
                  <a:srgbClr val="E2530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E25303"/>
                </a:solidFill>
                <a:effectLst/>
                <a:uLnTx/>
                <a:uFillTx/>
                <a:latin typeface="Arial" panose="020B0604020202020204" pitchFamily="34" charset="0"/>
                <a:ea typeface="+mn-ea"/>
                <a:cs typeface="Arial" panose="020B0604020202020204" pitchFamily="34" charset="0"/>
              </a:rPr>
              <a:t>Source: </a:t>
            </a:r>
            <a:r>
              <a:rPr kumimoji="0" lang="en-US" sz="1200" b="0" i="0" u="none" strike="noStrike" kern="1200" cap="none" spc="0" normalizeH="0" baseline="0" noProof="0">
                <a:ln>
                  <a:noFill/>
                </a:ln>
                <a:solidFill>
                  <a:srgbClr val="555555"/>
                </a:solidFill>
                <a:effectLst/>
                <a:uLnTx/>
                <a:uFillTx/>
                <a:latin typeface="Arial" panose="020B0604020202020204" pitchFamily="34" charset="0"/>
                <a:ea typeface="+mn-ea"/>
                <a:cs typeface="Arial" panose="020B0604020202020204" pitchFamily="34" charset="0"/>
              </a:rPr>
              <a:t>Innova Category Survey 2023</a:t>
            </a:r>
          </a:p>
        </p:txBody>
      </p:sp>
      <p:sp>
        <p:nvSpPr>
          <p:cNvPr id="22" name="Content Placeholder 4">
            <a:extLst>
              <a:ext uri="{FF2B5EF4-FFF2-40B4-BE49-F238E27FC236}">
                <a16:creationId xmlns:a16="http://schemas.microsoft.com/office/drawing/2014/main" id="{75C251CE-81BE-EBFD-9FF1-7B00B58CD596}"/>
              </a:ext>
            </a:extLst>
          </p:cNvPr>
          <p:cNvSpPr txBox="1"/>
          <p:nvPr>
            <p:custDataLst>
              <p:tags r:id="rId11"/>
            </p:custDataLst>
          </p:nvPr>
        </p:nvSpPr>
        <p:spPr>
          <a:xfrm>
            <a:off x="1611382" y="1129870"/>
            <a:ext cx="9854617" cy="396595"/>
          </a:xfrm>
          <a:prstGeom prst="rect">
            <a:avLst/>
          </a:prstGeom>
        </p:spPr>
        <p:txBody>
          <a:bodyPr vert="horz" lIns="0" tIns="45720" rIns="91440" bIns="45720" rtlCol="0">
            <a:noAutofit/>
          </a:bodyPr>
          <a:lstStyle>
            <a:lvl1pPr marL="0" indent="0" algn="l" defTabSz="914400" rtl="0" eaLnBrk="1" latinLnBrk="0" hangingPunct="1">
              <a:lnSpc>
                <a:spcPct val="100000"/>
              </a:lnSpc>
              <a:spcBef>
                <a:spcPts val="1000"/>
              </a:spcBef>
              <a:buClr>
                <a:srgbClr val="E25303"/>
              </a:buClr>
              <a:buFont typeface="Arial" panose="020B0604020202020204" pitchFamily="34" charset="0"/>
              <a:buNone/>
              <a:defRPr sz="1200" kern="1200">
                <a:solidFill>
                  <a:schemeClr val="tx1"/>
                </a:solidFill>
                <a:latin typeface="Calibri" panose="020F0502020204030204" pitchFamily="34" charset="0"/>
                <a:ea typeface="+mn-ea"/>
                <a:cs typeface="Calibri" panose="020F0502020204030204" pitchFamily="34" charset="0"/>
              </a:defRPr>
            </a:lvl1pPr>
            <a:lvl2pPr marL="428625" indent="-180975" algn="l" defTabSz="914400" rtl="0" eaLnBrk="1" latinLnBrk="0" hangingPunct="1">
              <a:lnSpc>
                <a:spcPct val="100000"/>
              </a:lnSpc>
              <a:spcBef>
                <a:spcPts val="500"/>
              </a:spcBef>
              <a:buClr>
                <a:srgbClr val="E25303"/>
              </a:buClr>
              <a:buFont typeface="Avenir Next L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685800" indent="-257175" algn="l" defTabSz="914400" rtl="0" eaLnBrk="1" latinLnBrk="0" hangingPunct="1">
              <a:lnSpc>
                <a:spcPct val="100000"/>
              </a:lnSpc>
              <a:spcBef>
                <a:spcPts val="500"/>
              </a:spcBef>
              <a:buClr>
                <a:srgbClr val="E25303"/>
              </a:buClr>
              <a:buSzPct val="75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ct val="0"/>
              </a:spcAft>
              <a:buClr>
                <a:srgbClr val="E25303"/>
              </a:buClr>
              <a:buSzTx/>
              <a:buFont typeface="Arial" panose="020B0604020202020204" pitchFamily="34" charset="0"/>
              <a:buNone/>
              <a:defRPr/>
            </a:pPr>
            <a:r>
              <a:rPr kumimoji="0" lang="en-US" sz="1200" b="0" i="0" u="none" strike="noStrike" kern="1200" cap="none" spc="0" normalizeH="0" baseline="0" noProof="0" dirty="0">
                <a:ln>
                  <a:noFill/>
                </a:ln>
                <a:solidFill>
                  <a:srgbClr val="555555"/>
                </a:solidFill>
                <a:effectLst/>
                <a:uLnTx/>
                <a:uFillTx/>
                <a:latin typeface="Calibri" panose="020F0502020204030204" pitchFamily="34" charset="0"/>
                <a:ea typeface="Lato" panose="020F0502020204030203" pitchFamily="34" charset="0"/>
                <a:cs typeface="Lato" panose="020F0502020204030203" pitchFamily="34" charset="0"/>
              </a:rPr>
              <a:t>US yogurt: Which product attributes most influence your purchasing decision when consuming yogurt/drinkable yogurt? (</a:t>
            </a:r>
            <a:r>
              <a:rPr lang="en-US" sz="1200" dirty="0">
                <a:solidFill>
                  <a:srgbClr val="555555"/>
                </a:solidFill>
                <a:latin typeface="Calibri" panose="020F0502020204030204" pitchFamily="34" charset="0"/>
                <a:ea typeface="Lato" panose="020F0502020204030203" pitchFamily="34" charset="0"/>
                <a:cs typeface="Calibri" panose="020F0502020204030204" pitchFamily="34" charset="0"/>
              </a:rPr>
              <a:t>Average: 36 countries vs US) (2023</a:t>
            </a:r>
            <a:r>
              <a:rPr lang="en-US" dirty="0">
                <a:solidFill>
                  <a:srgbClr val="555555"/>
                </a:solidFill>
                <a:ea typeface="Lato" panose="020F0502020204030203" pitchFamily="34" charset="0"/>
                <a:cs typeface="Lato" panose="020F0502020204030203" pitchFamily="34" charset="0"/>
              </a:rPr>
              <a:t>) </a:t>
            </a:r>
            <a:endParaRPr kumimoji="0" lang="en-US" sz="1200" b="0" i="0" u="none" strike="noStrike" kern="1200" cap="none" spc="0" normalizeH="0" baseline="0" noProof="0" dirty="0">
              <a:ln>
                <a:noFill/>
              </a:ln>
              <a:solidFill>
                <a:srgbClr val="555555"/>
              </a:solidFill>
              <a:effectLst/>
              <a:uLnTx/>
              <a:uFillTx/>
              <a:latin typeface="Calibri" panose="020F0502020204030204" pitchFamily="34" charset="0"/>
              <a:ea typeface="Lato" panose="020F0502020204030203" pitchFamily="34" charset="0"/>
              <a:cs typeface="Lato" panose="020F0502020204030203" pitchFamily="34" charset="0"/>
            </a:endParaRPr>
          </a:p>
        </p:txBody>
      </p:sp>
      <p:sp>
        <p:nvSpPr>
          <p:cNvPr id="23" name="Content Placeholder 5">
            <a:extLst>
              <a:ext uri="{FF2B5EF4-FFF2-40B4-BE49-F238E27FC236}">
                <a16:creationId xmlns:a16="http://schemas.microsoft.com/office/drawing/2014/main" id="{7F2BA2EA-4ECD-FF82-B009-3F52EA64C651}"/>
              </a:ext>
            </a:extLst>
          </p:cNvPr>
          <p:cNvSpPr txBox="1"/>
          <p:nvPr>
            <p:custDataLst>
              <p:tags r:id="rId12"/>
            </p:custDataLst>
          </p:nvPr>
        </p:nvSpPr>
        <p:spPr>
          <a:xfrm>
            <a:off x="765854" y="1129870"/>
            <a:ext cx="839787" cy="396595"/>
          </a:xfrm>
          <a:prstGeom prst="rect">
            <a:avLst/>
          </a:prstGeom>
        </p:spPr>
        <p:txBody>
          <a:bodyPr vert="horz" lIns="0" tIns="45720" rIns="91440" bIns="45720" rtlCol="0">
            <a:noAutofit/>
          </a:bodyPr>
          <a:lstStyle>
            <a:lvl1pPr marL="0" indent="0" algn="l" defTabSz="914400" rtl="0" eaLnBrk="1" latinLnBrk="0" hangingPunct="1">
              <a:lnSpc>
                <a:spcPct val="100000"/>
              </a:lnSpc>
              <a:spcBef>
                <a:spcPts val="1000"/>
              </a:spcBef>
              <a:buClr>
                <a:srgbClr val="E25303"/>
              </a:buClr>
              <a:buFont typeface="Arial" panose="020B0604020202020204" pitchFamily="34" charset="0"/>
              <a:buNone/>
              <a:defRPr sz="1200" b="1" kern="1200">
                <a:solidFill>
                  <a:schemeClr val="tx1"/>
                </a:solidFill>
                <a:latin typeface="Calibri" panose="020F0502020204030204" pitchFamily="34" charset="0"/>
                <a:ea typeface="+mn-ea"/>
                <a:cs typeface="Calibri" panose="020F0502020204030204" pitchFamily="34" charset="0"/>
              </a:defRPr>
            </a:lvl1pPr>
            <a:lvl2pPr marL="428625" indent="-180975" algn="l" defTabSz="914400" rtl="0" eaLnBrk="1" latinLnBrk="0" hangingPunct="1">
              <a:lnSpc>
                <a:spcPct val="100000"/>
              </a:lnSpc>
              <a:spcBef>
                <a:spcPts val="500"/>
              </a:spcBef>
              <a:buClr>
                <a:srgbClr val="E25303"/>
              </a:buClr>
              <a:buFont typeface="Avenir Next L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685800" indent="-257175" algn="l" defTabSz="914400" rtl="0" eaLnBrk="1" latinLnBrk="0" hangingPunct="1">
              <a:lnSpc>
                <a:spcPct val="100000"/>
              </a:lnSpc>
              <a:spcBef>
                <a:spcPts val="500"/>
              </a:spcBef>
              <a:buClr>
                <a:srgbClr val="E25303"/>
              </a:buClr>
              <a:buSzPct val="75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ct val="0"/>
              </a:spcAft>
              <a:buClr>
                <a:srgbClr val="E25303"/>
              </a:buClr>
              <a:buSzTx/>
              <a:buFont typeface="Arial" panose="020B0604020202020204" pitchFamily="34" charset="0"/>
              <a:buNone/>
              <a:defRPr/>
            </a:pPr>
            <a:r>
              <a:rPr kumimoji="0" lang="en-US" sz="1200" b="1"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Figure 4 | </a:t>
            </a:r>
          </a:p>
        </p:txBody>
      </p:sp>
    </p:spTree>
    <p:extLst>
      <p:ext uri="{BB962C8B-B14F-4D97-AF65-F5344CB8AC3E}">
        <p14:creationId xmlns:p14="http://schemas.microsoft.com/office/powerpoint/2010/main" val="338861782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24BA5-E834-4264-A572-9F36E4FB4979}"/>
              </a:ext>
            </a:extLst>
          </p:cNvPr>
          <p:cNvSpPr>
            <a:spLocks noGrp="1"/>
          </p:cNvSpPr>
          <p:nvPr>
            <p:ph type="title"/>
            <p:custDataLst>
              <p:tags r:id="rId1"/>
            </p:custDataLst>
          </p:nvPr>
        </p:nvSpPr>
        <p:spPr>
          <a:xfrm>
            <a:off x="720000" y="0"/>
            <a:ext cx="10746000" cy="892800"/>
          </a:xfrm>
        </p:spPr>
        <p:txBody>
          <a:bodyPr/>
          <a:lstStyle/>
          <a:p>
            <a:pPr>
              <a:lnSpc>
                <a:spcPts val="2800"/>
              </a:lnSpc>
            </a:pPr>
            <a:r>
              <a:rPr lang="en-US"/>
              <a:t>Natural and protein claims important to US consumers when buying yogurt</a:t>
            </a:r>
          </a:p>
        </p:txBody>
      </p:sp>
      <p:sp>
        <p:nvSpPr>
          <p:cNvPr id="5" name="Content Placeholder 4">
            <a:extLst>
              <a:ext uri="{FF2B5EF4-FFF2-40B4-BE49-F238E27FC236}">
                <a16:creationId xmlns:a16="http://schemas.microsoft.com/office/drawing/2014/main" id="{B9E970CD-B700-4230-ABC6-29682D4E6265}"/>
              </a:ext>
            </a:extLst>
          </p:cNvPr>
          <p:cNvSpPr>
            <a:spLocks noGrp="1"/>
          </p:cNvSpPr>
          <p:nvPr>
            <p:ph idx="14"/>
            <p:custDataLst>
              <p:tags r:id="rId2"/>
            </p:custDataLst>
          </p:nvPr>
        </p:nvSpPr>
        <p:spPr>
          <a:xfrm>
            <a:off x="1611384" y="1129870"/>
            <a:ext cx="6825606" cy="396595"/>
          </a:xfrm>
        </p:spPr>
        <p:txBody>
          <a:bodyPr/>
          <a:lstStyle/>
          <a:p>
            <a:r>
              <a:rPr lang="en-US" dirty="0">
                <a:solidFill>
                  <a:srgbClr val="555555"/>
                </a:solidFill>
                <a:ea typeface="Lato" panose="020F0502020204030203" pitchFamily="34" charset="0"/>
                <a:cs typeface="Lato" panose="020F0502020204030203" pitchFamily="34" charset="0"/>
              </a:rPr>
              <a:t>US yogurt: Which claims most influence your purchasing decision when consuming yogurt/drinkable yogurt? (Average: 36 countries vs US) (2023)</a:t>
            </a:r>
          </a:p>
        </p:txBody>
      </p:sp>
      <p:sp>
        <p:nvSpPr>
          <p:cNvPr id="6" name="Content Placeholder 5">
            <a:extLst>
              <a:ext uri="{FF2B5EF4-FFF2-40B4-BE49-F238E27FC236}">
                <a16:creationId xmlns:a16="http://schemas.microsoft.com/office/drawing/2014/main" id="{CE47937F-2550-40F8-B5C0-E1C4EB9D6D2D}"/>
              </a:ext>
            </a:extLst>
          </p:cNvPr>
          <p:cNvSpPr>
            <a:spLocks noGrp="1"/>
          </p:cNvSpPr>
          <p:nvPr>
            <p:ph idx="15"/>
            <p:custDataLst>
              <p:tags r:id="rId3"/>
            </p:custDataLst>
          </p:nvPr>
        </p:nvSpPr>
        <p:spPr>
          <a:xfrm>
            <a:off x="765854" y="1129870"/>
            <a:ext cx="839787" cy="396595"/>
          </a:xfrm>
        </p:spPr>
        <p:txBody>
          <a:bodyPr/>
          <a:lstStyle/>
          <a:p>
            <a:r>
              <a:rPr lang="en-US">
                <a:solidFill>
                  <a:srgbClr val="555555"/>
                </a:solidFill>
              </a:rPr>
              <a:t>Figure 5 | </a:t>
            </a:r>
          </a:p>
        </p:txBody>
      </p:sp>
      <p:sp>
        <p:nvSpPr>
          <p:cNvPr id="3" name="Footer Placeholder 70">
            <a:extLst>
              <a:ext uri="{FF2B5EF4-FFF2-40B4-BE49-F238E27FC236}">
                <a16:creationId xmlns:a16="http://schemas.microsoft.com/office/drawing/2014/main" id="{0530517B-CB32-74E8-B40F-9F5222B41FFD}"/>
              </a:ext>
            </a:extLst>
          </p:cNvPr>
          <p:cNvSpPr txBox="1"/>
          <p:nvPr>
            <p:custDataLst>
              <p:tags r:id="rId4"/>
            </p:custDataLst>
          </p:nvPr>
        </p:nvSpPr>
        <p:spPr>
          <a:xfrm>
            <a:off x="758017" y="6133172"/>
            <a:ext cx="8600297" cy="468595"/>
          </a:xfrm>
          <a:prstGeom prst="rect">
            <a:avLst/>
          </a:prstGeom>
        </p:spPr>
        <p:txBody>
          <a:bodyPr vert="horz" lIns="0" tIns="0" rIns="0" bIns="0" rtlCol="0" anchor="t" anchorCtr="0">
            <a:noAutofit/>
          </a:bodyPr>
          <a:lstStyle>
            <a:defPPr>
              <a:defRPr lang="en-US"/>
            </a:defPPr>
            <a:lvl1pPr marL="0" algn="l" defTabSz="914400" rtl="0" eaLnBrk="1" latinLnBrk="0" hangingPunct="1">
              <a:defRPr sz="1200" b="1" kern="1200">
                <a:solidFill>
                  <a:srgbClr val="E2530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E25303"/>
                </a:solidFill>
                <a:effectLst/>
                <a:uLnTx/>
                <a:uFillTx/>
                <a:latin typeface="Arial" panose="020B0604020202020204" pitchFamily="34" charset="0"/>
                <a:ea typeface="+mn-ea"/>
                <a:cs typeface="Arial" panose="020B0604020202020204" pitchFamily="34" charset="0"/>
              </a:rPr>
              <a:t>Source: </a:t>
            </a:r>
            <a:r>
              <a:rPr kumimoji="0" lang="en-US" sz="1200" b="0" i="0" u="none" strike="noStrike" kern="1200" cap="none" spc="0" normalizeH="0" baseline="0" noProof="0">
                <a:ln>
                  <a:noFill/>
                </a:ln>
                <a:solidFill>
                  <a:srgbClr val="555555"/>
                </a:solidFill>
                <a:effectLst/>
                <a:uLnTx/>
                <a:uFillTx/>
                <a:latin typeface="Arial" panose="020B0604020202020204" pitchFamily="34" charset="0"/>
                <a:ea typeface="+mn-ea"/>
                <a:cs typeface="Arial" panose="020B0604020202020204" pitchFamily="34" charset="0"/>
              </a:rPr>
              <a:t>Innova Category Survey 2023</a:t>
            </a:r>
          </a:p>
        </p:txBody>
      </p:sp>
      <p:sp>
        <p:nvSpPr>
          <p:cNvPr id="12" name="TextBox 11">
            <a:extLst>
              <a:ext uri="{FF2B5EF4-FFF2-40B4-BE49-F238E27FC236}">
                <a16:creationId xmlns:a16="http://schemas.microsoft.com/office/drawing/2014/main" id="{1BECDA62-0A81-C52E-2A79-F8AD74C651EC}"/>
              </a:ext>
            </a:extLst>
          </p:cNvPr>
          <p:cNvSpPr txBox="1"/>
          <p:nvPr>
            <p:custDataLst>
              <p:tags r:id="rId5"/>
            </p:custDataLst>
          </p:nvPr>
        </p:nvSpPr>
        <p:spPr>
          <a:xfrm>
            <a:off x="9537176" y="1667042"/>
            <a:ext cx="15942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FR" sz="1200" b="1" i="0" u="none" strike="noStrike" kern="1200" cap="none" spc="0" normalizeH="0" baseline="0" noProof="0">
                <a:ln>
                  <a:noFill/>
                </a:ln>
                <a:solidFill>
                  <a:srgbClr val="E25303"/>
                </a:solidFill>
                <a:effectLst/>
                <a:uLnTx/>
                <a:uFillTx/>
                <a:latin typeface="Arial" panose="020B0604020202020204" pitchFamily="34" charset="0"/>
                <a:cs typeface="Arial" panose="020B0604020202020204" pitchFamily="34" charset="0"/>
              </a:rPr>
              <a:t>US</a:t>
            </a:r>
          </a:p>
          <a:p>
            <a:pPr marL="0" marR="0" lvl="0" indent="0" algn="ctr" defTabSz="914400" rtl="0" eaLnBrk="1" fontAlgn="auto" latinLnBrk="0" hangingPunct="1">
              <a:lnSpc>
                <a:spcPct val="100000"/>
              </a:lnSpc>
              <a:spcBef>
                <a:spcPct val="0"/>
              </a:spcBef>
              <a:spcAft>
                <a:spcPct val="0"/>
              </a:spcAft>
              <a:buClrTx/>
              <a:buSzTx/>
              <a:buFontTx/>
              <a:buNone/>
              <a:defRPr/>
            </a:pPr>
            <a:r>
              <a:rPr kumimoji="0" lang="fr-FR" sz="1200" b="1" i="0" u="none" strike="noStrike" kern="1200" cap="none" spc="0" normalizeH="0" baseline="0" noProof="0">
                <a:ln>
                  <a:noFill/>
                </a:ln>
                <a:solidFill>
                  <a:srgbClr val="E25303"/>
                </a:solidFill>
                <a:effectLst/>
                <a:uLnTx/>
                <a:uFillTx/>
                <a:latin typeface="Arial" panose="020B0604020202020204" pitchFamily="34" charset="0"/>
                <a:cs typeface="Arial" panose="020B0604020202020204" pitchFamily="34" charset="0"/>
              </a:rPr>
              <a:t>% </a:t>
            </a:r>
            <a:r>
              <a:rPr lang="fr-FR" sz="1200" b="1">
                <a:solidFill>
                  <a:srgbClr val="E25303"/>
                </a:solidFill>
                <a:latin typeface="Arial" panose="020B0604020202020204" pitchFamily="34" charset="0"/>
                <a:cs typeface="Arial" panose="020B0604020202020204" pitchFamily="34" charset="0"/>
              </a:rPr>
              <a:t>r</a:t>
            </a:r>
            <a:r>
              <a:rPr kumimoji="0" lang="fr-FR" sz="1200" b="1" i="0" u="none" strike="noStrike" kern="1200" cap="none" spc="0" normalizeH="0" baseline="0" noProof="0" err="1">
                <a:ln>
                  <a:noFill/>
                </a:ln>
                <a:solidFill>
                  <a:srgbClr val="E25303"/>
                </a:solidFill>
                <a:effectLst/>
                <a:uLnTx/>
                <a:uFillTx/>
                <a:latin typeface="Arial" panose="020B0604020202020204" pitchFamily="34" charset="0"/>
                <a:cs typeface="Arial" panose="020B0604020202020204" pitchFamily="34" charset="0"/>
              </a:rPr>
              <a:t>espondents</a:t>
            </a:r>
            <a:endParaRPr kumimoji="0" lang="fr-FR" sz="1200" b="1" i="0" u="none" strike="noStrike" kern="1200" cap="none" spc="0" normalizeH="0" baseline="0" noProof="0">
              <a:ln>
                <a:noFill/>
              </a:ln>
              <a:solidFill>
                <a:srgbClr val="E25303"/>
              </a:solidFill>
              <a:effectLst/>
              <a:uLnTx/>
              <a:uFillTx/>
              <a:latin typeface="Arial" panose="020B060402020202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186041D2-154F-E26E-4C2C-FDB6C26B4373}"/>
              </a:ext>
            </a:extLst>
          </p:cNvPr>
          <p:cNvGraphicFramePr>
            <a:graphicFrameLocks noGrp="1"/>
          </p:cNvGraphicFramePr>
          <p:nvPr>
            <p:custDataLst>
              <p:tags r:id="rId6"/>
            </p:custDataLst>
            <p:extLst>
              <p:ext uri="{D42A27DB-BD31-4B8C-83A1-F6EECF244321}">
                <p14:modId xmlns:p14="http://schemas.microsoft.com/office/powerpoint/2010/main" val="2684617110"/>
              </p:ext>
            </p:extLst>
          </p:nvPr>
        </p:nvGraphicFramePr>
        <p:xfrm>
          <a:off x="9723366" y="2209206"/>
          <a:ext cx="1221839" cy="3518928"/>
        </p:xfrm>
        <a:graphic>
          <a:graphicData uri="http://schemas.openxmlformats.org/drawingml/2006/table">
            <a:tbl>
              <a:tblPr firstRow="1" bandRow="1">
                <a:tableStyleId>{5C22544A-7EE6-4342-B048-85BDC9FD1C3A}</a:tableStyleId>
              </a:tblPr>
              <a:tblGrid>
                <a:gridCol w="1221839">
                  <a:extLst>
                    <a:ext uri="{9D8B030D-6E8A-4147-A177-3AD203B41FA5}">
                      <a16:colId xmlns:a16="http://schemas.microsoft.com/office/drawing/2014/main" val="20000"/>
                    </a:ext>
                  </a:extLst>
                </a:gridCol>
              </a:tblGrid>
              <a:tr h="293244">
                <a:tc>
                  <a:txBody>
                    <a:bodyPr/>
                    <a:lstStyle/>
                    <a:p>
                      <a:pPr algn="ctr"/>
                      <a:r>
                        <a:rPr lang="en-US" sz="1200" b="1" dirty="0">
                          <a:solidFill>
                            <a:schemeClr val="accent5">
                              <a:lumMod val="100000"/>
                            </a:schemeClr>
                          </a:solidFill>
                          <a:latin typeface="Arial" panose="020B0604020202020204" pitchFamily="34" charset="0"/>
                          <a:cs typeface="Arial" panose="020B0604020202020204" pitchFamily="34" charset="0"/>
                        </a:rPr>
                        <a:t>28%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93244">
                <a:tc>
                  <a:txBody>
                    <a:bodyPr/>
                    <a:lstStyle/>
                    <a:p>
                      <a:pPr algn="ctr"/>
                      <a:r>
                        <a:rPr lang="en-US" sz="1200" b="1">
                          <a:solidFill>
                            <a:schemeClr val="bg2">
                              <a:lumMod val="100000"/>
                            </a:schemeClr>
                          </a:solidFill>
                          <a:latin typeface="Arial" panose="020B0604020202020204" pitchFamily="34" charset="0"/>
                          <a:cs typeface="Arial" panose="020B0604020202020204" pitchFamily="34" charset="0"/>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93244">
                <a:tc>
                  <a:txBody>
                    <a:bodyPr/>
                    <a:lstStyle/>
                    <a:p>
                      <a:pPr algn="ctr"/>
                      <a:r>
                        <a:rPr lang="en-US" sz="1200" b="1">
                          <a:solidFill>
                            <a:schemeClr val="bg2">
                              <a:lumMod val="100000"/>
                            </a:schemeClr>
                          </a:solidFill>
                          <a:latin typeface="Arial" panose="020B0604020202020204" pitchFamily="34" charset="0"/>
                          <a:cs typeface="Arial" panose="020B0604020202020204" pitchFamily="34" charset="0"/>
                        </a:rPr>
                        <a:t>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93244">
                <a:tc>
                  <a:txBody>
                    <a:bodyPr/>
                    <a:lstStyle/>
                    <a:p>
                      <a:pPr algn="ctr"/>
                      <a:r>
                        <a:rPr lang="en-US" sz="1200" b="1">
                          <a:solidFill>
                            <a:schemeClr val="accent5">
                              <a:lumMod val="100000"/>
                            </a:schemeClr>
                          </a:solidFill>
                          <a:latin typeface="Arial" panose="020B0604020202020204" pitchFamily="34" charset="0"/>
                          <a:cs typeface="Arial" panose="020B0604020202020204" pitchFamily="34" charset="0"/>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93244">
                <a:tc>
                  <a:txBody>
                    <a:bodyPr/>
                    <a:lstStyle/>
                    <a:p>
                      <a:pPr algn="ctr"/>
                      <a:r>
                        <a:rPr lang="en-US" sz="1200" b="1">
                          <a:solidFill>
                            <a:schemeClr val="bg2">
                              <a:lumMod val="100000"/>
                            </a:schemeClr>
                          </a:solidFill>
                          <a:latin typeface="Arial" panose="020B0604020202020204" pitchFamily="34" charset="0"/>
                          <a:cs typeface="Arial" panose="020B0604020202020204" pitchFamily="34" charset="0"/>
                        </a:rPr>
                        <a:t>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93244">
                <a:tc>
                  <a:txBody>
                    <a:bodyPr/>
                    <a:lstStyle/>
                    <a:p>
                      <a:pPr algn="ctr"/>
                      <a:r>
                        <a:rPr lang="en-US" sz="1200" b="1">
                          <a:solidFill>
                            <a:schemeClr val="bg2">
                              <a:lumMod val="100000"/>
                            </a:schemeClr>
                          </a:solidFill>
                          <a:latin typeface="Arial" panose="020B0604020202020204" pitchFamily="34" charset="0"/>
                          <a:cs typeface="Arial" panose="020B0604020202020204" pitchFamily="34" charset="0"/>
                        </a:rPr>
                        <a:t>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93244">
                <a:tc>
                  <a:txBody>
                    <a:bodyPr/>
                    <a:lstStyle/>
                    <a:p>
                      <a:pPr algn="ctr"/>
                      <a:r>
                        <a:rPr lang="en-US" sz="1200" b="1">
                          <a:solidFill>
                            <a:srgbClr val="E25303"/>
                          </a:solidFill>
                          <a:latin typeface="Arial" panose="020B0604020202020204" pitchFamily="34" charset="0"/>
                          <a:cs typeface="Arial" panose="020B0604020202020204" pitchFamily="34" charset="0"/>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93244">
                <a:tc>
                  <a:txBody>
                    <a:bodyPr/>
                    <a:lstStyle/>
                    <a:p>
                      <a:pPr algn="ctr"/>
                      <a:r>
                        <a:rPr lang="en-US" sz="1200" b="1">
                          <a:solidFill>
                            <a:schemeClr val="bg2">
                              <a:lumMod val="100000"/>
                            </a:schemeClr>
                          </a:solidFill>
                          <a:latin typeface="Arial" panose="020B0604020202020204" pitchFamily="34" charset="0"/>
                          <a:cs typeface="Arial" panose="020B0604020202020204" pitchFamily="34" charset="0"/>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93244">
                <a:tc>
                  <a:txBody>
                    <a:bodyPr/>
                    <a:lstStyle/>
                    <a:p>
                      <a:pPr algn="ctr"/>
                      <a:r>
                        <a:rPr lang="en-US" sz="1200" b="1">
                          <a:solidFill>
                            <a:schemeClr val="bg2">
                              <a:lumMod val="100000"/>
                            </a:schemeClr>
                          </a:solidFill>
                          <a:latin typeface="Arial" panose="020B0604020202020204" pitchFamily="34" charset="0"/>
                          <a:cs typeface="Arial" panose="020B0604020202020204" pitchFamily="34" charset="0"/>
                        </a:rPr>
                        <a:t>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0622699"/>
                  </a:ext>
                </a:extLst>
              </a:tr>
              <a:tr h="293244">
                <a:tc>
                  <a:txBody>
                    <a:bodyPr/>
                    <a:lstStyle/>
                    <a:p>
                      <a:pPr algn="ctr"/>
                      <a:r>
                        <a:rPr lang="en-US" sz="1200" b="1">
                          <a:solidFill>
                            <a:schemeClr val="bg2">
                              <a:lumMod val="100000"/>
                            </a:schemeClr>
                          </a:solidFill>
                          <a:latin typeface="Arial" panose="020B0604020202020204" pitchFamily="34" charset="0"/>
                          <a:cs typeface="Arial" panose="020B0604020202020204" pitchFamily="34" charset="0"/>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5155959"/>
                  </a:ext>
                </a:extLst>
              </a:tr>
              <a:tr h="293244">
                <a:tc>
                  <a:txBody>
                    <a:bodyPr/>
                    <a:lstStyle/>
                    <a:p>
                      <a:pPr algn="ctr"/>
                      <a:r>
                        <a:rPr lang="en-US" sz="1200" b="1">
                          <a:solidFill>
                            <a:schemeClr val="bg2">
                              <a:lumMod val="100000"/>
                            </a:schemeClr>
                          </a:solidFill>
                          <a:latin typeface="Arial" panose="020B0604020202020204" pitchFamily="34" charset="0"/>
                          <a:cs typeface="Arial" panose="020B0604020202020204" pitchFamily="34" charset="0"/>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5441700"/>
                  </a:ext>
                </a:extLst>
              </a:tr>
              <a:tr h="293244">
                <a:tc>
                  <a:txBody>
                    <a:bodyPr/>
                    <a:lstStyle/>
                    <a:p>
                      <a:pPr algn="ctr"/>
                      <a:r>
                        <a:rPr lang="en-US" sz="1200" b="1" dirty="0">
                          <a:solidFill>
                            <a:schemeClr val="bg2">
                              <a:lumMod val="100000"/>
                            </a:schemeClr>
                          </a:solidFill>
                          <a:latin typeface="Arial" panose="020B0604020202020204" pitchFamily="34" charset="0"/>
                          <a:cs typeface="Arial" panose="020B0604020202020204" pitchFamily="34" charset="0"/>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5598708"/>
                  </a:ext>
                </a:extLst>
              </a:tr>
            </a:tbl>
          </a:graphicData>
        </a:graphic>
      </p:graphicFrame>
      <p:graphicFrame>
        <p:nvGraphicFramePr>
          <p:cNvPr id="9" name="Content Placeholder 12">
            <a:extLst>
              <a:ext uri="{FF2B5EF4-FFF2-40B4-BE49-F238E27FC236}">
                <a16:creationId xmlns:a16="http://schemas.microsoft.com/office/drawing/2014/main" id="{6CE9541E-8130-3C1F-33D3-535680E07A2D}"/>
              </a:ext>
            </a:extLst>
          </p:cNvPr>
          <p:cNvGraphicFramePr/>
          <p:nvPr>
            <p:custDataLst>
              <p:tags r:id="rId7"/>
            </p:custDataLst>
            <p:extLst>
              <p:ext uri="{D42A27DB-BD31-4B8C-83A1-F6EECF244321}">
                <p14:modId xmlns:p14="http://schemas.microsoft.com/office/powerpoint/2010/main" val="2618984388"/>
              </p:ext>
            </p:extLst>
          </p:nvPr>
        </p:nvGraphicFramePr>
        <p:xfrm>
          <a:off x="722314" y="1533167"/>
          <a:ext cx="9001052" cy="426719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7529241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3.9600.0"/>
  <p:tag name="AS_RELEASE_DATE" val="2019.10.14"/>
  <p:tag name="AS_TITLE" val="Aspose.Slides for .NET 4.0 Client Profile"/>
  <p:tag name="AS_VERSION" val="19.10"/>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AS_UNIQUEID" val="9305"/>
</p:tagLst>
</file>

<file path=ppt/tags/tag100.xml><?xml version="1.0" encoding="utf-8"?>
<p:tagLst xmlns:a="http://schemas.openxmlformats.org/drawingml/2006/main" xmlns:r="http://schemas.openxmlformats.org/officeDocument/2006/relationships" xmlns:p="http://schemas.openxmlformats.org/presentationml/2006/main">
  <p:tag name="AS_UNIQUEID" val="9391"/>
</p:tagLst>
</file>

<file path=ppt/tags/tag101.xml><?xml version="1.0" encoding="utf-8"?>
<p:tagLst xmlns:a="http://schemas.openxmlformats.org/drawingml/2006/main" xmlns:r="http://schemas.openxmlformats.org/officeDocument/2006/relationships" xmlns:p="http://schemas.openxmlformats.org/presentationml/2006/main">
  <p:tag name="AS_UNIQUEID" val="9392"/>
</p:tagLst>
</file>

<file path=ppt/tags/tag102.xml><?xml version="1.0" encoding="utf-8"?>
<p:tagLst xmlns:a="http://schemas.openxmlformats.org/drawingml/2006/main" xmlns:r="http://schemas.openxmlformats.org/officeDocument/2006/relationships" xmlns:p="http://schemas.openxmlformats.org/presentationml/2006/main">
  <p:tag name="AS_UNIQUEID" val="9393"/>
</p:tagLst>
</file>

<file path=ppt/tags/tag103.xml><?xml version="1.0" encoding="utf-8"?>
<p:tagLst xmlns:a="http://schemas.openxmlformats.org/drawingml/2006/main" xmlns:r="http://schemas.openxmlformats.org/officeDocument/2006/relationships" xmlns:p="http://schemas.openxmlformats.org/presentationml/2006/main">
  <p:tag name="AS_UNIQUEID" val="9394"/>
</p:tagLst>
</file>

<file path=ppt/tags/tag104.xml><?xml version="1.0" encoding="utf-8"?>
<p:tagLst xmlns:a="http://schemas.openxmlformats.org/drawingml/2006/main" xmlns:r="http://schemas.openxmlformats.org/officeDocument/2006/relationships" xmlns:p="http://schemas.openxmlformats.org/presentationml/2006/main">
  <p:tag name="AS_UNIQUEID" val="9395"/>
</p:tagLst>
</file>

<file path=ppt/tags/tag105.xml><?xml version="1.0" encoding="utf-8"?>
<p:tagLst xmlns:a="http://schemas.openxmlformats.org/drawingml/2006/main" xmlns:r="http://schemas.openxmlformats.org/officeDocument/2006/relationships" xmlns:p="http://schemas.openxmlformats.org/presentationml/2006/main">
  <p:tag name="AS_UNIQUEID" val="9397"/>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AS_UNIQUEID" val="9398"/>
  <p:tag name="THINKCELLSHAPEDONOTDELETE" val="tX7yCR4vyJ.b3rlo2fxJgnw"/>
</p:tagLst>
</file>

<file path=ppt/tags/tag107.xml><?xml version="1.0" encoding="utf-8"?>
<p:tagLst xmlns:a="http://schemas.openxmlformats.org/drawingml/2006/main" xmlns:r="http://schemas.openxmlformats.org/officeDocument/2006/relationships" xmlns:p="http://schemas.openxmlformats.org/presentationml/2006/main">
  <p:tag name="AS_UNIQUEID" val="9399"/>
</p:tagLst>
</file>

<file path=ppt/tags/tag108.xml><?xml version="1.0" encoding="utf-8"?>
<p:tagLst xmlns:a="http://schemas.openxmlformats.org/drawingml/2006/main" xmlns:r="http://schemas.openxmlformats.org/officeDocument/2006/relationships" xmlns:p="http://schemas.openxmlformats.org/presentationml/2006/main">
  <p:tag name="AS_UNIQUEID" val="9400"/>
</p:tagLst>
</file>

<file path=ppt/tags/tag109.xml><?xml version="1.0" encoding="utf-8"?>
<p:tagLst xmlns:a="http://schemas.openxmlformats.org/drawingml/2006/main" xmlns:r="http://schemas.openxmlformats.org/officeDocument/2006/relationships" xmlns:p="http://schemas.openxmlformats.org/presentationml/2006/main">
  <p:tag name="AS_UNIQUEID" val="9401"/>
</p:tagLst>
</file>

<file path=ppt/tags/tag11.xml><?xml version="1.0" encoding="utf-8"?>
<p:tagLst xmlns:a="http://schemas.openxmlformats.org/drawingml/2006/main" xmlns:r="http://schemas.openxmlformats.org/officeDocument/2006/relationships" xmlns:p="http://schemas.openxmlformats.org/presentationml/2006/main">
  <p:tag name="AS_UNIQUEID" val="9263"/>
</p:tagLst>
</file>

<file path=ppt/tags/tag110.xml><?xml version="1.0" encoding="utf-8"?>
<p:tagLst xmlns:a="http://schemas.openxmlformats.org/drawingml/2006/main" xmlns:r="http://schemas.openxmlformats.org/officeDocument/2006/relationships" xmlns:p="http://schemas.openxmlformats.org/presentationml/2006/main">
  <p:tag name="AS_UNIQUEID" val="9402"/>
</p:tagLst>
</file>

<file path=ppt/tags/tag111.xml><?xml version="1.0" encoding="utf-8"?>
<p:tagLst xmlns:a="http://schemas.openxmlformats.org/drawingml/2006/main" xmlns:r="http://schemas.openxmlformats.org/officeDocument/2006/relationships" xmlns:p="http://schemas.openxmlformats.org/presentationml/2006/main">
  <p:tag name="AS_UNIQUEID" val="9403"/>
</p:tagLst>
</file>

<file path=ppt/tags/tag112.xml><?xml version="1.0" encoding="utf-8"?>
<p:tagLst xmlns:a="http://schemas.openxmlformats.org/drawingml/2006/main" xmlns:r="http://schemas.openxmlformats.org/officeDocument/2006/relationships" xmlns:p="http://schemas.openxmlformats.org/presentationml/2006/main">
  <p:tag name="AS_UNIQUEID" val="9404"/>
</p:tagLst>
</file>

<file path=ppt/tags/tag113.xml><?xml version="1.0" encoding="utf-8"?>
<p:tagLst xmlns:a="http://schemas.openxmlformats.org/drawingml/2006/main" xmlns:r="http://schemas.openxmlformats.org/officeDocument/2006/relationships" xmlns:p="http://schemas.openxmlformats.org/presentationml/2006/main">
  <p:tag name="AS_UNIQUEID" val="9405"/>
</p:tagLst>
</file>

<file path=ppt/tags/tag114.xml><?xml version="1.0" encoding="utf-8"?>
<p:tagLst xmlns:a="http://schemas.openxmlformats.org/drawingml/2006/main" xmlns:r="http://schemas.openxmlformats.org/officeDocument/2006/relationships" xmlns:p="http://schemas.openxmlformats.org/presentationml/2006/main">
  <p:tag name="AS_UNIQUEID" val="9406"/>
</p:tagLst>
</file>

<file path=ppt/tags/tag115.xml><?xml version="1.0" encoding="utf-8"?>
<p:tagLst xmlns:a="http://schemas.openxmlformats.org/drawingml/2006/main" xmlns:r="http://schemas.openxmlformats.org/officeDocument/2006/relationships" xmlns:p="http://schemas.openxmlformats.org/presentationml/2006/main">
  <p:tag name="AS_UNIQUEID" val="9407"/>
</p:tagLst>
</file>

<file path=ppt/tags/tag116.xml><?xml version="1.0" encoding="utf-8"?>
<p:tagLst xmlns:a="http://schemas.openxmlformats.org/drawingml/2006/main" xmlns:r="http://schemas.openxmlformats.org/officeDocument/2006/relationships" xmlns:p="http://schemas.openxmlformats.org/presentationml/2006/main">
  <p:tag name="AS_UNIQUEID" val="9408"/>
</p:tagLst>
</file>

<file path=ppt/tags/tag117.xml><?xml version="1.0" encoding="utf-8"?>
<p:tagLst xmlns:a="http://schemas.openxmlformats.org/drawingml/2006/main" xmlns:r="http://schemas.openxmlformats.org/officeDocument/2006/relationships" xmlns:p="http://schemas.openxmlformats.org/presentationml/2006/main">
  <p:tag name="AS_UNIQUEID" val="9409"/>
</p:tagLst>
</file>

<file path=ppt/tags/tag118.xml><?xml version="1.0" encoding="utf-8"?>
<p:tagLst xmlns:a="http://schemas.openxmlformats.org/drawingml/2006/main" xmlns:r="http://schemas.openxmlformats.org/officeDocument/2006/relationships" xmlns:p="http://schemas.openxmlformats.org/presentationml/2006/main">
  <p:tag name="AS_UNIQUEID" val="9410"/>
</p:tagLst>
</file>

<file path=ppt/tags/tag119.xml><?xml version="1.0" encoding="utf-8"?>
<p:tagLst xmlns:a="http://schemas.openxmlformats.org/drawingml/2006/main" xmlns:r="http://schemas.openxmlformats.org/officeDocument/2006/relationships" xmlns:p="http://schemas.openxmlformats.org/presentationml/2006/main">
  <p:tag name="AS_UNIQUEID" val="9411"/>
</p:tagLst>
</file>

<file path=ppt/tags/tag12.xml><?xml version="1.0" encoding="utf-8"?>
<p:tagLst xmlns:a="http://schemas.openxmlformats.org/drawingml/2006/main" xmlns:r="http://schemas.openxmlformats.org/officeDocument/2006/relationships" xmlns:p="http://schemas.openxmlformats.org/presentationml/2006/main">
  <p:tag name="AS_UNIQUEID" val="9264"/>
</p:tagLst>
</file>

<file path=ppt/tags/tag120.xml><?xml version="1.0" encoding="utf-8"?>
<p:tagLst xmlns:a="http://schemas.openxmlformats.org/drawingml/2006/main" xmlns:r="http://schemas.openxmlformats.org/officeDocument/2006/relationships" xmlns:p="http://schemas.openxmlformats.org/presentationml/2006/main">
  <p:tag name="AS_UNIQUEID" val="9413"/>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AS_UNIQUEID" val="9414"/>
  <p:tag name="THINKCELLSHAPEDONOTDELETE" val="tj1BYPoIMg9dWVg0ay6zSxw"/>
</p:tagLst>
</file>

<file path=ppt/tags/tag122.xml><?xml version="1.0" encoding="utf-8"?>
<p:tagLst xmlns:a="http://schemas.openxmlformats.org/drawingml/2006/main" xmlns:r="http://schemas.openxmlformats.org/officeDocument/2006/relationships" xmlns:p="http://schemas.openxmlformats.org/presentationml/2006/main">
  <p:tag name="AS_UNIQUEID" val="9415"/>
</p:tagLst>
</file>

<file path=ppt/tags/tag123.xml><?xml version="1.0" encoding="utf-8"?>
<p:tagLst xmlns:a="http://schemas.openxmlformats.org/drawingml/2006/main" xmlns:r="http://schemas.openxmlformats.org/officeDocument/2006/relationships" xmlns:p="http://schemas.openxmlformats.org/presentationml/2006/main">
  <p:tag name="AS_UNIQUEID" val="9416"/>
</p:tagLst>
</file>

<file path=ppt/tags/tag124.xml><?xml version="1.0" encoding="utf-8"?>
<p:tagLst xmlns:a="http://schemas.openxmlformats.org/drawingml/2006/main" xmlns:r="http://schemas.openxmlformats.org/officeDocument/2006/relationships" xmlns:p="http://schemas.openxmlformats.org/presentationml/2006/main">
  <p:tag name="AS_UNIQUEID" val="9417"/>
</p:tagLst>
</file>

<file path=ppt/tags/tag125.xml><?xml version="1.0" encoding="utf-8"?>
<p:tagLst xmlns:a="http://schemas.openxmlformats.org/drawingml/2006/main" xmlns:r="http://schemas.openxmlformats.org/officeDocument/2006/relationships" xmlns:p="http://schemas.openxmlformats.org/presentationml/2006/main">
  <p:tag name="AS_UNIQUEID" val="9418"/>
</p:tagLst>
</file>

<file path=ppt/tags/tag126.xml><?xml version="1.0" encoding="utf-8"?>
<p:tagLst xmlns:a="http://schemas.openxmlformats.org/drawingml/2006/main" xmlns:r="http://schemas.openxmlformats.org/officeDocument/2006/relationships" xmlns:p="http://schemas.openxmlformats.org/presentationml/2006/main">
  <p:tag name="AS_UNIQUEID" val="9419"/>
</p:tagLst>
</file>

<file path=ppt/tags/tag127.xml><?xml version="1.0" encoding="utf-8"?>
<p:tagLst xmlns:a="http://schemas.openxmlformats.org/drawingml/2006/main" xmlns:r="http://schemas.openxmlformats.org/officeDocument/2006/relationships" xmlns:p="http://schemas.openxmlformats.org/presentationml/2006/main">
  <p:tag name="AS_UNIQUEID" val="9420"/>
</p:tagLst>
</file>

<file path=ppt/tags/tag128.xml><?xml version="1.0" encoding="utf-8"?>
<p:tagLst xmlns:a="http://schemas.openxmlformats.org/drawingml/2006/main" xmlns:r="http://schemas.openxmlformats.org/officeDocument/2006/relationships" xmlns:p="http://schemas.openxmlformats.org/presentationml/2006/main">
  <p:tag name="AS_UNIQUEID" val="9421"/>
</p:tagLst>
</file>

<file path=ppt/tags/tag129.xml><?xml version="1.0" encoding="utf-8"?>
<p:tagLst xmlns:a="http://schemas.openxmlformats.org/drawingml/2006/main" xmlns:r="http://schemas.openxmlformats.org/officeDocument/2006/relationships" xmlns:p="http://schemas.openxmlformats.org/presentationml/2006/main">
  <p:tag name="AS_UNIQUEID" val="9422"/>
</p:tagLst>
</file>

<file path=ppt/tags/tag13.xml><?xml version="1.0" encoding="utf-8"?>
<p:tagLst xmlns:a="http://schemas.openxmlformats.org/drawingml/2006/main" xmlns:r="http://schemas.openxmlformats.org/officeDocument/2006/relationships" xmlns:p="http://schemas.openxmlformats.org/presentationml/2006/main">
  <p:tag name="AS_UNIQUEID" val="9515"/>
</p:tagLst>
</file>

<file path=ppt/tags/tag130.xml><?xml version="1.0" encoding="utf-8"?>
<p:tagLst xmlns:a="http://schemas.openxmlformats.org/drawingml/2006/main" xmlns:r="http://schemas.openxmlformats.org/officeDocument/2006/relationships" xmlns:p="http://schemas.openxmlformats.org/presentationml/2006/main">
  <p:tag name="AS_UNIQUEID" val="9423"/>
</p:tagLst>
</file>

<file path=ppt/tags/tag131.xml><?xml version="1.0" encoding="utf-8"?>
<p:tagLst xmlns:a="http://schemas.openxmlformats.org/drawingml/2006/main" xmlns:r="http://schemas.openxmlformats.org/officeDocument/2006/relationships" xmlns:p="http://schemas.openxmlformats.org/presentationml/2006/main">
  <p:tag name="AS_UNIQUEID" val="9424"/>
</p:tagLst>
</file>

<file path=ppt/tags/tag132.xml><?xml version="1.0" encoding="utf-8"?>
<p:tagLst xmlns:a="http://schemas.openxmlformats.org/drawingml/2006/main" xmlns:r="http://schemas.openxmlformats.org/officeDocument/2006/relationships" xmlns:p="http://schemas.openxmlformats.org/presentationml/2006/main">
  <p:tag name="AS_UNIQUEID" val="9425"/>
</p:tagLst>
</file>

<file path=ppt/tags/tag133.xml><?xml version="1.0" encoding="utf-8"?>
<p:tagLst xmlns:a="http://schemas.openxmlformats.org/drawingml/2006/main" xmlns:r="http://schemas.openxmlformats.org/officeDocument/2006/relationships" xmlns:p="http://schemas.openxmlformats.org/presentationml/2006/main">
  <p:tag name="AS_UNIQUEID" val="9426"/>
</p:tagLst>
</file>

<file path=ppt/tags/tag134.xml><?xml version="1.0" encoding="utf-8"?>
<p:tagLst xmlns:a="http://schemas.openxmlformats.org/drawingml/2006/main" xmlns:r="http://schemas.openxmlformats.org/officeDocument/2006/relationships" xmlns:p="http://schemas.openxmlformats.org/presentationml/2006/main">
  <p:tag name="AS_UNIQUEID" val="9427"/>
</p:tagLst>
</file>

<file path=ppt/tags/tag135.xml><?xml version="1.0" encoding="utf-8"?>
<p:tagLst xmlns:a="http://schemas.openxmlformats.org/drawingml/2006/main" xmlns:r="http://schemas.openxmlformats.org/officeDocument/2006/relationships" xmlns:p="http://schemas.openxmlformats.org/presentationml/2006/main">
  <p:tag name="AS_UNIQUEID" val="9428"/>
</p:tagLst>
</file>

<file path=ppt/tags/tag136.xml><?xml version="1.0" encoding="utf-8"?>
<p:tagLst xmlns:a="http://schemas.openxmlformats.org/drawingml/2006/main" xmlns:r="http://schemas.openxmlformats.org/officeDocument/2006/relationships" xmlns:p="http://schemas.openxmlformats.org/presentationml/2006/main">
  <p:tag name="AS_UNIQUEID" val="9429"/>
</p:tagLst>
</file>

<file path=ppt/tags/tag137.xml><?xml version="1.0" encoding="utf-8"?>
<p:tagLst xmlns:a="http://schemas.openxmlformats.org/drawingml/2006/main" xmlns:r="http://schemas.openxmlformats.org/officeDocument/2006/relationships" xmlns:p="http://schemas.openxmlformats.org/presentationml/2006/main">
  <p:tag name="AS_UNIQUEID" val="4317"/>
</p:tagLst>
</file>

<file path=ppt/tags/tag138.xml><?xml version="1.0" encoding="utf-8"?>
<p:tagLst xmlns:a="http://schemas.openxmlformats.org/drawingml/2006/main" xmlns:r="http://schemas.openxmlformats.org/officeDocument/2006/relationships" xmlns:p="http://schemas.openxmlformats.org/presentationml/2006/main">
  <p:tag name="AS_UNIQUEID" val="4319"/>
</p:tagLst>
</file>

<file path=ppt/tags/tag139.xml><?xml version="1.0" encoding="utf-8"?>
<p:tagLst xmlns:a="http://schemas.openxmlformats.org/drawingml/2006/main" xmlns:r="http://schemas.openxmlformats.org/officeDocument/2006/relationships" xmlns:p="http://schemas.openxmlformats.org/presentationml/2006/main">
  <p:tag name="AS_UNIQUEID" val="4320"/>
</p:tagLst>
</file>

<file path=ppt/tags/tag14.xml><?xml version="1.0" encoding="utf-8"?>
<p:tagLst xmlns:a="http://schemas.openxmlformats.org/drawingml/2006/main" xmlns:r="http://schemas.openxmlformats.org/officeDocument/2006/relationships" xmlns:p="http://schemas.openxmlformats.org/presentationml/2006/main">
  <p:tag name="AS_UNIQUEID" val="9516"/>
</p:tagLst>
</file>

<file path=ppt/tags/tag140.xml><?xml version="1.0" encoding="utf-8"?>
<p:tagLst xmlns:a="http://schemas.openxmlformats.org/drawingml/2006/main" xmlns:r="http://schemas.openxmlformats.org/officeDocument/2006/relationships" xmlns:p="http://schemas.openxmlformats.org/presentationml/2006/main">
  <p:tag name="AS_UNIQUEID" val="4321"/>
</p:tagLst>
</file>

<file path=ppt/tags/tag141.xml><?xml version="1.0" encoding="utf-8"?>
<p:tagLst xmlns:a="http://schemas.openxmlformats.org/drawingml/2006/main" xmlns:r="http://schemas.openxmlformats.org/officeDocument/2006/relationships" xmlns:p="http://schemas.openxmlformats.org/presentationml/2006/main">
  <p:tag name="AS_UNIQUEID" val="4322"/>
</p:tagLst>
</file>

<file path=ppt/tags/tag142.xml><?xml version="1.0" encoding="utf-8"?>
<p:tagLst xmlns:a="http://schemas.openxmlformats.org/drawingml/2006/main" xmlns:r="http://schemas.openxmlformats.org/officeDocument/2006/relationships" xmlns:p="http://schemas.openxmlformats.org/presentationml/2006/main">
  <p:tag name="AS_UNIQUEID" val="4323"/>
</p:tagLst>
</file>

<file path=ppt/tags/tag143.xml><?xml version="1.0" encoding="utf-8"?>
<p:tagLst xmlns:a="http://schemas.openxmlformats.org/drawingml/2006/main" xmlns:r="http://schemas.openxmlformats.org/officeDocument/2006/relationships" xmlns:p="http://schemas.openxmlformats.org/presentationml/2006/main">
  <p:tag name="AS_UNIQUEID" val="9484"/>
</p:tagLst>
</file>

<file path=ppt/tags/tag144.xml><?xml version="1.0" encoding="utf-8"?>
<p:tagLst xmlns:a="http://schemas.openxmlformats.org/drawingml/2006/main" xmlns:r="http://schemas.openxmlformats.org/officeDocument/2006/relationships" xmlns:p="http://schemas.openxmlformats.org/presentationml/2006/main">
  <p:tag name="AS_UNIQUEID" val="9485"/>
</p:tagLst>
</file>

<file path=ppt/tags/tag145.xml><?xml version="1.0" encoding="utf-8"?>
<p:tagLst xmlns:a="http://schemas.openxmlformats.org/drawingml/2006/main" xmlns:r="http://schemas.openxmlformats.org/officeDocument/2006/relationships" xmlns:p="http://schemas.openxmlformats.org/presentationml/2006/main">
  <p:tag name="AS_UNIQUEID" val="9486"/>
</p:tagLst>
</file>

<file path=ppt/tags/tag146.xml><?xml version="1.0" encoding="utf-8"?>
<p:tagLst xmlns:a="http://schemas.openxmlformats.org/drawingml/2006/main" xmlns:r="http://schemas.openxmlformats.org/officeDocument/2006/relationships" xmlns:p="http://schemas.openxmlformats.org/presentationml/2006/main">
  <p:tag name="AS_UNIQUEID" val="10011"/>
</p:tagLst>
</file>

<file path=ppt/tags/tag147.xml><?xml version="1.0" encoding="utf-8"?>
<p:tagLst xmlns:a="http://schemas.openxmlformats.org/drawingml/2006/main" xmlns:r="http://schemas.openxmlformats.org/officeDocument/2006/relationships" xmlns:p="http://schemas.openxmlformats.org/presentationml/2006/main">
  <p:tag name="AS_UNIQUEID" val="10012"/>
</p:tagLst>
</file>

<file path=ppt/tags/tag148.xml><?xml version="1.0" encoding="utf-8"?>
<p:tagLst xmlns:a="http://schemas.openxmlformats.org/drawingml/2006/main" xmlns:r="http://schemas.openxmlformats.org/officeDocument/2006/relationships" xmlns:p="http://schemas.openxmlformats.org/presentationml/2006/main">
  <p:tag name="AS_UNIQUEID" val="10001"/>
  <p:tag name="THINKCELLSHAPEDONOTDELETE" val="tqBaZ_HGo.XK7osflX8XFGw"/>
</p:tagLst>
</file>

<file path=ppt/tags/tag149.xml><?xml version="1.0" encoding="utf-8"?>
<p:tagLst xmlns:a="http://schemas.openxmlformats.org/drawingml/2006/main" xmlns:r="http://schemas.openxmlformats.org/officeDocument/2006/relationships" xmlns:p="http://schemas.openxmlformats.org/presentationml/2006/main">
  <p:tag name="AS_UNIQUEID" val="10002"/>
</p:tagLst>
</file>

<file path=ppt/tags/tag15.xml><?xml version="1.0" encoding="utf-8"?>
<p:tagLst xmlns:a="http://schemas.openxmlformats.org/drawingml/2006/main" xmlns:r="http://schemas.openxmlformats.org/officeDocument/2006/relationships" xmlns:p="http://schemas.openxmlformats.org/presentationml/2006/main">
  <p:tag name="AS_UNIQUEID" val="9517"/>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AS_UNIQUEID" val="10003"/>
</p:tagLst>
</file>

<file path=ppt/tags/tag151.xml><?xml version="1.0" encoding="utf-8"?>
<p:tagLst xmlns:a="http://schemas.openxmlformats.org/drawingml/2006/main" xmlns:r="http://schemas.openxmlformats.org/officeDocument/2006/relationships" xmlns:p="http://schemas.openxmlformats.org/presentationml/2006/main">
  <p:tag name="AS_UNIQUEID" val="10004"/>
</p:tagLst>
</file>

<file path=ppt/tags/tag152.xml><?xml version="1.0" encoding="utf-8"?>
<p:tagLst xmlns:a="http://schemas.openxmlformats.org/drawingml/2006/main" xmlns:r="http://schemas.openxmlformats.org/officeDocument/2006/relationships" xmlns:p="http://schemas.openxmlformats.org/presentationml/2006/main">
  <p:tag name="AS_UNIQUEID" val="10005"/>
</p:tagLst>
</file>

<file path=ppt/tags/tag153.xml><?xml version="1.0" encoding="utf-8"?>
<p:tagLst xmlns:a="http://schemas.openxmlformats.org/drawingml/2006/main" xmlns:r="http://schemas.openxmlformats.org/officeDocument/2006/relationships" xmlns:p="http://schemas.openxmlformats.org/presentationml/2006/main">
  <p:tag name="AS_UNIQUEID" val="10006"/>
</p:tagLst>
</file>

<file path=ppt/tags/tag154.xml><?xml version="1.0" encoding="utf-8"?>
<p:tagLst xmlns:a="http://schemas.openxmlformats.org/drawingml/2006/main" xmlns:r="http://schemas.openxmlformats.org/officeDocument/2006/relationships" xmlns:p="http://schemas.openxmlformats.org/presentationml/2006/main">
  <p:tag name="AS_UNIQUEID" val="10007"/>
</p:tagLst>
</file>

<file path=ppt/tags/tag155.xml><?xml version="1.0" encoding="utf-8"?>
<p:tagLst xmlns:a="http://schemas.openxmlformats.org/drawingml/2006/main" xmlns:r="http://schemas.openxmlformats.org/officeDocument/2006/relationships" xmlns:p="http://schemas.openxmlformats.org/presentationml/2006/main">
  <p:tag name="AS_UNIQUEID" val="10008"/>
</p:tagLst>
</file>

<file path=ppt/tags/tag156.xml><?xml version="1.0" encoding="utf-8"?>
<p:tagLst xmlns:a="http://schemas.openxmlformats.org/drawingml/2006/main" xmlns:r="http://schemas.openxmlformats.org/officeDocument/2006/relationships" xmlns:p="http://schemas.openxmlformats.org/presentationml/2006/main">
  <p:tag name="AS_UNIQUEID" val="10009"/>
</p:tagLst>
</file>

<file path=ppt/tags/tag157.xml><?xml version="1.0" encoding="utf-8"?>
<p:tagLst xmlns:a="http://schemas.openxmlformats.org/drawingml/2006/main" xmlns:r="http://schemas.openxmlformats.org/officeDocument/2006/relationships" xmlns:p="http://schemas.openxmlformats.org/presentationml/2006/main">
  <p:tag name="AS_UNIQUEID" val="9307"/>
</p:tagLst>
</file>

<file path=ppt/tags/tag158.xml><?xml version="1.0" encoding="utf-8"?>
<p:tagLst xmlns:a="http://schemas.openxmlformats.org/drawingml/2006/main" xmlns:r="http://schemas.openxmlformats.org/officeDocument/2006/relationships" xmlns:p="http://schemas.openxmlformats.org/presentationml/2006/main">
  <p:tag name="AS_UNIQUEID" val="9308"/>
</p:tagLst>
</file>

<file path=ppt/tags/tag159.xml><?xml version="1.0" encoding="utf-8"?>
<p:tagLst xmlns:a="http://schemas.openxmlformats.org/drawingml/2006/main" xmlns:r="http://schemas.openxmlformats.org/officeDocument/2006/relationships" xmlns:p="http://schemas.openxmlformats.org/presentationml/2006/main">
  <p:tag name="AS_UNIQUEID" val="9309"/>
</p:tagLst>
</file>

<file path=ppt/tags/tag16.xml><?xml version="1.0" encoding="utf-8"?>
<p:tagLst xmlns:a="http://schemas.openxmlformats.org/drawingml/2006/main" xmlns:r="http://schemas.openxmlformats.org/officeDocument/2006/relationships" xmlns:p="http://schemas.openxmlformats.org/presentationml/2006/main">
  <p:tag name="AS_UNIQUEID" val="9518"/>
  <p:tag name="THINKCELLSHAPEDONOTDELETE" val="tl_LWE9u.zemfRqyWO6MeNg"/>
</p:tagLst>
</file>

<file path=ppt/tags/tag160.xml><?xml version="1.0" encoding="utf-8"?>
<p:tagLst xmlns:a="http://schemas.openxmlformats.org/drawingml/2006/main" xmlns:r="http://schemas.openxmlformats.org/officeDocument/2006/relationships" xmlns:p="http://schemas.openxmlformats.org/presentationml/2006/main">
  <p:tag name="AS_UNIQUEID" val="9573"/>
</p:tagLst>
</file>

<file path=ppt/tags/tag161.xml><?xml version="1.0" encoding="utf-8"?>
<p:tagLst xmlns:a="http://schemas.openxmlformats.org/drawingml/2006/main" xmlns:r="http://schemas.openxmlformats.org/officeDocument/2006/relationships" xmlns:p="http://schemas.openxmlformats.org/presentationml/2006/main">
  <p:tag name="AS_UNIQUEID" val="9574"/>
</p:tagLst>
</file>

<file path=ppt/tags/tag162.xml><?xml version="1.0" encoding="utf-8"?>
<p:tagLst xmlns:a="http://schemas.openxmlformats.org/drawingml/2006/main" xmlns:r="http://schemas.openxmlformats.org/officeDocument/2006/relationships" xmlns:p="http://schemas.openxmlformats.org/presentationml/2006/main">
  <p:tag name="AS_UNIQUEID" val="9575"/>
</p:tagLst>
</file>

<file path=ppt/tags/tag163.xml><?xml version="1.0" encoding="utf-8"?>
<p:tagLst xmlns:a="http://schemas.openxmlformats.org/drawingml/2006/main" xmlns:r="http://schemas.openxmlformats.org/officeDocument/2006/relationships" xmlns:p="http://schemas.openxmlformats.org/presentationml/2006/main">
  <p:tag name="AS_UNIQUEID" val="9576"/>
</p:tagLst>
</file>

<file path=ppt/tags/tag164.xml><?xml version="1.0" encoding="utf-8"?>
<p:tagLst xmlns:a="http://schemas.openxmlformats.org/drawingml/2006/main" xmlns:r="http://schemas.openxmlformats.org/officeDocument/2006/relationships" xmlns:p="http://schemas.openxmlformats.org/presentationml/2006/main">
  <p:tag name="AS_UNIQUEID" val="9577"/>
</p:tagLst>
</file>

<file path=ppt/tags/tag165.xml><?xml version="1.0" encoding="utf-8"?>
<p:tagLst xmlns:a="http://schemas.openxmlformats.org/drawingml/2006/main" xmlns:r="http://schemas.openxmlformats.org/officeDocument/2006/relationships" xmlns:p="http://schemas.openxmlformats.org/presentationml/2006/main">
  <p:tag name="AS_UNIQUEID" val="9578"/>
</p:tagLst>
</file>

<file path=ppt/tags/tag166.xml><?xml version="1.0" encoding="utf-8"?>
<p:tagLst xmlns:a="http://schemas.openxmlformats.org/drawingml/2006/main" xmlns:r="http://schemas.openxmlformats.org/officeDocument/2006/relationships" xmlns:p="http://schemas.openxmlformats.org/presentationml/2006/main">
  <p:tag name="AS_UNIQUEID" val="9580"/>
</p:tagLst>
</file>

<file path=ppt/tags/tag167.xml><?xml version="1.0" encoding="utf-8"?>
<p:tagLst xmlns:a="http://schemas.openxmlformats.org/drawingml/2006/main" xmlns:r="http://schemas.openxmlformats.org/officeDocument/2006/relationships" xmlns:p="http://schemas.openxmlformats.org/presentationml/2006/main">
  <p:tag name="AS_UNIQUEID" val="9581"/>
</p:tagLst>
</file>

<file path=ppt/tags/tag168.xml><?xml version="1.0" encoding="utf-8"?>
<p:tagLst xmlns:a="http://schemas.openxmlformats.org/drawingml/2006/main" xmlns:r="http://schemas.openxmlformats.org/officeDocument/2006/relationships" xmlns:p="http://schemas.openxmlformats.org/presentationml/2006/main">
  <p:tag name="AS_UNIQUEID" val="9582"/>
</p:tagLst>
</file>

<file path=ppt/tags/tag169.xml><?xml version="1.0" encoding="utf-8"?>
<p:tagLst xmlns:a="http://schemas.openxmlformats.org/drawingml/2006/main" xmlns:r="http://schemas.openxmlformats.org/officeDocument/2006/relationships" xmlns:p="http://schemas.openxmlformats.org/presentationml/2006/main">
  <p:tag name="AS_UNIQUEID" val="9583"/>
</p:tagLst>
</file>

<file path=ppt/tags/tag17.xml><?xml version="1.0" encoding="utf-8"?>
<p:tagLst xmlns:a="http://schemas.openxmlformats.org/drawingml/2006/main" xmlns:r="http://schemas.openxmlformats.org/officeDocument/2006/relationships" xmlns:p="http://schemas.openxmlformats.org/presentationml/2006/main">
  <p:tag name="AS_UNIQUEID" val="9519"/>
</p:tagLst>
</file>

<file path=ppt/tags/tag170.xml><?xml version="1.0" encoding="utf-8"?>
<p:tagLst xmlns:a="http://schemas.openxmlformats.org/drawingml/2006/main" xmlns:r="http://schemas.openxmlformats.org/officeDocument/2006/relationships" xmlns:p="http://schemas.openxmlformats.org/presentationml/2006/main">
  <p:tag name="AS_UNIQUEID" val="9590"/>
</p:tagLst>
</file>

<file path=ppt/tags/tag171.xml><?xml version="1.0" encoding="utf-8"?>
<p:tagLst xmlns:a="http://schemas.openxmlformats.org/drawingml/2006/main" xmlns:r="http://schemas.openxmlformats.org/officeDocument/2006/relationships" xmlns:p="http://schemas.openxmlformats.org/presentationml/2006/main">
  <p:tag name="AS_UNIQUEID" val="9591"/>
</p:tagLst>
</file>

<file path=ppt/tags/tag172.xml><?xml version="1.0" encoding="utf-8"?>
<p:tagLst xmlns:a="http://schemas.openxmlformats.org/drawingml/2006/main" xmlns:r="http://schemas.openxmlformats.org/officeDocument/2006/relationships" xmlns:p="http://schemas.openxmlformats.org/presentationml/2006/main">
  <p:tag name="AS_UNIQUEID" val="9592"/>
</p:tagLst>
</file>

<file path=ppt/tags/tag173.xml><?xml version="1.0" encoding="utf-8"?>
<p:tagLst xmlns:a="http://schemas.openxmlformats.org/drawingml/2006/main" xmlns:r="http://schemas.openxmlformats.org/officeDocument/2006/relationships" xmlns:p="http://schemas.openxmlformats.org/presentationml/2006/main">
  <p:tag name="AS_UNIQUEID" val="9593"/>
</p:tagLst>
</file>

<file path=ppt/tags/tag174.xml><?xml version="1.0" encoding="utf-8"?>
<p:tagLst xmlns:a="http://schemas.openxmlformats.org/drawingml/2006/main" xmlns:r="http://schemas.openxmlformats.org/officeDocument/2006/relationships" xmlns:p="http://schemas.openxmlformats.org/presentationml/2006/main">
  <p:tag name="AS_UNIQUEID" val="9594"/>
</p:tagLst>
</file>

<file path=ppt/tags/tag175.xml><?xml version="1.0" encoding="utf-8"?>
<p:tagLst xmlns:a="http://schemas.openxmlformats.org/drawingml/2006/main" xmlns:r="http://schemas.openxmlformats.org/officeDocument/2006/relationships" xmlns:p="http://schemas.openxmlformats.org/presentationml/2006/main">
  <p:tag name="AS_UNIQUEID" val="9595"/>
</p:tagLst>
</file>

<file path=ppt/tags/tag176.xml><?xml version="1.0" encoding="utf-8"?>
<p:tagLst xmlns:a="http://schemas.openxmlformats.org/drawingml/2006/main" xmlns:r="http://schemas.openxmlformats.org/officeDocument/2006/relationships" xmlns:p="http://schemas.openxmlformats.org/presentationml/2006/main">
  <p:tag name="AS_UNIQUEID" val="9596"/>
</p:tagLst>
</file>

<file path=ppt/tags/tag177.xml><?xml version="1.0" encoding="utf-8"?>
<p:tagLst xmlns:a="http://schemas.openxmlformats.org/drawingml/2006/main" xmlns:r="http://schemas.openxmlformats.org/officeDocument/2006/relationships" xmlns:p="http://schemas.openxmlformats.org/presentationml/2006/main">
  <p:tag name="AS_UNIQUEID" val="9597"/>
</p:tagLst>
</file>

<file path=ppt/tags/tag178.xml><?xml version="1.0" encoding="utf-8"?>
<p:tagLst xmlns:a="http://schemas.openxmlformats.org/drawingml/2006/main" xmlns:r="http://schemas.openxmlformats.org/officeDocument/2006/relationships" xmlns:p="http://schemas.openxmlformats.org/presentationml/2006/main">
  <p:tag name="AS_UNIQUEID" val="9598"/>
</p:tagLst>
</file>

<file path=ppt/tags/tag179.xml><?xml version="1.0" encoding="utf-8"?>
<p:tagLst xmlns:a="http://schemas.openxmlformats.org/drawingml/2006/main" xmlns:r="http://schemas.openxmlformats.org/officeDocument/2006/relationships" xmlns:p="http://schemas.openxmlformats.org/presentationml/2006/main">
  <p:tag name="AS_UNIQUEID" val="9599"/>
</p:tagLst>
</file>

<file path=ppt/tags/tag18.xml><?xml version="1.0" encoding="utf-8"?>
<p:tagLst xmlns:a="http://schemas.openxmlformats.org/drawingml/2006/main" xmlns:r="http://schemas.openxmlformats.org/officeDocument/2006/relationships" xmlns:p="http://schemas.openxmlformats.org/presentationml/2006/main">
  <p:tag name="AS_UNIQUEID" val="9520"/>
</p:tagLst>
</file>

<file path=ppt/tags/tag180.xml><?xml version="1.0" encoding="utf-8"?>
<p:tagLst xmlns:a="http://schemas.openxmlformats.org/drawingml/2006/main" xmlns:r="http://schemas.openxmlformats.org/officeDocument/2006/relationships" xmlns:p="http://schemas.openxmlformats.org/presentationml/2006/main">
  <p:tag name="AS_UNIQUEID" val="9600"/>
</p:tagLst>
</file>

<file path=ppt/tags/tag181.xml><?xml version="1.0" encoding="utf-8"?>
<p:tagLst xmlns:a="http://schemas.openxmlformats.org/drawingml/2006/main" xmlns:r="http://schemas.openxmlformats.org/officeDocument/2006/relationships" xmlns:p="http://schemas.openxmlformats.org/presentationml/2006/main">
  <p:tag name="AS_UNIQUEID" val="9585"/>
</p:tagLst>
</file>

<file path=ppt/tags/tag182.xml><?xml version="1.0" encoding="utf-8"?>
<p:tagLst xmlns:a="http://schemas.openxmlformats.org/drawingml/2006/main" xmlns:r="http://schemas.openxmlformats.org/officeDocument/2006/relationships" xmlns:p="http://schemas.openxmlformats.org/presentationml/2006/main">
  <p:tag name="AS_UNIQUEID" val="9586"/>
</p:tagLst>
</file>

<file path=ppt/tags/tag183.xml><?xml version="1.0" encoding="utf-8"?>
<p:tagLst xmlns:a="http://schemas.openxmlformats.org/drawingml/2006/main" xmlns:r="http://schemas.openxmlformats.org/officeDocument/2006/relationships" xmlns:p="http://schemas.openxmlformats.org/presentationml/2006/main">
  <p:tag name="AS_UNIQUEID" val="9587"/>
</p:tagLst>
</file>

<file path=ppt/tags/tag184.xml><?xml version="1.0" encoding="utf-8"?>
<p:tagLst xmlns:a="http://schemas.openxmlformats.org/drawingml/2006/main" xmlns:r="http://schemas.openxmlformats.org/officeDocument/2006/relationships" xmlns:p="http://schemas.openxmlformats.org/presentationml/2006/main">
  <p:tag name="AS_UNIQUEID" val="10099"/>
</p:tagLst>
</file>

<file path=ppt/tags/tag185.xml><?xml version="1.0" encoding="utf-8"?>
<p:tagLst xmlns:a="http://schemas.openxmlformats.org/drawingml/2006/main" xmlns:r="http://schemas.openxmlformats.org/officeDocument/2006/relationships" xmlns:p="http://schemas.openxmlformats.org/presentationml/2006/main">
  <p:tag name="AS_UNIQUEID" val="10103"/>
</p:tagLst>
</file>

<file path=ppt/tags/tag186.xml><?xml version="1.0" encoding="utf-8"?>
<p:tagLst xmlns:a="http://schemas.openxmlformats.org/drawingml/2006/main" xmlns:r="http://schemas.openxmlformats.org/officeDocument/2006/relationships" xmlns:p="http://schemas.openxmlformats.org/presentationml/2006/main">
  <p:tag name="AS_UNIQUEID" val="10104"/>
</p:tagLst>
</file>

<file path=ppt/tags/tag187.xml><?xml version="1.0" encoding="utf-8"?>
<p:tagLst xmlns:a="http://schemas.openxmlformats.org/drawingml/2006/main" xmlns:r="http://schemas.openxmlformats.org/officeDocument/2006/relationships" xmlns:p="http://schemas.openxmlformats.org/presentationml/2006/main">
  <p:tag name="AS_UNIQUEID" val="10106"/>
</p:tagLst>
</file>

<file path=ppt/tags/tag188.xml><?xml version="1.0" encoding="utf-8"?>
<p:tagLst xmlns:a="http://schemas.openxmlformats.org/drawingml/2006/main" xmlns:r="http://schemas.openxmlformats.org/officeDocument/2006/relationships" xmlns:p="http://schemas.openxmlformats.org/presentationml/2006/main">
  <p:tag name="AS_UNIQUEID" val="10107"/>
</p:tagLst>
</file>

<file path=ppt/tags/tag189.xml><?xml version="1.0" encoding="utf-8"?>
<p:tagLst xmlns:a="http://schemas.openxmlformats.org/drawingml/2006/main" xmlns:r="http://schemas.openxmlformats.org/officeDocument/2006/relationships" xmlns:p="http://schemas.openxmlformats.org/presentationml/2006/main">
  <p:tag name="AS_UNIQUEID" val="10108"/>
</p:tagLst>
</file>

<file path=ppt/tags/tag19.xml><?xml version="1.0" encoding="utf-8"?>
<p:tagLst xmlns:a="http://schemas.openxmlformats.org/drawingml/2006/main" xmlns:r="http://schemas.openxmlformats.org/officeDocument/2006/relationships" xmlns:p="http://schemas.openxmlformats.org/presentationml/2006/main">
  <p:tag name="AS_UNIQUEID" val="9521"/>
</p:tagLst>
</file>

<file path=ppt/tags/tag190.xml><?xml version="1.0" encoding="utf-8"?>
<p:tagLst xmlns:a="http://schemas.openxmlformats.org/drawingml/2006/main" xmlns:r="http://schemas.openxmlformats.org/officeDocument/2006/relationships" xmlns:p="http://schemas.openxmlformats.org/presentationml/2006/main">
  <p:tag name="AS_UNIQUEID" val="10109"/>
</p:tagLst>
</file>

<file path=ppt/tags/tag191.xml><?xml version="1.0" encoding="utf-8"?>
<p:tagLst xmlns:a="http://schemas.openxmlformats.org/drawingml/2006/main" xmlns:r="http://schemas.openxmlformats.org/officeDocument/2006/relationships" xmlns:p="http://schemas.openxmlformats.org/presentationml/2006/main">
  <p:tag name="AS_UNIQUEID" val="9632"/>
</p:tagLst>
</file>

<file path=ppt/tags/tag192.xml><?xml version="1.0" encoding="utf-8"?>
<p:tagLst xmlns:a="http://schemas.openxmlformats.org/drawingml/2006/main" xmlns:r="http://schemas.openxmlformats.org/officeDocument/2006/relationships" xmlns:p="http://schemas.openxmlformats.org/presentationml/2006/main">
  <p:tag name="AS_UNIQUEID" val="10103"/>
</p:tagLst>
</file>

<file path=ppt/tags/tag193.xml><?xml version="1.0" encoding="utf-8"?>
<p:tagLst xmlns:a="http://schemas.openxmlformats.org/drawingml/2006/main" xmlns:r="http://schemas.openxmlformats.org/officeDocument/2006/relationships" xmlns:p="http://schemas.openxmlformats.org/presentationml/2006/main">
  <p:tag name="AS_UNIQUEID" val="10104"/>
</p:tagLst>
</file>

<file path=ppt/tags/tag194.xml><?xml version="1.0" encoding="utf-8"?>
<p:tagLst xmlns:a="http://schemas.openxmlformats.org/drawingml/2006/main" xmlns:r="http://schemas.openxmlformats.org/officeDocument/2006/relationships" xmlns:p="http://schemas.openxmlformats.org/presentationml/2006/main">
  <p:tag name="AS_UNIQUEID" val="10107"/>
</p:tagLst>
</file>

<file path=ppt/tags/tag195.xml><?xml version="1.0" encoding="utf-8"?>
<p:tagLst xmlns:a="http://schemas.openxmlformats.org/drawingml/2006/main" xmlns:r="http://schemas.openxmlformats.org/officeDocument/2006/relationships" xmlns:p="http://schemas.openxmlformats.org/presentationml/2006/main">
  <p:tag name="AS_UNIQUEID" val="10106"/>
</p:tagLst>
</file>

<file path=ppt/tags/tag196.xml><?xml version="1.0" encoding="utf-8"?>
<p:tagLst xmlns:a="http://schemas.openxmlformats.org/drawingml/2006/main" xmlns:r="http://schemas.openxmlformats.org/officeDocument/2006/relationships" xmlns:p="http://schemas.openxmlformats.org/presentationml/2006/main">
  <p:tag name="AS_UNIQUEID" val="10093"/>
</p:tagLst>
</file>

<file path=ppt/tags/tag197.xml><?xml version="1.0" encoding="utf-8"?>
<p:tagLst xmlns:a="http://schemas.openxmlformats.org/drawingml/2006/main" xmlns:r="http://schemas.openxmlformats.org/officeDocument/2006/relationships" xmlns:p="http://schemas.openxmlformats.org/presentationml/2006/main">
  <p:tag name="AS_UNIQUEID" val="10094"/>
</p:tagLst>
</file>

<file path=ppt/tags/tag198.xml><?xml version="1.0" encoding="utf-8"?>
<p:tagLst xmlns:a="http://schemas.openxmlformats.org/drawingml/2006/main" xmlns:r="http://schemas.openxmlformats.org/officeDocument/2006/relationships" xmlns:p="http://schemas.openxmlformats.org/presentationml/2006/main">
  <p:tag name="AS_UNIQUEID" val="10095"/>
</p:tagLst>
</file>

<file path=ppt/tags/tag199.xml><?xml version="1.0" encoding="utf-8"?>
<p:tagLst xmlns:a="http://schemas.openxmlformats.org/drawingml/2006/main" xmlns:r="http://schemas.openxmlformats.org/officeDocument/2006/relationships" xmlns:p="http://schemas.openxmlformats.org/presentationml/2006/main">
  <p:tag name="AS_UNIQUEID" val="9790"/>
</p:tagLst>
</file>

<file path=ppt/tags/tag2.xml><?xml version="1.0" encoding="utf-8"?>
<p:tagLst xmlns:a="http://schemas.openxmlformats.org/drawingml/2006/main" xmlns:r="http://schemas.openxmlformats.org/officeDocument/2006/relationships" xmlns:p="http://schemas.openxmlformats.org/presentationml/2006/main">
  <p:tag name="AS_UNIQUEID" val="9297"/>
</p:tagLst>
</file>

<file path=ppt/tags/tag20.xml><?xml version="1.0" encoding="utf-8"?>
<p:tagLst xmlns:a="http://schemas.openxmlformats.org/drawingml/2006/main" xmlns:r="http://schemas.openxmlformats.org/officeDocument/2006/relationships" xmlns:p="http://schemas.openxmlformats.org/presentationml/2006/main">
  <p:tag name="AS_UNIQUEID" val="9522"/>
</p:tagLst>
</file>

<file path=ppt/tags/tag200.xml><?xml version="1.0" encoding="utf-8"?>
<p:tagLst xmlns:a="http://schemas.openxmlformats.org/drawingml/2006/main" xmlns:r="http://schemas.openxmlformats.org/officeDocument/2006/relationships" xmlns:p="http://schemas.openxmlformats.org/presentationml/2006/main">
  <p:tag name="AS_UNIQUEID" val="9791"/>
</p:tagLst>
</file>

<file path=ppt/tags/tag201.xml><?xml version="1.0" encoding="utf-8"?>
<p:tagLst xmlns:a="http://schemas.openxmlformats.org/drawingml/2006/main" xmlns:r="http://schemas.openxmlformats.org/officeDocument/2006/relationships" xmlns:p="http://schemas.openxmlformats.org/presentationml/2006/main">
  <p:tag name="AS_UNIQUEID" val="9792"/>
</p:tagLst>
</file>

<file path=ppt/tags/tag202.xml><?xml version="1.0" encoding="utf-8"?>
<p:tagLst xmlns:a="http://schemas.openxmlformats.org/drawingml/2006/main" xmlns:r="http://schemas.openxmlformats.org/officeDocument/2006/relationships" xmlns:p="http://schemas.openxmlformats.org/presentationml/2006/main">
  <p:tag name="AS_UNIQUEID" val="9793"/>
</p:tagLst>
</file>

<file path=ppt/tags/tag203.xml><?xml version="1.0" encoding="utf-8"?>
<p:tagLst xmlns:a="http://schemas.openxmlformats.org/drawingml/2006/main" xmlns:r="http://schemas.openxmlformats.org/officeDocument/2006/relationships" xmlns:p="http://schemas.openxmlformats.org/presentationml/2006/main">
  <p:tag name="AS_UNIQUEID" val="9794"/>
</p:tagLst>
</file>

<file path=ppt/tags/tag204.xml><?xml version="1.0" encoding="utf-8"?>
<p:tagLst xmlns:a="http://schemas.openxmlformats.org/drawingml/2006/main" xmlns:r="http://schemas.openxmlformats.org/officeDocument/2006/relationships" xmlns:p="http://schemas.openxmlformats.org/presentationml/2006/main">
  <p:tag name="AS_UNIQUEID" val="9795"/>
</p:tagLst>
</file>

<file path=ppt/tags/tag205.xml><?xml version="1.0" encoding="utf-8"?>
<p:tagLst xmlns:a="http://schemas.openxmlformats.org/drawingml/2006/main" xmlns:r="http://schemas.openxmlformats.org/officeDocument/2006/relationships" xmlns:p="http://schemas.openxmlformats.org/presentationml/2006/main">
  <p:tag name="AS_UNIQUEID" val="9796"/>
</p:tagLst>
</file>

<file path=ppt/tags/tag206.xml><?xml version="1.0" encoding="utf-8"?>
<p:tagLst xmlns:a="http://schemas.openxmlformats.org/drawingml/2006/main" xmlns:r="http://schemas.openxmlformats.org/officeDocument/2006/relationships" xmlns:p="http://schemas.openxmlformats.org/presentationml/2006/main">
  <p:tag name="AS_UNIQUEID" val="9797"/>
</p:tagLst>
</file>

<file path=ppt/tags/tag207.xml><?xml version="1.0" encoding="utf-8"?>
<p:tagLst xmlns:a="http://schemas.openxmlformats.org/drawingml/2006/main" xmlns:r="http://schemas.openxmlformats.org/officeDocument/2006/relationships" xmlns:p="http://schemas.openxmlformats.org/presentationml/2006/main">
  <p:tag name="AS_UNIQUEID" val="9785"/>
</p:tagLst>
</file>

<file path=ppt/tags/tag208.xml><?xml version="1.0" encoding="utf-8"?>
<p:tagLst xmlns:a="http://schemas.openxmlformats.org/drawingml/2006/main" xmlns:r="http://schemas.openxmlformats.org/officeDocument/2006/relationships" xmlns:p="http://schemas.openxmlformats.org/presentationml/2006/main">
  <p:tag name="AS_UNIQUEID" val="9786"/>
</p:tagLst>
</file>

<file path=ppt/tags/tag209.xml><?xml version="1.0" encoding="utf-8"?>
<p:tagLst xmlns:a="http://schemas.openxmlformats.org/drawingml/2006/main" xmlns:r="http://schemas.openxmlformats.org/officeDocument/2006/relationships" xmlns:p="http://schemas.openxmlformats.org/presentationml/2006/main">
  <p:tag name="AS_UNIQUEID" val="9787"/>
</p:tagLst>
</file>

<file path=ppt/tags/tag21.xml><?xml version="1.0" encoding="utf-8"?>
<p:tagLst xmlns:a="http://schemas.openxmlformats.org/drawingml/2006/main" xmlns:r="http://schemas.openxmlformats.org/officeDocument/2006/relationships" xmlns:p="http://schemas.openxmlformats.org/presentationml/2006/main">
  <p:tag name="AS_UNIQUEID" val="9523"/>
</p:tagLst>
</file>

<file path=ppt/tags/tag210.xml><?xml version="1.0" encoding="utf-8"?>
<p:tagLst xmlns:a="http://schemas.openxmlformats.org/drawingml/2006/main" xmlns:r="http://schemas.openxmlformats.org/officeDocument/2006/relationships" xmlns:p="http://schemas.openxmlformats.org/presentationml/2006/main">
  <p:tag name="AS_UNIQUEID" val="9789"/>
</p:tagLst>
</file>

<file path=ppt/tags/tag211.xml><?xml version="1.0" encoding="utf-8"?>
<p:tagLst xmlns:a="http://schemas.openxmlformats.org/drawingml/2006/main" xmlns:r="http://schemas.openxmlformats.org/officeDocument/2006/relationships" xmlns:p="http://schemas.openxmlformats.org/presentationml/2006/main">
  <p:tag name="AS_UNIQUEID" val="9790"/>
</p:tagLst>
</file>

<file path=ppt/tags/tag212.xml><?xml version="1.0" encoding="utf-8"?>
<p:tagLst xmlns:a="http://schemas.openxmlformats.org/drawingml/2006/main" xmlns:r="http://schemas.openxmlformats.org/officeDocument/2006/relationships" xmlns:p="http://schemas.openxmlformats.org/presentationml/2006/main">
  <p:tag name="AS_UNIQUEID" val="9791"/>
</p:tagLst>
</file>

<file path=ppt/tags/tag213.xml><?xml version="1.0" encoding="utf-8"?>
<p:tagLst xmlns:a="http://schemas.openxmlformats.org/drawingml/2006/main" xmlns:r="http://schemas.openxmlformats.org/officeDocument/2006/relationships" xmlns:p="http://schemas.openxmlformats.org/presentationml/2006/main">
  <p:tag name="AS_UNIQUEID" val="9792"/>
</p:tagLst>
</file>

<file path=ppt/tags/tag214.xml><?xml version="1.0" encoding="utf-8"?>
<p:tagLst xmlns:a="http://schemas.openxmlformats.org/drawingml/2006/main" xmlns:r="http://schemas.openxmlformats.org/officeDocument/2006/relationships" xmlns:p="http://schemas.openxmlformats.org/presentationml/2006/main">
  <p:tag name="AS_UNIQUEID" val="9793"/>
</p:tagLst>
</file>

<file path=ppt/tags/tag215.xml><?xml version="1.0" encoding="utf-8"?>
<p:tagLst xmlns:a="http://schemas.openxmlformats.org/drawingml/2006/main" xmlns:r="http://schemas.openxmlformats.org/officeDocument/2006/relationships" xmlns:p="http://schemas.openxmlformats.org/presentationml/2006/main">
  <p:tag name="AS_UNIQUEID" val="9794"/>
</p:tagLst>
</file>

<file path=ppt/tags/tag216.xml><?xml version="1.0" encoding="utf-8"?>
<p:tagLst xmlns:a="http://schemas.openxmlformats.org/drawingml/2006/main" xmlns:r="http://schemas.openxmlformats.org/officeDocument/2006/relationships" xmlns:p="http://schemas.openxmlformats.org/presentationml/2006/main">
  <p:tag name="AS_UNIQUEID" val="9795"/>
</p:tagLst>
</file>

<file path=ppt/tags/tag217.xml><?xml version="1.0" encoding="utf-8"?>
<p:tagLst xmlns:a="http://schemas.openxmlformats.org/drawingml/2006/main" xmlns:r="http://schemas.openxmlformats.org/officeDocument/2006/relationships" xmlns:p="http://schemas.openxmlformats.org/presentationml/2006/main">
  <p:tag name="AS_UNIQUEID" val="9796"/>
</p:tagLst>
</file>

<file path=ppt/tags/tag218.xml><?xml version="1.0" encoding="utf-8"?>
<p:tagLst xmlns:a="http://schemas.openxmlformats.org/drawingml/2006/main" xmlns:r="http://schemas.openxmlformats.org/officeDocument/2006/relationships" xmlns:p="http://schemas.openxmlformats.org/presentationml/2006/main">
  <p:tag name="AS_UNIQUEID" val="9797"/>
</p:tagLst>
</file>

<file path=ppt/tags/tag219.xml><?xml version="1.0" encoding="utf-8"?>
<p:tagLst xmlns:a="http://schemas.openxmlformats.org/drawingml/2006/main" xmlns:r="http://schemas.openxmlformats.org/officeDocument/2006/relationships" xmlns:p="http://schemas.openxmlformats.org/presentationml/2006/main">
  <p:tag name="AS_UNIQUEID" val="9798"/>
</p:tagLst>
</file>

<file path=ppt/tags/tag22.xml><?xml version="1.0" encoding="utf-8"?>
<p:tagLst xmlns:a="http://schemas.openxmlformats.org/drawingml/2006/main" xmlns:r="http://schemas.openxmlformats.org/officeDocument/2006/relationships" xmlns:p="http://schemas.openxmlformats.org/presentationml/2006/main">
  <p:tag name="AS_UNIQUEID" val="9307"/>
</p:tagLst>
</file>

<file path=ppt/tags/tag220.xml><?xml version="1.0" encoding="utf-8"?>
<p:tagLst xmlns:a="http://schemas.openxmlformats.org/drawingml/2006/main" xmlns:r="http://schemas.openxmlformats.org/officeDocument/2006/relationships" xmlns:p="http://schemas.openxmlformats.org/presentationml/2006/main">
  <p:tag name="AS_UNIQUEID" val="9785"/>
</p:tagLst>
</file>

<file path=ppt/tags/tag221.xml><?xml version="1.0" encoding="utf-8"?>
<p:tagLst xmlns:a="http://schemas.openxmlformats.org/drawingml/2006/main" xmlns:r="http://schemas.openxmlformats.org/officeDocument/2006/relationships" xmlns:p="http://schemas.openxmlformats.org/presentationml/2006/main">
  <p:tag name="AS_UNIQUEID" val="9786"/>
</p:tagLst>
</file>

<file path=ppt/tags/tag222.xml><?xml version="1.0" encoding="utf-8"?>
<p:tagLst xmlns:a="http://schemas.openxmlformats.org/drawingml/2006/main" xmlns:r="http://schemas.openxmlformats.org/officeDocument/2006/relationships" xmlns:p="http://schemas.openxmlformats.org/presentationml/2006/main">
  <p:tag name="AS_UNIQUEID" val="9787"/>
</p:tagLst>
</file>

<file path=ppt/tags/tag223.xml><?xml version="1.0" encoding="utf-8"?>
<p:tagLst xmlns:a="http://schemas.openxmlformats.org/drawingml/2006/main" xmlns:r="http://schemas.openxmlformats.org/officeDocument/2006/relationships" xmlns:p="http://schemas.openxmlformats.org/presentationml/2006/main">
  <p:tag name="AS_UNIQUEID" val="9808"/>
</p:tagLst>
</file>

<file path=ppt/tags/tag224.xml><?xml version="1.0" encoding="utf-8"?>
<p:tagLst xmlns:a="http://schemas.openxmlformats.org/drawingml/2006/main" xmlns:r="http://schemas.openxmlformats.org/officeDocument/2006/relationships" xmlns:p="http://schemas.openxmlformats.org/presentationml/2006/main">
  <p:tag name="AS_UNIQUEID" val="9809"/>
</p:tagLst>
</file>

<file path=ppt/tags/tag225.xml><?xml version="1.0" encoding="utf-8"?>
<p:tagLst xmlns:a="http://schemas.openxmlformats.org/drawingml/2006/main" xmlns:r="http://schemas.openxmlformats.org/officeDocument/2006/relationships" xmlns:p="http://schemas.openxmlformats.org/presentationml/2006/main">
  <p:tag name="AS_UNIQUEID" val="9810"/>
</p:tagLst>
</file>

<file path=ppt/tags/tag226.xml><?xml version="1.0" encoding="utf-8"?>
<p:tagLst xmlns:a="http://schemas.openxmlformats.org/drawingml/2006/main" xmlns:r="http://schemas.openxmlformats.org/officeDocument/2006/relationships" xmlns:p="http://schemas.openxmlformats.org/presentationml/2006/main">
  <p:tag name="AS_UNIQUEID" val="9811"/>
</p:tagLst>
</file>

<file path=ppt/tags/tag227.xml><?xml version="1.0" encoding="utf-8"?>
<p:tagLst xmlns:a="http://schemas.openxmlformats.org/drawingml/2006/main" xmlns:r="http://schemas.openxmlformats.org/officeDocument/2006/relationships" xmlns:p="http://schemas.openxmlformats.org/presentationml/2006/main">
  <p:tag name="AS_UNIQUEID" val="9812"/>
</p:tagLst>
</file>

<file path=ppt/tags/tag228.xml><?xml version="1.0" encoding="utf-8"?>
<p:tagLst xmlns:a="http://schemas.openxmlformats.org/drawingml/2006/main" xmlns:r="http://schemas.openxmlformats.org/officeDocument/2006/relationships" xmlns:p="http://schemas.openxmlformats.org/presentationml/2006/main">
  <p:tag name="AS_UNIQUEID" val="9813"/>
</p:tagLst>
</file>

<file path=ppt/tags/tag229.xml><?xml version="1.0" encoding="utf-8"?>
<p:tagLst xmlns:a="http://schemas.openxmlformats.org/drawingml/2006/main" xmlns:r="http://schemas.openxmlformats.org/officeDocument/2006/relationships" xmlns:p="http://schemas.openxmlformats.org/presentationml/2006/main">
  <p:tag name="AS_UNIQUEID" val="9815"/>
</p:tagLst>
</file>

<file path=ppt/tags/tag23.xml><?xml version="1.0" encoding="utf-8"?>
<p:tagLst xmlns:a="http://schemas.openxmlformats.org/drawingml/2006/main" xmlns:r="http://schemas.openxmlformats.org/officeDocument/2006/relationships" xmlns:p="http://schemas.openxmlformats.org/presentationml/2006/main">
  <p:tag name="AS_UNIQUEID" val="9308"/>
</p:tagLst>
</file>

<file path=ppt/tags/tag230.xml><?xml version="1.0" encoding="utf-8"?>
<p:tagLst xmlns:a="http://schemas.openxmlformats.org/drawingml/2006/main" xmlns:r="http://schemas.openxmlformats.org/officeDocument/2006/relationships" xmlns:p="http://schemas.openxmlformats.org/presentationml/2006/main">
  <p:tag name="AS_UNIQUEID" val="9816"/>
</p:tagLst>
</file>

<file path=ppt/tags/tag231.xml><?xml version="1.0" encoding="utf-8"?>
<p:tagLst xmlns:a="http://schemas.openxmlformats.org/drawingml/2006/main" xmlns:r="http://schemas.openxmlformats.org/officeDocument/2006/relationships" xmlns:p="http://schemas.openxmlformats.org/presentationml/2006/main">
  <p:tag name="AS_UNIQUEID" val="9817"/>
</p:tagLst>
</file>

<file path=ppt/tags/tag232.xml><?xml version="1.0" encoding="utf-8"?>
<p:tagLst xmlns:a="http://schemas.openxmlformats.org/drawingml/2006/main" xmlns:r="http://schemas.openxmlformats.org/officeDocument/2006/relationships" xmlns:p="http://schemas.openxmlformats.org/presentationml/2006/main">
  <p:tag name="AS_UNIQUEID" val="9818"/>
</p:tagLst>
</file>

<file path=ppt/tags/tag233.xml><?xml version="1.0" encoding="utf-8"?>
<p:tagLst xmlns:a="http://schemas.openxmlformats.org/drawingml/2006/main" xmlns:r="http://schemas.openxmlformats.org/officeDocument/2006/relationships" xmlns:p="http://schemas.openxmlformats.org/presentationml/2006/main">
  <p:tag name="AS_UNIQUEID" val="9819"/>
</p:tagLst>
</file>

<file path=ppt/tags/tag234.xml><?xml version="1.0" encoding="utf-8"?>
<p:tagLst xmlns:a="http://schemas.openxmlformats.org/drawingml/2006/main" xmlns:r="http://schemas.openxmlformats.org/officeDocument/2006/relationships" xmlns:p="http://schemas.openxmlformats.org/presentationml/2006/main">
  <p:tag name="AS_UNIQUEID" val="9820"/>
</p:tagLst>
</file>

<file path=ppt/tags/tag235.xml><?xml version="1.0" encoding="utf-8"?>
<p:tagLst xmlns:a="http://schemas.openxmlformats.org/drawingml/2006/main" xmlns:r="http://schemas.openxmlformats.org/officeDocument/2006/relationships" xmlns:p="http://schemas.openxmlformats.org/presentationml/2006/main">
  <p:tag name="AS_UNIQUEID" val="9821"/>
</p:tagLst>
</file>

<file path=ppt/tags/tag236.xml><?xml version="1.0" encoding="utf-8"?>
<p:tagLst xmlns:a="http://schemas.openxmlformats.org/drawingml/2006/main" xmlns:r="http://schemas.openxmlformats.org/officeDocument/2006/relationships" xmlns:p="http://schemas.openxmlformats.org/presentationml/2006/main">
  <p:tag name="AS_UNIQUEID" val="9823"/>
</p:tagLst>
</file>

<file path=ppt/tags/tag237.xml><?xml version="1.0" encoding="utf-8"?>
<p:tagLst xmlns:a="http://schemas.openxmlformats.org/drawingml/2006/main" xmlns:r="http://schemas.openxmlformats.org/officeDocument/2006/relationships" xmlns:p="http://schemas.openxmlformats.org/presentationml/2006/main">
  <p:tag name="AS_UNIQUEID" val="9824"/>
</p:tagLst>
</file>

<file path=ppt/tags/tag238.xml><?xml version="1.0" encoding="utf-8"?>
<p:tagLst xmlns:a="http://schemas.openxmlformats.org/drawingml/2006/main" xmlns:r="http://schemas.openxmlformats.org/officeDocument/2006/relationships" xmlns:p="http://schemas.openxmlformats.org/presentationml/2006/main">
  <p:tag name="AS_UNIQUEID" val="9825"/>
</p:tagLst>
</file>

<file path=ppt/tags/tag239.xml><?xml version="1.0" encoding="utf-8"?>
<p:tagLst xmlns:a="http://schemas.openxmlformats.org/drawingml/2006/main" xmlns:r="http://schemas.openxmlformats.org/officeDocument/2006/relationships" xmlns:p="http://schemas.openxmlformats.org/presentationml/2006/main">
  <p:tag name="AS_UNIQUEID" val="9826"/>
</p:tagLst>
</file>

<file path=ppt/tags/tag24.xml><?xml version="1.0" encoding="utf-8"?>
<p:tagLst xmlns:a="http://schemas.openxmlformats.org/drawingml/2006/main" xmlns:r="http://schemas.openxmlformats.org/officeDocument/2006/relationships" xmlns:p="http://schemas.openxmlformats.org/presentationml/2006/main">
  <p:tag name="AS_UNIQUEID" val="9309"/>
</p:tagLst>
</file>

<file path=ppt/tags/tag240.xml><?xml version="1.0" encoding="utf-8"?>
<p:tagLst xmlns:a="http://schemas.openxmlformats.org/drawingml/2006/main" xmlns:r="http://schemas.openxmlformats.org/officeDocument/2006/relationships" xmlns:p="http://schemas.openxmlformats.org/presentationml/2006/main">
  <p:tag name="AS_UNIQUEID" val="9827"/>
</p:tagLst>
</file>

<file path=ppt/tags/tag241.xml><?xml version="1.0" encoding="utf-8"?>
<p:tagLst xmlns:a="http://schemas.openxmlformats.org/drawingml/2006/main" xmlns:r="http://schemas.openxmlformats.org/officeDocument/2006/relationships" xmlns:p="http://schemas.openxmlformats.org/presentationml/2006/main">
  <p:tag name="AS_UNIQUEID" val="9828"/>
</p:tagLst>
</file>

<file path=ppt/tags/tag242.xml><?xml version="1.0" encoding="utf-8"?>
<p:tagLst xmlns:a="http://schemas.openxmlformats.org/drawingml/2006/main" xmlns:r="http://schemas.openxmlformats.org/officeDocument/2006/relationships" xmlns:p="http://schemas.openxmlformats.org/presentationml/2006/main">
  <p:tag name="AS_UNIQUEID" val="9829"/>
</p:tagLst>
</file>

<file path=ppt/tags/tag243.xml><?xml version="1.0" encoding="utf-8"?>
<p:tagLst xmlns:a="http://schemas.openxmlformats.org/drawingml/2006/main" xmlns:r="http://schemas.openxmlformats.org/officeDocument/2006/relationships" xmlns:p="http://schemas.openxmlformats.org/presentationml/2006/main">
  <p:tag name="AS_UNIQUEID" val="9830"/>
</p:tagLst>
</file>

<file path=ppt/tags/tag244.xml><?xml version="1.0" encoding="utf-8"?>
<p:tagLst xmlns:a="http://schemas.openxmlformats.org/drawingml/2006/main" xmlns:r="http://schemas.openxmlformats.org/officeDocument/2006/relationships" xmlns:p="http://schemas.openxmlformats.org/presentationml/2006/main">
  <p:tag name="AS_UNIQUEID" val="9831"/>
</p:tagLst>
</file>

<file path=ppt/tags/tag245.xml><?xml version="1.0" encoding="utf-8"?>
<p:tagLst xmlns:a="http://schemas.openxmlformats.org/drawingml/2006/main" xmlns:r="http://schemas.openxmlformats.org/officeDocument/2006/relationships" xmlns:p="http://schemas.openxmlformats.org/presentationml/2006/main">
  <p:tag name="AS_UNIQUEID" val="9832"/>
</p:tagLst>
</file>

<file path=ppt/tags/tag246.xml><?xml version="1.0" encoding="utf-8"?>
<p:tagLst xmlns:a="http://schemas.openxmlformats.org/drawingml/2006/main" xmlns:r="http://schemas.openxmlformats.org/officeDocument/2006/relationships" xmlns:p="http://schemas.openxmlformats.org/presentationml/2006/main">
  <p:tag name="AS_UNIQUEID" val="9833"/>
</p:tagLst>
</file>

<file path=ppt/tags/tag247.xml><?xml version="1.0" encoding="utf-8"?>
<p:tagLst xmlns:a="http://schemas.openxmlformats.org/drawingml/2006/main" xmlns:r="http://schemas.openxmlformats.org/officeDocument/2006/relationships" xmlns:p="http://schemas.openxmlformats.org/presentationml/2006/main">
  <p:tag name="AS_UNIQUEID" val="9834"/>
</p:tagLst>
</file>

<file path=ppt/tags/tag248.xml><?xml version="1.0" encoding="utf-8"?>
<p:tagLst xmlns:a="http://schemas.openxmlformats.org/drawingml/2006/main" xmlns:r="http://schemas.openxmlformats.org/officeDocument/2006/relationships" xmlns:p="http://schemas.openxmlformats.org/presentationml/2006/main">
  <p:tag name="AS_UNIQUEID" val="9836"/>
</p:tagLst>
</file>

<file path=ppt/tags/tag249.xml><?xml version="1.0" encoding="utf-8"?>
<p:tagLst xmlns:a="http://schemas.openxmlformats.org/drawingml/2006/main" xmlns:r="http://schemas.openxmlformats.org/officeDocument/2006/relationships" xmlns:p="http://schemas.openxmlformats.org/presentationml/2006/main">
  <p:tag name="AS_UNIQUEID" val="9837"/>
</p:tagLst>
</file>

<file path=ppt/tags/tag25.xml><?xml version="1.0" encoding="utf-8"?>
<p:tagLst xmlns:a="http://schemas.openxmlformats.org/drawingml/2006/main" xmlns:r="http://schemas.openxmlformats.org/officeDocument/2006/relationships" xmlns:p="http://schemas.openxmlformats.org/presentationml/2006/main">
  <p:tag name="AS_UNIQUEID" val="9311"/>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AS_UNIQUEID" val="9838"/>
</p:tagLst>
</file>

<file path=ppt/tags/tag251.xml><?xml version="1.0" encoding="utf-8"?>
<p:tagLst xmlns:a="http://schemas.openxmlformats.org/drawingml/2006/main" xmlns:r="http://schemas.openxmlformats.org/officeDocument/2006/relationships" xmlns:p="http://schemas.openxmlformats.org/presentationml/2006/main">
  <p:tag name="AS_UNIQUEID" val="9839"/>
</p:tagLst>
</file>

<file path=ppt/tags/tag252.xml><?xml version="1.0" encoding="utf-8"?>
<p:tagLst xmlns:a="http://schemas.openxmlformats.org/drawingml/2006/main" xmlns:r="http://schemas.openxmlformats.org/officeDocument/2006/relationships" xmlns:p="http://schemas.openxmlformats.org/presentationml/2006/main">
  <p:tag name="AS_UNIQUEID" val="9840"/>
</p:tagLst>
</file>

<file path=ppt/tags/tag253.xml><?xml version="1.0" encoding="utf-8"?>
<p:tagLst xmlns:a="http://schemas.openxmlformats.org/drawingml/2006/main" xmlns:r="http://schemas.openxmlformats.org/officeDocument/2006/relationships" xmlns:p="http://schemas.openxmlformats.org/presentationml/2006/main">
  <p:tag name="AS_UNIQUEID" val="9841"/>
</p:tagLst>
</file>

<file path=ppt/tags/tag254.xml><?xml version="1.0" encoding="utf-8"?>
<p:tagLst xmlns:a="http://schemas.openxmlformats.org/drawingml/2006/main" xmlns:r="http://schemas.openxmlformats.org/officeDocument/2006/relationships" xmlns:p="http://schemas.openxmlformats.org/presentationml/2006/main">
  <p:tag name="AS_UNIQUEID" val="9842"/>
</p:tagLst>
</file>

<file path=ppt/tags/tag255.xml><?xml version="1.0" encoding="utf-8"?>
<p:tagLst xmlns:a="http://schemas.openxmlformats.org/drawingml/2006/main" xmlns:r="http://schemas.openxmlformats.org/officeDocument/2006/relationships" xmlns:p="http://schemas.openxmlformats.org/presentationml/2006/main">
  <p:tag name="AS_UNIQUEID" val="9858"/>
</p:tagLst>
</file>

<file path=ppt/tags/tag256.xml><?xml version="1.0" encoding="utf-8"?>
<p:tagLst xmlns:a="http://schemas.openxmlformats.org/drawingml/2006/main" xmlns:r="http://schemas.openxmlformats.org/officeDocument/2006/relationships" xmlns:p="http://schemas.openxmlformats.org/presentationml/2006/main">
  <p:tag name="AS_UNIQUEID" val="9860"/>
</p:tagLst>
</file>

<file path=ppt/tags/tag257.xml><?xml version="1.0" encoding="utf-8"?>
<p:tagLst xmlns:a="http://schemas.openxmlformats.org/drawingml/2006/main" xmlns:r="http://schemas.openxmlformats.org/officeDocument/2006/relationships" xmlns:p="http://schemas.openxmlformats.org/presentationml/2006/main">
  <p:tag name="AS_UNIQUEID" val="9868"/>
</p:tagLst>
</file>

<file path=ppt/tags/tag258.xml><?xml version="1.0" encoding="utf-8"?>
<p:tagLst xmlns:a="http://schemas.openxmlformats.org/drawingml/2006/main" xmlns:r="http://schemas.openxmlformats.org/officeDocument/2006/relationships" xmlns:p="http://schemas.openxmlformats.org/presentationml/2006/main">
  <p:tag name="AS_UNIQUEID" val="9869"/>
</p:tagLst>
</file>

<file path=ppt/tags/tag259.xml><?xml version="1.0" encoding="utf-8"?>
<p:tagLst xmlns:a="http://schemas.openxmlformats.org/drawingml/2006/main" xmlns:r="http://schemas.openxmlformats.org/officeDocument/2006/relationships" xmlns:p="http://schemas.openxmlformats.org/presentationml/2006/main">
  <p:tag name="AS_UNIQUEID" val="9870"/>
</p:tagLst>
</file>

<file path=ppt/tags/tag26.xml><?xml version="1.0" encoding="utf-8"?>
<p:tagLst xmlns:a="http://schemas.openxmlformats.org/drawingml/2006/main" xmlns:r="http://schemas.openxmlformats.org/officeDocument/2006/relationships" xmlns:p="http://schemas.openxmlformats.org/presentationml/2006/main">
  <p:tag name="AS_UNIQUEID" val="9312"/>
  <p:tag name="THINKCELLSHAPEDONOTDELETE" val="tqBaZ_HGo.XK7osflX8XFGw"/>
</p:tagLst>
</file>

<file path=ppt/tags/tag260.xml><?xml version="1.0" encoding="utf-8"?>
<p:tagLst xmlns:a="http://schemas.openxmlformats.org/drawingml/2006/main" xmlns:r="http://schemas.openxmlformats.org/officeDocument/2006/relationships" xmlns:p="http://schemas.openxmlformats.org/presentationml/2006/main">
  <p:tag name="AS_UNIQUEID" val="9873"/>
</p:tagLst>
</file>

<file path=ppt/tags/tag261.xml><?xml version="1.0" encoding="utf-8"?>
<p:tagLst xmlns:a="http://schemas.openxmlformats.org/drawingml/2006/main" xmlns:r="http://schemas.openxmlformats.org/officeDocument/2006/relationships" xmlns:p="http://schemas.openxmlformats.org/presentationml/2006/main">
  <p:tag name="AS_UNIQUEID" val="9873"/>
</p:tagLst>
</file>

<file path=ppt/tags/tag262.xml><?xml version="1.0" encoding="utf-8"?>
<p:tagLst xmlns:a="http://schemas.openxmlformats.org/drawingml/2006/main" xmlns:r="http://schemas.openxmlformats.org/officeDocument/2006/relationships" xmlns:p="http://schemas.openxmlformats.org/presentationml/2006/main">
  <p:tag name="AS_UNIQUEID" val="9875"/>
</p:tagLst>
</file>

<file path=ppt/tags/tag263.xml><?xml version="1.0" encoding="utf-8"?>
<p:tagLst xmlns:a="http://schemas.openxmlformats.org/drawingml/2006/main" xmlns:r="http://schemas.openxmlformats.org/officeDocument/2006/relationships" xmlns:p="http://schemas.openxmlformats.org/presentationml/2006/main">
  <p:tag name="AS_UNIQUEID" val="9876"/>
</p:tagLst>
</file>

<file path=ppt/tags/tag264.xml><?xml version="1.0" encoding="utf-8"?>
<p:tagLst xmlns:a="http://schemas.openxmlformats.org/drawingml/2006/main" xmlns:r="http://schemas.openxmlformats.org/officeDocument/2006/relationships" xmlns:p="http://schemas.openxmlformats.org/presentationml/2006/main">
  <p:tag name="AS_UNIQUEID" val="9877"/>
</p:tagLst>
</file>

<file path=ppt/tags/tag265.xml><?xml version="1.0" encoding="utf-8"?>
<p:tagLst xmlns:a="http://schemas.openxmlformats.org/drawingml/2006/main" xmlns:r="http://schemas.openxmlformats.org/officeDocument/2006/relationships" xmlns:p="http://schemas.openxmlformats.org/presentationml/2006/main">
  <p:tag name="AS_UNIQUEID" val="9878"/>
</p:tagLst>
</file>

<file path=ppt/tags/tag266.xml><?xml version="1.0" encoding="utf-8"?>
<p:tagLst xmlns:a="http://schemas.openxmlformats.org/drawingml/2006/main" xmlns:r="http://schemas.openxmlformats.org/officeDocument/2006/relationships" xmlns:p="http://schemas.openxmlformats.org/presentationml/2006/main">
  <p:tag name="AS_UNIQUEID" val="9879"/>
</p:tagLst>
</file>

<file path=ppt/tags/tag267.xml><?xml version="1.0" encoding="utf-8"?>
<p:tagLst xmlns:a="http://schemas.openxmlformats.org/drawingml/2006/main" xmlns:r="http://schemas.openxmlformats.org/officeDocument/2006/relationships" xmlns:p="http://schemas.openxmlformats.org/presentationml/2006/main">
  <p:tag name="AS_UNIQUEID" val="9880"/>
</p:tagLst>
</file>

<file path=ppt/tags/tag268.xml><?xml version="1.0" encoding="utf-8"?>
<p:tagLst xmlns:a="http://schemas.openxmlformats.org/drawingml/2006/main" xmlns:r="http://schemas.openxmlformats.org/officeDocument/2006/relationships" xmlns:p="http://schemas.openxmlformats.org/presentationml/2006/main">
  <p:tag name="AS_UNIQUEID" val="9882"/>
</p:tagLst>
</file>

<file path=ppt/tags/tag269.xml><?xml version="1.0" encoding="utf-8"?>
<p:tagLst xmlns:a="http://schemas.openxmlformats.org/drawingml/2006/main" xmlns:r="http://schemas.openxmlformats.org/officeDocument/2006/relationships" xmlns:p="http://schemas.openxmlformats.org/presentationml/2006/main">
  <p:tag name="AS_UNIQUEID" val="9883"/>
</p:tagLst>
</file>

<file path=ppt/tags/tag27.xml><?xml version="1.0" encoding="utf-8"?>
<p:tagLst xmlns:a="http://schemas.openxmlformats.org/drawingml/2006/main" xmlns:r="http://schemas.openxmlformats.org/officeDocument/2006/relationships" xmlns:p="http://schemas.openxmlformats.org/presentationml/2006/main">
  <p:tag name="AS_UNIQUEID" val="9313"/>
</p:tagLst>
</file>

<file path=ppt/tags/tag270.xml><?xml version="1.0" encoding="utf-8"?>
<p:tagLst xmlns:a="http://schemas.openxmlformats.org/drawingml/2006/main" xmlns:r="http://schemas.openxmlformats.org/officeDocument/2006/relationships" xmlns:p="http://schemas.openxmlformats.org/presentationml/2006/main">
  <p:tag name="AS_UNIQUEID" val="9884"/>
</p:tagLst>
</file>

<file path=ppt/tags/tag271.xml><?xml version="1.0" encoding="utf-8"?>
<p:tagLst xmlns:a="http://schemas.openxmlformats.org/drawingml/2006/main" xmlns:r="http://schemas.openxmlformats.org/officeDocument/2006/relationships" xmlns:p="http://schemas.openxmlformats.org/presentationml/2006/main">
  <p:tag name="AS_UNIQUEID" val="9885"/>
</p:tagLst>
</file>

<file path=ppt/tags/tag272.xml><?xml version="1.0" encoding="utf-8"?>
<p:tagLst xmlns:a="http://schemas.openxmlformats.org/drawingml/2006/main" xmlns:r="http://schemas.openxmlformats.org/officeDocument/2006/relationships" xmlns:p="http://schemas.openxmlformats.org/presentationml/2006/main">
  <p:tag name="AS_UNIQUEID" val="9886"/>
</p:tagLst>
</file>

<file path=ppt/tags/tag273.xml><?xml version="1.0" encoding="utf-8"?>
<p:tagLst xmlns:a="http://schemas.openxmlformats.org/drawingml/2006/main" xmlns:r="http://schemas.openxmlformats.org/officeDocument/2006/relationships" xmlns:p="http://schemas.openxmlformats.org/presentationml/2006/main">
  <p:tag name="AS_UNIQUEID" val="9887"/>
</p:tagLst>
</file>

<file path=ppt/tags/tag274.xml><?xml version="1.0" encoding="utf-8"?>
<p:tagLst xmlns:a="http://schemas.openxmlformats.org/drawingml/2006/main" xmlns:r="http://schemas.openxmlformats.org/officeDocument/2006/relationships" xmlns:p="http://schemas.openxmlformats.org/presentationml/2006/main">
  <p:tag name="AS_UNIQUEID" val="9888"/>
</p:tagLst>
</file>

<file path=ppt/tags/tag275.xml><?xml version="1.0" encoding="utf-8"?>
<p:tagLst xmlns:a="http://schemas.openxmlformats.org/drawingml/2006/main" xmlns:r="http://schemas.openxmlformats.org/officeDocument/2006/relationships" xmlns:p="http://schemas.openxmlformats.org/presentationml/2006/main">
  <p:tag name="AS_UNIQUEID" val="10074"/>
</p:tagLst>
</file>

<file path=ppt/tags/tag276.xml><?xml version="1.0" encoding="utf-8"?>
<p:tagLst xmlns:a="http://schemas.openxmlformats.org/drawingml/2006/main" xmlns:r="http://schemas.openxmlformats.org/officeDocument/2006/relationships" xmlns:p="http://schemas.openxmlformats.org/presentationml/2006/main">
  <p:tag name="AS_UNIQUEID" val="10075"/>
</p:tagLst>
</file>

<file path=ppt/tags/tag277.xml><?xml version="1.0" encoding="utf-8"?>
<p:tagLst xmlns:a="http://schemas.openxmlformats.org/drawingml/2006/main" xmlns:r="http://schemas.openxmlformats.org/officeDocument/2006/relationships" xmlns:p="http://schemas.openxmlformats.org/presentationml/2006/main">
  <p:tag name="AS_UNIQUEID" val="10076"/>
</p:tagLst>
</file>

<file path=ppt/tags/tag278.xml><?xml version="1.0" encoding="utf-8"?>
<p:tagLst xmlns:a="http://schemas.openxmlformats.org/drawingml/2006/main" xmlns:r="http://schemas.openxmlformats.org/officeDocument/2006/relationships" xmlns:p="http://schemas.openxmlformats.org/presentationml/2006/main">
  <p:tag name="AS_UNIQUEID" val="10077"/>
</p:tagLst>
</file>

<file path=ppt/tags/tag279.xml><?xml version="1.0" encoding="utf-8"?>
<p:tagLst xmlns:a="http://schemas.openxmlformats.org/drawingml/2006/main" xmlns:r="http://schemas.openxmlformats.org/officeDocument/2006/relationships" xmlns:p="http://schemas.openxmlformats.org/presentationml/2006/main">
  <p:tag name="AS_UNIQUEID" val="10078"/>
</p:tagLst>
</file>

<file path=ppt/tags/tag28.xml><?xml version="1.0" encoding="utf-8"?>
<p:tagLst xmlns:a="http://schemas.openxmlformats.org/drawingml/2006/main" xmlns:r="http://schemas.openxmlformats.org/officeDocument/2006/relationships" xmlns:p="http://schemas.openxmlformats.org/presentationml/2006/main">
  <p:tag name="AS_UNIQUEID" val="9314"/>
</p:tagLst>
</file>

<file path=ppt/tags/tag280.xml><?xml version="1.0" encoding="utf-8"?>
<p:tagLst xmlns:a="http://schemas.openxmlformats.org/drawingml/2006/main" xmlns:r="http://schemas.openxmlformats.org/officeDocument/2006/relationships" xmlns:p="http://schemas.openxmlformats.org/presentationml/2006/main">
  <p:tag name="AS_UNIQUEID" val="10079"/>
</p:tagLst>
</file>

<file path=ppt/tags/tag281.xml><?xml version="1.0" encoding="utf-8"?>
<p:tagLst xmlns:a="http://schemas.openxmlformats.org/drawingml/2006/main" xmlns:r="http://schemas.openxmlformats.org/officeDocument/2006/relationships" xmlns:p="http://schemas.openxmlformats.org/presentationml/2006/main">
  <p:tag name="AS_UNIQUEID" val="10080"/>
</p:tagLst>
</file>

<file path=ppt/tags/tag282.xml><?xml version="1.0" encoding="utf-8"?>
<p:tagLst xmlns:a="http://schemas.openxmlformats.org/drawingml/2006/main" xmlns:r="http://schemas.openxmlformats.org/officeDocument/2006/relationships" xmlns:p="http://schemas.openxmlformats.org/presentationml/2006/main">
  <p:tag name="AS_UNIQUEID" val="10081"/>
</p:tagLst>
</file>

<file path=ppt/tags/tag283.xml><?xml version="1.0" encoding="utf-8"?>
<p:tagLst xmlns:a="http://schemas.openxmlformats.org/drawingml/2006/main" xmlns:r="http://schemas.openxmlformats.org/officeDocument/2006/relationships" xmlns:p="http://schemas.openxmlformats.org/presentationml/2006/main">
  <p:tag name="AS_UNIQUEID" val="10082"/>
</p:tagLst>
</file>

<file path=ppt/tags/tag284.xml><?xml version="1.0" encoding="utf-8"?>
<p:tagLst xmlns:a="http://schemas.openxmlformats.org/drawingml/2006/main" xmlns:r="http://schemas.openxmlformats.org/officeDocument/2006/relationships" xmlns:p="http://schemas.openxmlformats.org/presentationml/2006/main">
  <p:tag name="AS_UNIQUEID" val="10083"/>
</p:tagLst>
</file>

<file path=ppt/tags/tag285.xml><?xml version="1.0" encoding="utf-8"?>
<p:tagLst xmlns:a="http://schemas.openxmlformats.org/drawingml/2006/main" xmlns:r="http://schemas.openxmlformats.org/officeDocument/2006/relationships" xmlns:p="http://schemas.openxmlformats.org/presentationml/2006/main">
  <p:tag name="AS_UNIQUEID" val="10070"/>
</p:tagLst>
</file>

<file path=ppt/tags/tag286.xml><?xml version="1.0" encoding="utf-8"?>
<p:tagLst xmlns:a="http://schemas.openxmlformats.org/drawingml/2006/main" xmlns:r="http://schemas.openxmlformats.org/officeDocument/2006/relationships" xmlns:p="http://schemas.openxmlformats.org/presentationml/2006/main">
  <p:tag name="AS_UNIQUEID" val="10071"/>
</p:tagLst>
</file>

<file path=ppt/tags/tag287.xml><?xml version="1.0" encoding="utf-8"?>
<p:tagLst xmlns:a="http://schemas.openxmlformats.org/drawingml/2006/main" xmlns:r="http://schemas.openxmlformats.org/officeDocument/2006/relationships" xmlns:p="http://schemas.openxmlformats.org/presentationml/2006/main">
  <p:tag name="AS_UNIQUEID" val="10072"/>
</p:tagLst>
</file>

<file path=ppt/tags/tag288.xml><?xml version="1.0" encoding="utf-8"?>
<p:tagLst xmlns:a="http://schemas.openxmlformats.org/drawingml/2006/main" xmlns:r="http://schemas.openxmlformats.org/officeDocument/2006/relationships" xmlns:p="http://schemas.openxmlformats.org/presentationml/2006/main">
  <p:tag name="AS_UNIQUEID" val="10104"/>
</p:tagLst>
</file>

<file path=ppt/tags/tag289.xml><?xml version="1.0" encoding="utf-8"?>
<p:tagLst xmlns:a="http://schemas.openxmlformats.org/drawingml/2006/main" xmlns:r="http://schemas.openxmlformats.org/officeDocument/2006/relationships" xmlns:p="http://schemas.openxmlformats.org/presentationml/2006/main">
  <p:tag name="AS_UNIQUEID" val="10105"/>
</p:tagLst>
</file>

<file path=ppt/tags/tag29.xml><?xml version="1.0" encoding="utf-8"?>
<p:tagLst xmlns:a="http://schemas.openxmlformats.org/drawingml/2006/main" xmlns:r="http://schemas.openxmlformats.org/officeDocument/2006/relationships" xmlns:p="http://schemas.openxmlformats.org/presentationml/2006/main">
  <p:tag name="AS_UNIQUEID" val="9315"/>
</p:tagLst>
</file>

<file path=ppt/tags/tag290.xml><?xml version="1.0" encoding="utf-8"?>
<p:tagLst xmlns:a="http://schemas.openxmlformats.org/drawingml/2006/main" xmlns:r="http://schemas.openxmlformats.org/officeDocument/2006/relationships" xmlns:p="http://schemas.openxmlformats.org/presentationml/2006/main">
  <p:tag name="AS_UNIQUEID" val="10106"/>
</p:tagLst>
</file>

<file path=ppt/tags/tag291.xml><?xml version="1.0" encoding="utf-8"?>
<p:tagLst xmlns:a="http://schemas.openxmlformats.org/drawingml/2006/main" xmlns:r="http://schemas.openxmlformats.org/officeDocument/2006/relationships" xmlns:p="http://schemas.openxmlformats.org/presentationml/2006/main">
  <p:tag name="AS_UNIQUEID" val="10107"/>
</p:tagLst>
</file>

<file path=ppt/tags/tag292.xml><?xml version="1.0" encoding="utf-8"?>
<p:tagLst xmlns:a="http://schemas.openxmlformats.org/drawingml/2006/main" xmlns:r="http://schemas.openxmlformats.org/officeDocument/2006/relationships" xmlns:p="http://schemas.openxmlformats.org/presentationml/2006/main">
  <p:tag name="AS_UNIQUEID" val="10108"/>
</p:tagLst>
</file>

<file path=ppt/tags/tag293.xml><?xml version="1.0" encoding="utf-8"?>
<p:tagLst xmlns:a="http://schemas.openxmlformats.org/drawingml/2006/main" xmlns:r="http://schemas.openxmlformats.org/officeDocument/2006/relationships" xmlns:p="http://schemas.openxmlformats.org/presentationml/2006/main">
  <p:tag name="AS_UNIQUEID" val="10161"/>
</p:tagLst>
</file>

<file path=ppt/tags/tag294.xml><?xml version="1.0" encoding="utf-8"?>
<p:tagLst xmlns:a="http://schemas.openxmlformats.org/drawingml/2006/main" xmlns:r="http://schemas.openxmlformats.org/officeDocument/2006/relationships" xmlns:p="http://schemas.openxmlformats.org/presentationml/2006/main">
  <p:tag name="AS_UNIQUEID" val="10162"/>
</p:tagLst>
</file>

<file path=ppt/tags/tag295.xml><?xml version="1.0" encoding="utf-8"?>
<p:tagLst xmlns:a="http://schemas.openxmlformats.org/drawingml/2006/main" xmlns:r="http://schemas.openxmlformats.org/officeDocument/2006/relationships" xmlns:p="http://schemas.openxmlformats.org/presentationml/2006/main">
  <p:tag name="AS_UNIQUEID" val="10163"/>
</p:tagLst>
</file>

<file path=ppt/tags/tag296.xml><?xml version="1.0" encoding="utf-8"?>
<p:tagLst xmlns:a="http://schemas.openxmlformats.org/drawingml/2006/main" xmlns:r="http://schemas.openxmlformats.org/officeDocument/2006/relationships" xmlns:p="http://schemas.openxmlformats.org/presentationml/2006/main">
  <p:tag name="AS_UNIQUEID" val="10164"/>
</p:tagLst>
</file>

<file path=ppt/tags/tag297.xml><?xml version="1.0" encoding="utf-8"?>
<p:tagLst xmlns:a="http://schemas.openxmlformats.org/drawingml/2006/main" xmlns:r="http://schemas.openxmlformats.org/officeDocument/2006/relationships" xmlns:p="http://schemas.openxmlformats.org/presentationml/2006/main">
  <p:tag name="AS_UNIQUEID" val="10165"/>
</p:tagLst>
</file>

<file path=ppt/tags/tag298.xml><?xml version="1.0" encoding="utf-8"?>
<p:tagLst xmlns:a="http://schemas.openxmlformats.org/drawingml/2006/main" xmlns:r="http://schemas.openxmlformats.org/officeDocument/2006/relationships" xmlns:p="http://schemas.openxmlformats.org/presentationml/2006/main">
  <p:tag name="AS_UNIQUEID" val="10166"/>
</p:tagLst>
</file>

<file path=ppt/tags/tag299.xml><?xml version="1.0" encoding="utf-8"?>
<p:tagLst xmlns:a="http://schemas.openxmlformats.org/drawingml/2006/main" xmlns:r="http://schemas.openxmlformats.org/officeDocument/2006/relationships" xmlns:p="http://schemas.openxmlformats.org/presentationml/2006/main">
  <p:tag name="AS_UNIQUEID" val="10167"/>
</p:tagLst>
</file>

<file path=ppt/tags/tag3.xml><?xml version="1.0" encoding="utf-8"?>
<p:tagLst xmlns:a="http://schemas.openxmlformats.org/drawingml/2006/main" xmlns:r="http://schemas.openxmlformats.org/officeDocument/2006/relationships" xmlns:p="http://schemas.openxmlformats.org/presentationml/2006/main">
  <p:tag name="AS_UNIQUEID" val="9298"/>
</p:tagLst>
</file>

<file path=ppt/tags/tag30.xml><?xml version="1.0" encoding="utf-8"?>
<p:tagLst xmlns:a="http://schemas.openxmlformats.org/drawingml/2006/main" xmlns:r="http://schemas.openxmlformats.org/officeDocument/2006/relationships" xmlns:p="http://schemas.openxmlformats.org/presentationml/2006/main">
  <p:tag name="AS_UNIQUEID" val="9316"/>
</p:tagLst>
</file>

<file path=ppt/tags/tag300.xml><?xml version="1.0" encoding="utf-8"?>
<p:tagLst xmlns:a="http://schemas.openxmlformats.org/drawingml/2006/main" xmlns:r="http://schemas.openxmlformats.org/officeDocument/2006/relationships" xmlns:p="http://schemas.openxmlformats.org/presentationml/2006/main">
  <p:tag name="AS_UNIQUEID" val="10168"/>
</p:tagLst>
</file>

<file path=ppt/tags/tag301.xml><?xml version="1.0" encoding="utf-8"?>
<p:tagLst xmlns:a="http://schemas.openxmlformats.org/drawingml/2006/main" xmlns:r="http://schemas.openxmlformats.org/officeDocument/2006/relationships" xmlns:p="http://schemas.openxmlformats.org/presentationml/2006/main">
  <p:tag name="AS_UNIQUEID" val="10175"/>
</p:tagLst>
</file>

<file path=ppt/tags/tag302.xml><?xml version="1.0" encoding="utf-8"?>
<p:tagLst xmlns:a="http://schemas.openxmlformats.org/drawingml/2006/main" xmlns:r="http://schemas.openxmlformats.org/officeDocument/2006/relationships" xmlns:p="http://schemas.openxmlformats.org/presentationml/2006/main">
  <p:tag name="AS_UNIQUEID" val="10177"/>
</p:tagLst>
</file>

<file path=ppt/tags/tag303.xml><?xml version="1.0" encoding="utf-8"?>
<p:tagLst xmlns:a="http://schemas.openxmlformats.org/drawingml/2006/main" xmlns:r="http://schemas.openxmlformats.org/officeDocument/2006/relationships" xmlns:p="http://schemas.openxmlformats.org/presentationml/2006/main">
  <p:tag name="AS_UNIQUEID" val="10178"/>
</p:tagLst>
</file>

<file path=ppt/tags/tag304.xml><?xml version="1.0" encoding="utf-8"?>
<p:tagLst xmlns:a="http://schemas.openxmlformats.org/drawingml/2006/main" xmlns:r="http://schemas.openxmlformats.org/officeDocument/2006/relationships" xmlns:p="http://schemas.openxmlformats.org/presentationml/2006/main">
  <p:tag name="AS_UNIQUEID" val="10179"/>
</p:tagLst>
</file>

<file path=ppt/tags/tag305.xml><?xml version="1.0" encoding="utf-8"?>
<p:tagLst xmlns:a="http://schemas.openxmlformats.org/drawingml/2006/main" xmlns:r="http://schemas.openxmlformats.org/officeDocument/2006/relationships" xmlns:p="http://schemas.openxmlformats.org/presentationml/2006/main">
  <p:tag name="AS_UNIQUEID" val="10180"/>
</p:tagLst>
</file>

<file path=ppt/tags/tag306.xml><?xml version="1.0" encoding="utf-8"?>
<p:tagLst xmlns:a="http://schemas.openxmlformats.org/drawingml/2006/main" xmlns:r="http://schemas.openxmlformats.org/officeDocument/2006/relationships" xmlns:p="http://schemas.openxmlformats.org/presentationml/2006/main">
  <p:tag name="AS_UNIQUEID" val="10307"/>
</p:tagLst>
</file>

<file path=ppt/tags/tag307.xml><?xml version="1.0" encoding="utf-8"?>
<p:tagLst xmlns:a="http://schemas.openxmlformats.org/drawingml/2006/main" xmlns:r="http://schemas.openxmlformats.org/officeDocument/2006/relationships" xmlns:p="http://schemas.openxmlformats.org/presentationml/2006/main">
  <p:tag name="AS_UNIQUEID" val="10308"/>
</p:tagLst>
</file>

<file path=ppt/tags/tag308.xml><?xml version="1.0" encoding="utf-8"?>
<p:tagLst xmlns:a="http://schemas.openxmlformats.org/drawingml/2006/main" xmlns:r="http://schemas.openxmlformats.org/officeDocument/2006/relationships" xmlns:p="http://schemas.openxmlformats.org/presentationml/2006/main">
  <p:tag name="AS_UNIQUEID" val="10309"/>
</p:tagLst>
</file>

<file path=ppt/tags/tag309.xml><?xml version="1.0" encoding="utf-8"?>
<p:tagLst xmlns:a="http://schemas.openxmlformats.org/drawingml/2006/main" xmlns:r="http://schemas.openxmlformats.org/officeDocument/2006/relationships" xmlns:p="http://schemas.openxmlformats.org/presentationml/2006/main">
  <p:tag name="AS_UNIQUEID" val="1618"/>
</p:tagLst>
</file>

<file path=ppt/tags/tag31.xml><?xml version="1.0" encoding="utf-8"?>
<p:tagLst xmlns:a="http://schemas.openxmlformats.org/drawingml/2006/main" xmlns:r="http://schemas.openxmlformats.org/officeDocument/2006/relationships" xmlns:p="http://schemas.openxmlformats.org/presentationml/2006/main">
  <p:tag name="AS_UNIQUEID" val="9317"/>
</p:tagLst>
</file>

<file path=ppt/tags/tag310.xml><?xml version="1.0" encoding="utf-8"?>
<p:tagLst xmlns:a="http://schemas.openxmlformats.org/drawingml/2006/main" xmlns:r="http://schemas.openxmlformats.org/officeDocument/2006/relationships" xmlns:p="http://schemas.openxmlformats.org/presentationml/2006/main">
  <p:tag name="AS_UNIQUEID" val="10310"/>
</p:tagLst>
</file>

<file path=ppt/tags/tag311.xml><?xml version="1.0" encoding="utf-8"?>
<p:tagLst xmlns:a="http://schemas.openxmlformats.org/drawingml/2006/main" xmlns:r="http://schemas.openxmlformats.org/officeDocument/2006/relationships" xmlns:p="http://schemas.openxmlformats.org/presentationml/2006/main">
  <p:tag name="AS_UNIQUEID" val="10311"/>
</p:tagLst>
</file>

<file path=ppt/tags/tag312.xml><?xml version="1.0" encoding="utf-8"?>
<p:tagLst xmlns:a="http://schemas.openxmlformats.org/drawingml/2006/main" xmlns:r="http://schemas.openxmlformats.org/officeDocument/2006/relationships" xmlns:p="http://schemas.openxmlformats.org/presentationml/2006/main">
  <p:tag name="AS_UNIQUEID" val="10303"/>
</p:tagLst>
</file>

<file path=ppt/tags/tag313.xml><?xml version="1.0" encoding="utf-8"?>
<p:tagLst xmlns:a="http://schemas.openxmlformats.org/drawingml/2006/main" xmlns:r="http://schemas.openxmlformats.org/officeDocument/2006/relationships" xmlns:p="http://schemas.openxmlformats.org/presentationml/2006/main">
  <p:tag name="AS_UNIQUEID" val="10304"/>
</p:tagLst>
</file>

<file path=ppt/tags/tag314.xml><?xml version="1.0" encoding="utf-8"?>
<p:tagLst xmlns:a="http://schemas.openxmlformats.org/drawingml/2006/main" xmlns:r="http://schemas.openxmlformats.org/officeDocument/2006/relationships" xmlns:p="http://schemas.openxmlformats.org/presentationml/2006/main">
  <p:tag name="AS_UNIQUEID" val="10305"/>
</p:tagLst>
</file>

<file path=ppt/tags/tag315.xml><?xml version="1.0" encoding="utf-8"?>
<p:tagLst xmlns:a="http://schemas.openxmlformats.org/drawingml/2006/main" xmlns:r="http://schemas.openxmlformats.org/officeDocument/2006/relationships" xmlns:p="http://schemas.openxmlformats.org/presentationml/2006/main">
  <p:tag name="AS_UNIQUEID" val="10530"/>
</p:tagLst>
</file>

<file path=ppt/tags/tag316.xml><?xml version="1.0" encoding="utf-8"?>
<p:tagLst xmlns:a="http://schemas.openxmlformats.org/drawingml/2006/main" xmlns:r="http://schemas.openxmlformats.org/officeDocument/2006/relationships" xmlns:p="http://schemas.openxmlformats.org/presentationml/2006/main">
  <p:tag name="AS_UNIQUEID" val="10531"/>
</p:tagLst>
</file>

<file path=ppt/tags/tag317.xml><?xml version="1.0" encoding="utf-8"?>
<p:tagLst xmlns:a="http://schemas.openxmlformats.org/drawingml/2006/main" xmlns:r="http://schemas.openxmlformats.org/officeDocument/2006/relationships" xmlns:p="http://schemas.openxmlformats.org/presentationml/2006/main">
  <p:tag name="AS_UNIQUEID" val="10532"/>
</p:tagLst>
</file>

<file path=ppt/tags/tag318.xml><?xml version="1.0" encoding="utf-8"?>
<p:tagLst xmlns:a="http://schemas.openxmlformats.org/drawingml/2006/main" xmlns:r="http://schemas.openxmlformats.org/officeDocument/2006/relationships" xmlns:p="http://schemas.openxmlformats.org/presentationml/2006/main">
  <p:tag name="AS_UNIQUEID" val="10533"/>
</p:tagLst>
</file>

<file path=ppt/tags/tag319.xml><?xml version="1.0" encoding="utf-8"?>
<p:tagLst xmlns:a="http://schemas.openxmlformats.org/drawingml/2006/main" xmlns:r="http://schemas.openxmlformats.org/officeDocument/2006/relationships" xmlns:p="http://schemas.openxmlformats.org/presentationml/2006/main">
  <p:tag name="AS_UNIQUEID" val="10534"/>
</p:tagLst>
</file>

<file path=ppt/tags/tag32.xml><?xml version="1.0" encoding="utf-8"?>
<p:tagLst xmlns:a="http://schemas.openxmlformats.org/drawingml/2006/main" xmlns:r="http://schemas.openxmlformats.org/officeDocument/2006/relationships" xmlns:p="http://schemas.openxmlformats.org/presentationml/2006/main">
  <p:tag name="AS_UNIQUEID" val="9318"/>
</p:tagLst>
</file>

<file path=ppt/tags/tag320.xml><?xml version="1.0" encoding="utf-8"?>
<p:tagLst xmlns:a="http://schemas.openxmlformats.org/drawingml/2006/main" xmlns:r="http://schemas.openxmlformats.org/officeDocument/2006/relationships" xmlns:p="http://schemas.openxmlformats.org/presentationml/2006/main">
  <p:tag name="AS_UNIQUEID" val="10535"/>
</p:tagLst>
</file>

<file path=ppt/tags/tag321.xml><?xml version="1.0" encoding="utf-8"?>
<p:tagLst xmlns:a="http://schemas.openxmlformats.org/drawingml/2006/main" xmlns:r="http://schemas.openxmlformats.org/officeDocument/2006/relationships" xmlns:p="http://schemas.openxmlformats.org/presentationml/2006/main">
  <p:tag name="AS_UNIQUEID" val="10536"/>
</p:tagLst>
</file>

<file path=ppt/tags/tag322.xml><?xml version="1.0" encoding="utf-8"?>
<p:tagLst xmlns:a="http://schemas.openxmlformats.org/drawingml/2006/main" xmlns:r="http://schemas.openxmlformats.org/officeDocument/2006/relationships" xmlns:p="http://schemas.openxmlformats.org/presentationml/2006/main">
  <p:tag name="AS_UNIQUEID" val="10537"/>
</p:tagLst>
</file>

<file path=ppt/tags/tag323.xml><?xml version="1.0" encoding="utf-8"?>
<p:tagLst xmlns:a="http://schemas.openxmlformats.org/drawingml/2006/main" xmlns:r="http://schemas.openxmlformats.org/officeDocument/2006/relationships" xmlns:p="http://schemas.openxmlformats.org/presentationml/2006/main">
  <p:tag name="AS_UNIQUEID" val="10538"/>
</p:tagLst>
</file>

<file path=ppt/tags/tag324.xml><?xml version="1.0" encoding="utf-8"?>
<p:tagLst xmlns:a="http://schemas.openxmlformats.org/drawingml/2006/main" xmlns:r="http://schemas.openxmlformats.org/officeDocument/2006/relationships" xmlns:p="http://schemas.openxmlformats.org/presentationml/2006/main">
  <p:tag name="AS_UNIQUEID" val="10539"/>
</p:tagLst>
</file>

<file path=ppt/tags/tag325.xml><?xml version="1.0" encoding="utf-8"?>
<p:tagLst xmlns:a="http://schemas.openxmlformats.org/drawingml/2006/main" xmlns:r="http://schemas.openxmlformats.org/officeDocument/2006/relationships" xmlns:p="http://schemas.openxmlformats.org/presentationml/2006/main">
  <p:tag name="AS_UNIQUEID" val="10526"/>
</p:tagLst>
</file>

<file path=ppt/tags/tag326.xml><?xml version="1.0" encoding="utf-8"?>
<p:tagLst xmlns:a="http://schemas.openxmlformats.org/drawingml/2006/main" xmlns:r="http://schemas.openxmlformats.org/officeDocument/2006/relationships" xmlns:p="http://schemas.openxmlformats.org/presentationml/2006/main">
  <p:tag name="AS_UNIQUEID" val="10527"/>
</p:tagLst>
</file>

<file path=ppt/tags/tag327.xml><?xml version="1.0" encoding="utf-8"?>
<p:tagLst xmlns:a="http://schemas.openxmlformats.org/drawingml/2006/main" xmlns:r="http://schemas.openxmlformats.org/officeDocument/2006/relationships" xmlns:p="http://schemas.openxmlformats.org/presentationml/2006/main">
  <p:tag name="AS_UNIQUEID" val="10528"/>
</p:tagLst>
</file>

<file path=ppt/tags/tag328.xml><?xml version="1.0" encoding="utf-8"?>
<p:tagLst xmlns:a="http://schemas.openxmlformats.org/drawingml/2006/main" xmlns:r="http://schemas.openxmlformats.org/officeDocument/2006/relationships" xmlns:p="http://schemas.openxmlformats.org/presentationml/2006/main">
  <p:tag name="AS_UNIQUEID" val="10640"/>
</p:tagLst>
</file>

<file path=ppt/tags/tag329.xml><?xml version="1.0" encoding="utf-8"?>
<p:tagLst xmlns:a="http://schemas.openxmlformats.org/drawingml/2006/main" xmlns:r="http://schemas.openxmlformats.org/officeDocument/2006/relationships" xmlns:p="http://schemas.openxmlformats.org/presentationml/2006/main">
  <p:tag name="AS_UNIQUEID" val="10641"/>
</p:tagLst>
</file>

<file path=ppt/tags/tag33.xml><?xml version="1.0" encoding="utf-8"?>
<p:tagLst xmlns:a="http://schemas.openxmlformats.org/drawingml/2006/main" xmlns:r="http://schemas.openxmlformats.org/officeDocument/2006/relationships" xmlns:p="http://schemas.openxmlformats.org/presentationml/2006/main">
  <p:tag name="AS_UNIQUEID" val="9319"/>
</p:tagLst>
</file>

<file path=ppt/tags/tag330.xml><?xml version="1.0" encoding="utf-8"?>
<p:tagLst xmlns:a="http://schemas.openxmlformats.org/drawingml/2006/main" xmlns:r="http://schemas.openxmlformats.org/officeDocument/2006/relationships" xmlns:p="http://schemas.openxmlformats.org/presentationml/2006/main">
  <p:tag name="AS_UNIQUEID" val="10642"/>
</p:tagLst>
</file>

<file path=ppt/tags/tag331.xml><?xml version="1.0" encoding="utf-8"?>
<p:tagLst xmlns:a="http://schemas.openxmlformats.org/drawingml/2006/main" xmlns:r="http://schemas.openxmlformats.org/officeDocument/2006/relationships" xmlns:p="http://schemas.openxmlformats.org/presentationml/2006/main">
  <p:tag name="AS_UNIQUEID" val="10643"/>
</p:tagLst>
</file>

<file path=ppt/tags/tag332.xml><?xml version="1.0" encoding="utf-8"?>
<p:tagLst xmlns:a="http://schemas.openxmlformats.org/drawingml/2006/main" xmlns:r="http://schemas.openxmlformats.org/officeDocument/2006/relationships" xmlns:p="http://schemas.openxmlformats.org/presentationml/2006/main">
  <p:tag name="AS_UNIQUEID" val="10644"/>
</p:tagLst>
</file>

<file path=ppt/tags/tag333.xml><?xml version="1.0" encoding="utf-8"?>
<p:tagLst xmlns:a="http://schemas.openxmlformats.org/drawingml/2006/main" xmlns:r="http://schemas.openxmlformats.org/officeDocument/2006/relationships" xmlns:p="http://schemas.openxmlformats.org/presentationml/2006/main">
  <p:tag name="AS_UNIQUEID" val="10648"/>
</p:tagLst>
</file>

<file path=ppt/tags/tag334.xml><?xml version="1.0" encoding="utf-8"?>
<p:tagLst xmlns:a="http://schemas.openxmlformats.org/drawingml/2006/main" xmlns:r="http://schemas.openxmlformats.org/officeDocument/2006/relationships" xmlns:p="http://schemas.openxmlformats.org/presentationml/2006/main">
  <p:tag name="AS_UNIQUEID" val="10653"/>
</p:tagLst>
</file>

<file path=ppt/tags/tag335.xml><?xml version="1.0" encoding="utf-8"?>
<p:tagLst xmlns:a="http://schemas.openxmlformats.org/drawingml/2006/main" xmlns:r="http://schemas.openxmlformats.org/officeDocument/2006/relationships" xmlns:p="http://schemas.openxmlformats.org/presentationml/2006/main">
  <p:tag name="AS_UNIQUEID" val="10657"/>
</p:tagLst>
</file>

<file path=ppt/tags/tag336.xml><?xml version="1.0" encoding="utf-8"?>
<p:tagLst xmlns:a="http://schemas.openxmlformats.org/drawingml/2006/main" xmlns:r="http://schemas.openxmlformats.org/officeDocument/2006/relationships" xmlns:p="http://schemas.openxmlformats.org/presentationml/2006/main">
  <p:tag name="AS_UNIQUEID" val="10661"/>
</p:tagLst>
</file>

<file path=ppt/tags/tag337.xml><?xml version="1.0" encoding="utf-8"?>
<p:tagLst xmlns:a="http://schemas.openxmlformats.org/drawingml/2006/main" xmlns:r="http://schemas.openxmlformats.org/officeDocument/2006/relationships" xmlns:p="http://schemas.openxmlformats.org/presentationml/2006/main">
  <p:tag name="AS_UNIQUEID" val="10665"/>
</p:tagLst>
</file>

<file path=ppt/tags/tag338.xml><?xml version="1.0" encoding="utf-8"?>
<p:tagLst xmlns:a="http://schemas.openxmlformats.org/drawingml/2006/main" xmlns:r="http://schemas.openxmlformats.org/officeDocument/2006/relationships" xmlns:p="http://schemas.openxmlformats.org/presentationml/2006/main">
  <p:tag name="AS_UNIQUEID" val="10666"/>
</p:tagLst>
</file>

<file path=ppt/tags/tag339.xml><?xml version="1.0" encoding="utf-8"?>
<p:tagLst xmlns:a="http://schemas.openxmlformats.org/drawingml/2006/main" xmlns:r="http://schemas.openxmlformats.org/officeDocument/2006/relationships" xmlns:p="http://schemas.openxmlformats.org/presentationml/2006/main">
  <p:tag name="AS_UNIQUEID" val="10667"/>
</p:tagLst>
</file>

<file path=ppt/tags/tag34.xml><?xml version="1.0" encoding="utf-8"?>
<p:tagLst xmlns:a="http://schemas.openxmlformats.org/drawingml/2006/main" xmlns:r="http://schemas.openxmlformats.org/officeDocument/2006/relationships" xmlns:p="http://schemas.openxmlformats.org/presentationml/2006/main">
  <p:tag name="AS_UNIQUEID" val="9320"/>
</p:tagLst>
</file>

<file path=ppt/tags/tag340.xml><?xml version="1.0" encoding="utf-8"?>
<p:tagLst xmlns:a="http://schemas.openxmlformats.org/drawingml/2006/main" xmlns:r="http://schemas.openxmlformats.org/officeDocument/2006/relationships" xmlns:p="http://schemas.openxmlformats.org/presentationml/2006/main">
  <p:tag name="AS_UNIQUEID" val="10668"/>
</p:tagLst>
</file>

<file path=ppt/tags/tag341.xml><?xml version="1.0" encoding="utf-8"?>
<p:tagLst xmlns:a="http://schemas.openxmlformats.org/drawingml/2006/main" xmlns:r="http://schemas.openxmlformats.org/officeDocument/2006/relationships" xmlns:p="http://schemas.openxmlformats.org/presentationml/2006/main">
  <p:tag name="AS_UNIQUEID" val="10669"/>
</p:tagLst>
</file>

<file path=ppt/tags/tag342.xml><?xml version="1.0" encoding="utf-8"?>
<p:tagLst xmlns:a="http://schemas.openxmlformats.org/drawingml/2006/main" xmlns:r="http://schemas.openxmlformats.org/officeDocument/2006/relationships" xmlns:p="http://schemas.openxmlformats.org/presentationml/2006/main">
  <p:tag name="AS_UNIQUEID" val="10670"/>
</p:tagLst>
</file>

<file path=ppt/tags/tag343.xml><?xml version="1.0" encoding="utf-8"?>
<p:tagLst xmlns:a="http://schemas.openxmlformats.org/drawingml/2006/main" xmlns:r="http://schemas.openxmlformats.org/officeDocument/2006/relationships" xmlns:p="http://schemas.openxmlformats.org/presentationml/2006/main">
  <p:tag name="AS_UNIQUEID" val="10671"/>
</p:tagLst>
</file>

<file path=ppt/tags/tag344.xml><?xml version="1.0" encoding="utf-8"?>
<p:tagLst xmlns:a="http://schemas.openxmlformats.org/drawingml/2006/main" xmlns:r="http://schemas.openxmlformats.org/officeDocument/2006/relationships" xmlns:p="http://schemas.openxmlformats.org/presentationml/2006/main">
  <p:tag name="AS_UNIQUEID" val="10672"/>
</p:tagLst>
</file>

<file path=ppt/tags/tag345.xml><?xml version="1.0" encoding="utf-8"?>
<p:tagLst xmlns:a="http://schemas.openxmlformats.org/drawingml/2006/main" xmlns:r="http://schemas.openxmlformats.org/officeDocument/2006/relationships" xmlns:p="http://schemas.openxmlformats.org/presentationml/2006/main">
  <p:tag name="AS_UNIQUEID" val="10673"/>
</p:tagLst>
</file>

<file path=ppt/tags/tag346.xml><?xml version="1.0" encoding="utf-8"?>
<p:tagLst xmlns:a="http://schemas.openxmlformats.org/drawingml/2006/main" xmlns:r="http://schemas.openxmlformats.org/officeDocument/2006/relationships" xmlns:p="http://schemas.openxmlformats.org/presentationml/2006/main">
  <p:tag name="AS_UNIQUEID" val="10662"/>
</p:tagLst>
</file>

<file path=ppt/tags/tag347.xml><?xml version="1.0" encoding="utf-8"?>
<p:tagLst xmlns:a="http://schemas.openxmlformats.org/drawingml/2006/main" xmlns:r="http://schemas.openxmlformats.org/officeDocument/2006/relationships" xmlns:p="http://schemas.openxmlformats.org/presentationml/2006/main">
  <p:tag name="AS_UNIQUEID" val="10663"/>
</p:tagLst>
</file>

<file path=ppt/tags/tag348.xml><?xml version="1.0" encoding="utf-8"?>
<p:tagLst xmlns:a="http://schemas.openxmlformats.org/drawingml/2006/main" xmlns:r="http://schemas.openxmlformats.org/officeDocument/2006/relationships" xmlns:p="http://schemas.openxmlformats.org/presentationml/2006/main">
  <p:tag name="AS_UNIQUEID" val="10664"/>
</p:tagLst>
</file>

<file path=ppt/tags/tag349.xml><?xml version="1.0" encoding="utf-8"?>
<p:tagLst xmlns:a="http://schemas.openxmlformats.org/drawingml/2006/main" xmlns:r="http://schemas.openxmlformats.org/officeDocument/2006/relationships" xmlns:p="http://schemas.openxmlformats.org/presentationml/2006/main">
  <p:tag name="AS_UNIQUEID" val="10658"/>
</p:tagLst>
</file>

<file path=ppt/tags/tag35.xml><?xml version="1.0" encoding="utf-8"?>
<p:tagLst xmlns:a="http://schemas.openxmlformats.org/drawingml/2006/main" xmlns:r="http://schemas.openxmlformats.org/officeDocument/2006/relationships" xmlns:p="http://schemas.openxmlformats.org/presentationml/2006/main">
  <p:tag name="AS_UNIQUEID" val="9322"/>
  <p:tag name="THINKCELLSHAPEDONOTDELETE" val="thinkcellActiveDocDoNotDelete"/>
</p:tagLst>
</file>

<file path=ppt/tags/tag350.xml><?xml version="1.0" encoding="utf-8"?>
<p:tagLst xmlns:a="http://schemas.openxmlformats.org/drawingml/2006/main" xmlns:r="http://schemas.openxmlformats.org/officeDocument/2006/relationships" xmlns:p="http://schemas.openxmlformats.org/presentationml/2006/main">
  <p:tag name="AS_UNIQUEID" val="10659"/>
</p:tagLst>
</file>

<file path=ppt/tags/tag351.xml><?xml version="1.0" encoding="utf-8"?>
<p:tagLst xmlns:a="http://schemas.openxmlformats.org/drawingml/2006/main" xmlns:r="http://schemas.openxmlformats.org/officeDocument/2006/relationships" xmlns:p="http://schemas.openxmlformats.org/presentationml/2006/main">
  <p:tag name="AS_UNIQUEID" val="10660"/>
</p:tagLst>
</file>

<file path=ppt/tags/tag352.xml><?xml version="1.0" encoding="utf-8"?>
<p:tagLst xmlns:a="http://schemas.openxmlformats.org/drawingml/2006/main" xmlns:r="http://schemas.openxmlformats.org/officeDocument/2006/relationships" xmlns:p="http://schemas.openxmlformats.org/presentationml/2006/main">
  <p:tag name="AS_UNIQUEID" val="10654"/>
</p:tagLst>
</file>

<file path=ppt/tags/tag353.xml><?xml version="1.0" encoding="utf-8"?>
<p:tagLst xmlns:a="http://schemas.openxmlformats.org/drawingml/2006/main" xmlns:r="http://schemas.openxmlformats.org/officeDocument/2006/relationships" xmlns:p="http://schemas.openxmlformats.org/presentationml/2006/main">
  <p:tag name="AS_UNIQUEID" val="10655"/>
</p:tagLst>
</file>

<file path=ppt/tags/tag354.xml><?xml version="1.0" encoding="utf-8"?>
<p:tagLst xmlns:a="http://schemas.openxmlformats.org/drawingml/2006/main" xmlns:r="http://schemas.openxmlformats.org/officeDocument/2006/relationships" xmlns:p="http://schemas.openxmlformats.org/presentationml/2006/main">
  <p:tag name="AS_UNIQUEID" val="10656"/>
</p:tagLst>
</file>

<file path=ppt/tags/tag355.xml><?xml version="1.0" encoding="utf-8"?>
<p:tagLst xmlns:a="http://schemas.openxmlformats.org/drawingml/2006/main" xmlns:r="http://schemas.openxmlformats.org/officeDocument/2006/relationships" xmlns:p="http://schemas.openxmlformats.org/presentationml/2006/main">
  <p:tag name="AS_UNIQUEID" val="10649"/>
</p:tagLst>
</file>

<file path=ppt/tags/tag356.xml><?xml version="1.0" encoding="utf-8"?>
<p:tagLst xmlns:a="http://schemas.openxmlformats.org/drawingml/2006/main" xmlns:r="http://schemas.openxmlformats.org/officeDocument/2006/relationships" xmlns:p="http://schemas.openxmlformats.org/presentationml/2006/main">
  <p:tag name="AS_UNIQUEID" val="10650"/>
</p:tagLst>
</file>

<file path=ppt/tags/tag357.xml><?xml version="1.0" encoding="utf-8"?>
<p:tagLst xmlns:a="http://schemas.openxmlformats.org/drawingml/2006/main" xmlns:r="http://schemas.openxmlformats.org/officeDocument/2006/relationships" xmlns:p="http://schemas.openxmlformats.org/presentationml/2006/main">
  <p:tag name="AS_UNIQUEID" val="10651"/>
</p:tagLst>
</file>

<file path=ppt/tags/tag358.xml><?xml version="1.0" encoding="utf-8"?>
<p:tagLst xmlns:a="http://schemas.openxmlformats.org/drawingml/2006/main" xmlns:r="http://schemas.openxmlformats.org/officeDocument/2006/relationships" xmlns:p="http://schemas.openxmlformats.org/presentationml/2006/main">
  <p:tag name="AS_UNIQUEID" val="10652"/>
</p:tagLst>
</file>

<file path=ppt/tags/tag359.xml><?xml version="1.0" encoding="utf-8"?>
<p:tagLst xmlns:a="http://schemas.openxmlformats.org/drawingml/2006/main" xmlns:r="http://schemas.openxmlformats.org/officeDocument/2006/relationships" xmlns:p="http://schemas.openxmlformats.org/presentationml/2006/main">
  <p:tag name="AS_UNIQUEID" val="10645"/>
</p:tagLst>
</file>

<file path=ppt/tags/tag36.xml><?xml version="1.0" encoding="utf-8"?>
<p:tagLst xmlns:a="http://schemas.openxmlformats.org/drawingml/2006/main" xmlns:r="http://schemas.openxmlformats.org/officeDocument/2006/relationships" xmlns:p="http://schemas.openxmlformats.org/presentationml/2006/main">
  <p:tag name="AS_UNIQUEID" val="9323"/>
  <p:tag name="THINKCELLSHAPEDONOTDELETE" val="tRqHR8RD7bSlLts27oGcgDA"/>
</p:tagLst>
</file>

<file path=ppt/tags/tag360.xml><?xml version="1.0" encoding="utf-8"?>
<p:tagLst xmlns:a="http://schemas.openxmlformats.org/drawingml/2006/main" xmlns:r="http://schemas.openxmlformats.org/officeDocument/2006/relationships" xmlns:p="http://schemas.openxmlformats.org/presentationml/2006/main">
  <p:tag name="AS_UNIQUEID" val="10646"/>
</p:tagLst>
</file>

<file path=ppt/tags/tag361.xml><?xml version="1.0" encoding="utf-8"?>
<p:tagLst xmlns:a="http://schemas.openxmlformats.org/drawingml/2006/main" xmlns:r="http://schemas.openxmlformats.org/officeDocument/2006/relationships" xmlns:p="http://schemas.openxmlformats.org/presentationml/2006/main">
  <p:tag name="AS_UNIQUEID" val="10647"/>
</p:tagLst>
</file>

<file path=ppt/tags/tag362.xml><?xml version="1.0" encoding="utf-8"?>
<p:tagLst xmlns:a="http://schemas.openxmlformats.org/drawingml/2006/main" xmlns:r="http://schemas.openxmlformats.org/officeDocument/2006/relationships" xmlns:p="http://schemas.openxmlformats.org/presentationml/2006/main">
  <p:tag name="AS_UNIQUEID" val="10636"/>
</p:tagLst>
</file>

<file path=ppt/tags/tag363.xml><?xml version="1.0" encoding="utf-8"?>
<p:tagLst xmlns:a="http://schemas.openxmlformats.org/drawingml/2006/main" xmlns:r="http://schemas.openxmlformats.org/officeDocument/2006/relationships" xmlns:p="http://schemas.openxmlformats.org/presentationml/2006/main">
  <p:tag name="AS_UNIQUEID" val="10637"/>
</p:tagLst>
</file>

<file path=ppt/tags/tag364.xml><?xml version="1.0" encoding="utf-8"?>
<p:tagLst xmlns:a="http://schemas.openxmlformats.org/drawingml/2006/main" xmlns:r="http://schemas.openxmlformats.org/officeDocument/2006/relationships" xmlns:p="http://schemas.openxmlformats.org/presentationml/2006/main">
  <p:tag name="AS_UNIQUEID" val="10638"/>
</p:tagLst>
</file>

<file path=ppt/tags/tag37.xml><?xml version="1.0" encoding="utf-8"?>
<p:tagLst xmlns:a="http://schemas.openxmlformats.org/drawingml/2006/main" xmlns:r="http://schemas.openxmlformats.org/officeDocument/2006/relationships" xmlns:p="http://schemas.openxmlformats.org/presentationml/2006/main">
  <p:tag name="AS_UNIQUEID" val="9324"/>
</p:tagLst>
</file>

<file path=ppt/tags/tag38.xml><?xml version="1.0" encoding="utf-8"?>
<p:tagLst xmlns:a="http://schemas.openxmlformats.org/drawingml/2006/main" xmlns:r="http://schemas.openxmlformats.org/officeDocument/2006/relationships" xmlns:p="http://schemas.openxmlformats.org/presentationml/2006/main">
  <p:tag name="AS_UNIQUEID" val="9325"/>
</p:tagLst>
</file>

<file path=ppt/tags/tag39.xml><?xml version="1.0" encoding="utf-8"?>
<p:tagLst xmlns:a="http://schemas.openxmlformats.org/drawingml/2006/main" xmlns:r="http://schemas.openxmlformats.org/officeDocument/2006/relationships" xmlns:p="http://schemas.openxmlformats.org/presentationml/2006/main">
  <p:tag name="AS_UNIQUEID" val="9326"/>
</p:tagLst>
</file>

<file path=ppt/tags/tag4.xml><?xml version="1.0" encoding="utf-8"?>
<p:tagLst xmlns:a="http://schemas.openxmlformats.org/drawingml/2006/main" xmlns:r="http://schemas.openxmlformats.org/officeDocument/2006/relationships" xmlns:p="http://schemas.openxmlformats.org/presentationml/2006/main">
  <p:tag name="AS_UNIQUEID" val="9299"/>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AS_UNIQUEID" val="9327"/>
</p:tagLst>
</file>

<file path=ppt/tags/tag41.xml><?xml version="1.0" encoding="utf-8"?>
<p:tagLst xmlns:a="http://schemas.openxmlformats.org/drawingml/2006/main" xmlns:r="http://schemas.openxmlformats.org/officeDocument/2006/relationships" xmlns:p="http://schemas.openxmlformats.org/presentationml/2006/main">
  <p:tag name="AS_UNIQUEID" val="9328"/>
</p:tagLst>
</file>

<file path=ppt/tags/tag42.xml><?xml version="1.0" encoding="utf-8"?>
<p:tagLst xmlns:a="http://schemas.openxmlformats.org/drawingml/2006/main" xmlns:r="http://schemas.openxmlformats.org/officeDocument/2006/relationships" xmlns:p="http://schemas.openxmlformats.org/presentationml/2006/main">
  <p:tag name="AS_UNIQUEID" val="9329"/>
</p:tagLst>
</file>

<file path=ppt/tags/tag43.xml><?xml version="1.0" encoding="utf-8"?>
<p:tagLst xmlns:a="http://schemas.openxmlformats.org/drawingml/2006/main" xmlns:r="http://schemas.openxmlformats.org/officeDocument/2006/relationships" xmlns:p="http://schemas.openxmlformats.org/presentationml/2006/main">
  <p:tag name="AS_UNIQUEID" val="9330"/>
</p:tagLst>
</file>

<file path=ppt/tags/tag44.xml><?xml version="1.0" encoding="utf-8"?>
<p:tagLst xmlns:a="http://schemas.openxmlformats.org/drawingml/2006/main" xmlns:r="http://schemas.openxmlformats.org/officeDocument/2006/relationships" xmlns:p="http://schemas.openxmlformats.org/presentationml/2006/main">
  <p:tag name="AS_UNIQUEID" val="9331"/>
</p:tagLst>
</file>

<file path=ppt/tags/tag45.xml><?xml version="1.0" encoding="utf-8"?>
<p:tagLst xmlns:a="http://schemas.openxmlformats.org/drawingml/2006/main" xmlns:r="http://schemas.openxmlformats.org/officeDocument/2006/relationships" xmlns:p="http://schemas.openxmlformats.org/presentationml/2006/main">
  <p:tag name="AS_UNIQUEID" val="9332"/>
</p:tagLst>
</file>

<file path=ppt/tags/tag46.xml><?xml version="1.0" encoding="utf-8"?>
<p:tagLst xmlns:a="http://schemas.openxmlformats.org/drawingml/2006/main" xmlns:r="http://schemas.openxmlformats.org/officeDocument/2006/relationships" xmlns:p="http://schemas.openxmlformats.org/presentationml/2006/main">
  <p:tag name="AS_UNIQUEID" val="9333"/>
</p:tagLst>
</file>

<file path=ppt/tags/tag47.xml><?xml version="1.0" encoding="utf-8"?>
<p:tagLst xmlns:a="http://schemas.openxmlformats.org/drawingml/2006/main" xmlns:r="http://schemas.openxmlformats.org/officeDocument/2006/relationships" xmlns:p="http://schemas.openxmlformats.org/presentationml/2006/main">
  <p:tag name="AS_UNIQUEID" val="9335"/>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AS_UNIQUEID" val="9336"/>
  <p:tag name="THINKCELLSHAPEDONOTDELETE" val="tFEhW2t50lUsyrh9eew900A"/>
</p:tagLst>
</file>

<file path=ppt/tags/tag49.xml><?xml version="1.0" encoding="utf-8"?>
<p:tagLst xmlns:a="http://schemas.openxmlformats.org/drawingml/2006/main" xmlns:r="http://schemas.openxmlformats.org/officeDocument/2006/relationships" xmlns:p="http://schemas.openxmlformats.org/presentationml/2006/main">
  <p:tag name="AS_UNIQUEID" val="9337"/>
</p:tagLst>
</file>

<file path=ppt/tags/tag5.xml><?xml version="1.0" encoding="utf-8"?>
<p:tagLst xmlns:a="http://schemas.openxmlformats.org/drawingml/2006/main" xmlns:r="http://schemas.openxmlformats.org/officeDocument/2006/relationships" xmlns:p="http://schemas.openxmlformats.org/presentationml/2006/main">
  <p:tag name="AS_UNIQUEID" val="9300"/>
  <p:tag name="THINKCELLSHAPEDONOTDELETE" val="tl_LWE9u.zemfRqyWO6MeNg"/>
</p:tagLst>
</file>

<file path=ppt/tags/tag50.xml><?xml version="1.0" encoding="utf-8"?>
<p:tagLst xmlns:a="http://schemas.openxmlformats.org/drawingml/2006/main" xmlns:r="http://schemas.openxmlformats.org/officeDocument/2006/relationships" xmlns:p="http://schemas.openxmlformats.org/presentationml/2006/main">
  <p:tag name="AS_UNIQUEID" val="9338"/>
</p:tagLst>
</file>

<file path=ppt/tags/tag51.xml><?xml version="1.0" encoding="utf-8"?>
<p:tagLst xmlns:a="http://schemas.openxmlformats.org/drawingml/2006/main" xmlns:r="http://schemas.openxmlformats.org/officeDocument/2006/relationships" xmlns:p="http://schemas.openxmlformats.org/presentationml/2006/main">
  <p:tag name="AS_UNIQUEID" val="9339"/>
</p:tagLst>
</file>

<file path=ppt/tags/tag52.xml><?xml version="1.0" encoding="utf-8"?>
<p:tagLst xmlns:a="http://schemas.openxmlformats.org/drawingml/2006/main" xmlns:r="http://schemas.openxmlformats.org/officeDocument/2006/relationships" xmlns:p="http://schemas.openxmlformats.org/presentationml/2006/main">
  <p:tag name="AS_UNIQUEID" val="9340"/>
</p:tagLst>
</file>

<file path=ppt/tags/tag53.xml><?xml version="1.0" encoding="utf-8"?>
<p:tagLst xmlns:a="http://schemas.openxmlformats.org/drawingml/2006/main" xmlns:r="http://schemas.openxmlformats.org/officeDocument/2006/relationships" xmlns:p="http://schemas.openxmlformats.org/presentationml/2006/main">
  <p:tag name="AS_UNIQUEID" val="9341"/>
</p:tagLst>
</file>

<file path=ppt/tags/tag54.xml><?xml version="1.0" encoding="utf-8"?>
<p:tagLst xmlns:a="http://schemas.openxmlformats.org/drawingml/2006/main" xmlns:r="http://schemas.openxmlformats.org/officeDocument/2006/relationships" xmlns:p="http://schemas.openxmlformats.org/presentationml/2006/main">
  <p:tag name="AS_UNIQUEID" val="9342"/>
</p:tagLst>
</file>

<file path=ppt/tags/tag55.xml><?xml version="1.0" encoding="utf-8"?>
<p:tagLst xmlns:a="http://schemas.openxmlformats.org/drawingml/2006/main" xmlns:r="http://schemas.openxmlformats.org/officeDocument/2006/relationships" xmlns:p="http://schemas.openxmlformats.org/presentationml/2006/main">
  <p:tag name="AS_UNIQUEID" val="9343"/>
</p:tagLst>
</file>

<file path=ppt/tags/tag56.xml><?xml version="1.0" encoding="utf-8"?>
<p:tagLst xmlns:a="http://schemas.openxmlformats.org/drawingml/2006/main" xmlns:r="http://schemas.openxmlformats.org/officeDocument/2006/relationships" xmlns:p="http://schemas.openxmlformats.org/presentationml/2006/main">
  <p:tag name="AS_UNIQUEID" val="9344"/>
</p:tagLst>
</file>

<file path=ppt/tags/tag57.xml><?xml version="1.0" encoding="utf-8"?>
<p:tagLst xmlns:a="http://schemas.openxmlformats.org/drawingml/2006/main" xmlns:r="http://schemas.openxmlformats.org/officeDocument/2006/relationships" xmlns:p="http://schemas.openxmlformats.org/presentationml/2006/main">
  <p:tag name="AS_UNIQUEID" val="9345"/>
</p:tagLst>
</file>

<file path=ppt/tags/tag58.xml><?xml version="1.0" encoding="utf-8"?>
<p:tagLst xmlns:a="http://schemas.openxmlformats.org/drawingml/2006/main" xmlns:r="http://schemas.openxmlformats.org/officeDocument/2006/relationships" xmlns:p="http://schemas.openxmlformats.org/presentationml/2006/main">
  <p:tag name="AS_UNIQUEID" val="9346"/>
</p:tagLst>
</file>

<file path=ppt/tags/tag59.xml><?xml version="1.0" encoding="utf-8"?>
<p:tagLst xmlns:a="http://schemas.openxmlformats.org/drawingml/2006/main" xmlns:r="http://schemas.openxmlformats.org/officeDocument/2006/relationships" xmlns:p="http://schemas.openxmlformats.org/presentationml/2006/main">
  <p:tag name="AS_UNIQUEID" val="9347"/>
</p:tagLst>
</file>

<file path=ppt/tags/tag6.xml><?xml version="1.0" encoding="utf-8"?>
<p:tagLst xmlns:a="http://schemas.openxmlformats.org/drawingml/2006/main" xmlns:r="http://schemas.openxmlformats.org/officeDocument/2006/relationships" xmlns:p="http://schemas.openxmlformats.org/presentationml/2006/main">
  <p:tag name="AS_UNIQUEID" val="9301"/>
</p:tagLst>
</file>

<file path=ppt/tags/tag60.xml><?xml version="1.0" encoding="utf-8"?>
<p:tagLst xmlns:a="http://schemas.openxmlformats.org/drawingml/2006/main" xmlns:r="http://schemas.openxmlformats.org/officeDocument/2006/relationships" xmlns:p="http://schemas.openxmlformats.org/presentationml/2006/main">
  <p:tag name="AS_UNIQUEID" val="9348"/>
</p:tagLst>
</file>

<file path=ppt/tags/tag61.xml><?xml version="1.0" encoding="utf-8"?>
<p:tagLst xmlns:a="http://schemas.openxmlformats.org/drawingml/2006/main" xmlns:r="http://schemas.openxmlformats.org/officeDocument/2006/relationships" xmlns:p="http://schemas.openxmlformats.org/presentationml/2006/main">
  <p:tag name="AS_UNIQUEID" val="9350"/>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AS_UNIQUEID" val="9351"/>
  <p:tag name="THINKCELLSHAPEDONOTDELETE" val="tPLfQ8UAuJj2c5eH_Eow.gQ"/>
</p:tagLst>
</file>

<file path=ppt/tags/tag63.xml><?xml version="1.0" encoding="utf-8"?>
<p:tagLst xmlns:a="http://schemas.openxmlformats.org/drawingml/2006/main" xmlns:r="http://schemas.openxmlformats.org/officeDocument/2006/relationships" xmlns:p="http://schemas.openxmlformats.org/presentationml/2006/main">
  <p:tag name="AS_UNIQUEID" val="9352"/>
</p:tagLst>
</file>

<file path=ppt/tags/tag64.xml><?xml version="1.0" encoding="utf-8"?>
<p:tagLst xmlns:a="http://schemas.openxmlformats.org/drawingml/2006/main" xmlns:r="http://schemas.openxmlformats.org/officeDocument/2006/relationships" xmlns:p="http://schemas.openxmlformats.org/presentationml/2006/main">
  <p:tag name="AS_UNIQUEID" val="9353"/>
</p:tagLst>
</file>

<file path=ppt/tags/tag65.xml><?xml version="1.0" encoding="utf-8"?>
<p:tagLst xmlns:a="http://schemas.openxmlformats.org/drawingml/2006/main" xmlns:r="http://schemas.openxmlformats.org/officeDocument/2006/relationships" xmlns:p="http://schemas.openxmlformats.org/presentationml/2006/main">
  <p:tag name="AS_UNIQUEID" val="9354"/>
</p:tagLst>
</file>

<file path=ppt/tags/tag66.xml><?xml version="1.0" encoding="utf-8"?>
<p:tagLst xmlns:a="http://schemas.openxmlformats.org/drawingml/2006/main" xmlns:r="http://schemas.openxmlformats.org/officeDocument/2006/relationships" xmlns:p="http://schemas.openxmlformats.org/presentationml/2006/main">
  <p:tag name="AS_UNIQUEID" val="9355"/>
</p:tagLst>
</file>

<file path=ppt/tags/tag67.xml><?xml version="1.0" encoding="utf-8"?>
<p:tagLst xmlns:a="http://schemas.openxmlformats.org/drawingml/2006/main" xmlns:r="http://schemas.openxmlformats.org/officeDocument/2006/relationships" xmlns:p="http://schemas.openxmlformats.org/presentationml/2006/main">
  <p:tag name="AS_UNIQUEID" val="9356"/>
</p:tagLst>
</file>

<file path=ppt/tags/tag68.xml><?xml version="1.0" encoding="utf-8"?>
<p:tagLst xmlns:a="http://schemas.openxmlformats.org/drawingml/2006/main" xmlns:r="http://schemas.openxmlformats.org/officeDocument/2006/relationships" xmlns:p="http://schemas.openxmlformats.org/presentationml/2006/main">
  <p:tag name="AS_UNIQUEID" val="9357"/>
</p:tagLst>
</file>

<file path=ppt/tags/tag69.xml><?xml version="1.0" encoding="utf-8"?>
<p:tagLst xmlns:a="http://schemas.openxmlformats.org/drawingml/2006/main" xmlns:r="http://schemas.openxmlformats.org/officeDocument/2006/relationships" xmlns:p="http://schemas.openxmlformats.org/presentationml/2006/main">
  <p:tag name="AS_UNIQUEID" val="9358"/>
</p:tagLst>
</file>

<file path=ppt/tags/tag7.xml><?xml version="1.0" encoding="utf-8"?>
<p:tagLst xmlns:a="http://schemas.openxmlformats.org/drawingml/2006/main" xmlns:r="http://schemas.openxmlformats.org/officeDocument/2006/relationships" xmlns:p="http://schemas.openxmlformats.org/presentationml/2006/main">
  <p:tag name="AS_UNIQUEID" val="9302"/>
</p:tagLst>
</file>

<file path=ppt/tags/tag70.xml><?xml version="1.0" encoding="utf-8"?>
<p:tagLst xmlns:a="http://schemas.openxmlformats.org/drawingml/2006/main" xmlns:r="http://schemas.openxmlformats.org/officeDocument/2006/relationships" xmlns:p="http://schemas.openxmlformats.org/presentationml/2006/main">
  <p:tag name="AS_UNIQUEID" val="9359"/>
</p:tagLst>
</file>

<file path=ppt/tags/tag71.xml><?xml version="1.0" encoding="utf-8"?>
<p:tagLst xmlns:a="http://schemas.openxmlformats.org/drawingml/2006/main" xmlns:r="http://schemas.openxmlformats.org/officeDocument/2006/relationships" xmlns:p="http://schemas.openxmlformats.org/presentationml/2006/main">
  <p:tag name="AS_UNIQUEID" val="9360"/>
</p:tagLst>
</file>

<file path=ppt/tags/tag72.xml><?xml version="1.0" encoding="utf-8"?>
<p:tagLst xmlns:a="http://schemas.openxmlformats.org/drawingml/2006/main" xmlns:r="http://schemas.openxmlformats.org/officeDocument/2006/relationships" xmlns:p="http://schemas.openxmlformats.org/presentationml/2006/main">
  <p:tag name="AS_UNIQUEID" val="9361"/>
</p:tagLst>
</file>

<file path=ppt/tags/tag73.xml><?xml version="1.0" encoding="utf-8"?>
<p:tagLst xmlns:a="http://schemas.openxmlformats.org/drawingml/2006/main" xmlns:r="http://schemas.openxmlformats.org/officeDocument/2006/relationships" xmlns:p="http://schemas.openxmlformats.org/presentationml/2006/main">
  <p:tag name="AS_UNIQUEID" val="9362"/>
</p:tagLst>
</file>

<file path=ppt/tags/tag74.xml><?xml version="1.0" encoding="utf-8"?>
<p:tagLst xmlns:a="http://schemas.openxmlformats.org/drawingml/2006/main" xmlns:r="http://schemas.openxmlformats.org/officeDocument/2006/relationships" xmlns:p="http://schemas.openxmlformats.org/presentationml/2006/main">
  <p:tag name="AS_UNIQUEID" val="9364"/>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AS_UNIQUEID" val="9365"/>
  <p:tag name="THINKCELLSHAPEDONOTDELETE" val="tcvd4MrOXVF0RmDu5PQfKOw"/>
</p:tagLst>
</file>

<file path=ppt/tags/tag76.xml><?xml version="1.0" encoding="utf-8"?>
<p:tagLst xmlns:a="http://schemas.openxmlformats.org/drawingml/2006/main" xmlns:r="http://schemas.openxmlformats.org/officeDocument/2006/relationships" xmlns:p="http://schemas.openxmlformats.org/presentationml/2006/main">
  <p:tag name="AS_UNIQUEID" val="9366"/>
</p:tagLst>
</file>

<file path=ppt/tags/tag77.xml><?xml version="1.0" encoding="utf-8"?>
<p:tagLst xmlns:a="http://schemas.openxmlformats.org/drawingml/2006/main" xmlns:r="http://schemas.openxmlformats.org/officeDocument/2006/relationships" xmlns:p="http://schemas.openxmlformats.org/presentationml/2006/main">
  <p:tag name="AS_UNIQUEID" val="9367"/>
</p:tagLst>
</file>

<file path=ppt/tags/tag78.xml><?xml version="1.0" encoding="utf-8"?>
<p:tagLst xmlns:a="http://schemas.openxmlformats.org/drawingml/2006/main" xmlns:r="http://schemas.openxmlformats.org/officeDocument/2006/relationships" xmlns:p="http://schemas.openxmlformats.org/presentationml/2006/main">
  <p:tag name="AS_UNIQUEID" val="9368"/>
</p:tagLst>
</file>

<file path=ppt/tags/tag79.xml><?xml version="1.0" encoding="utf-8"?>
<p:tagLst xmlns:a="http://schemas.openxmlformats.org/drawingml/2006/main" xmlns:r="http://schemas.openxmlformats.org/officeDocument/2006/relationships" xmlns:p="http://schemas.openxmlformats.org/presentationml/2006/main">
  <p:tag name="AS_UNIQUEID" val="9369"/>
</p:tagLst>
</file>

<file path=ppt/tags/tag8.xml><?xml version="1.0" encoding="utf-8"?>
<p:tagLst xmlns:a="http://schemas.openxmlformats.org/drawingml/2006/main" xmlns:r="http://schemas.openxmlformats.org/officeDocument/2006/relationships" xmlns:p="http://schemas.openxmlformats.org/presentationml/2006/main">
  <p:tag name="AS_UNIQUEID" val="9303"/>
</p:tagLst>
</file>

<file path=ppt/tags/tag80.xml><?xml version="1.0" encoding="utf-8"?>
<p:tagLst xmlns:a="http://schemas.openxmlformats.org/drawingml/2006/main" xmlns:r="http://schemas.openxmlformats.org/officeDocument/2006/relationships" xmlns:p="http://schemas.openxmlformats.org/presentationml/2006/main">
  <p:tag name="AS_UNIQUEID" val="9370"/>
</p:tagLst>
</file>

<file path=ppt/tags/tag81.xml><?xml version="1.0" encoding="utf-8"?>
<p:tagLst xmlns:a="http://schemas.openxmlformats.org/drawingml/2006/main" xmlns:r="http://schemas.openxmlformats.org/officeDocument/2006/relationships" xmlns:p="http://schemas.openxmlformats.org/presentationml/2006/main">
  <p:tag name="AS_UNIQUEID" val="9371"/>
</p:tagLst>
</file>

<file path=ppt/tags/tag82.xml><?xml version="1.0" encoding="utf-8"?>
<p:tagLst xmlns:a="http://schemas.openxmlformats.org/drawingml/2006/main" xmlns:r="http://schemas.openxmlformats.org/officeDocument/2006/relationships" xmlns:p="http://schemas.openxmlformats.org/presentationml/2006/main">
  <p:tag name="AS_UNIQUEID" val="9372"/>
</p:tagLst>
</file>

<file path=ppt/tags/tag83.xml><?xml version="1.0" encoding="utf-8"?>
<p:tagLst xmlns:a="http://schemas.openxmlformats.org/drawingml/2006/main" xmlns:r="http://schemas.openxmlformats.org/officeDocument/2006/relationships" xmlns:p="http://schemas.openxmlformats.org/presentationml/2006/main">
  <p:tag name="AS_UNIQUEID" val="9373"/>
</p:tagLst>
</file>

<file path=ppt/tags/tag84.xml><?xml version="1.0" encoding="utf-8"?>
<p:tagLst xmlns:a="http://schemas.openxmlformats.org/drawingml/2006/main" xmlns:r="http://schemas.openxmlformats.org/officeDocument/2006/relationships" xmlns:p="http://schemas.openxmlformats.org/presentationml/2006/main">
  <p:tag name="AS_UNIQUEID" val="9374"/>
</p:tagLst>
</file>

<file path=ppt/tags/tag85.xml><?xml version="1.0" encoding="utf-8"?>
<p:tagLst xmlns:a="http://schemas.openxmlformats.org/drawingml/2006/main" xmlns:r="http://schemas.openxmlformats.org/officeDocument/2006/relationships" xmlns:p="http://schemas.openxmlformats.org/presentationml/2006/main">
  <p:tag name="AS_UNIQUEID" val="9375"/>
</p:tagLst>
</file>

<file path=ppt/tags/tag86.xml><?xml version="1.0" encoding="utf-8"?>
<p:tagLst xmlns:a="http://schemas.openxmlformats.org/drawingml/2006/main" xmlns:r="http://schemas.openxmlformats.org/officeDocument/2006/relationships" xmlns:p="http://schemas.openxmlformats.org/presentationml/2006/main">
  <p:tag name="AS_UNIQUEID" val="9376"/>
</p:tagLst>
</file>

<file path=ppt/tags/tag87.xml><?xml version="1.0" encoding="utf-8"?>
<p:tagLst xmlns:a="http://schemas.openxmlformats.org/drawingml/2006/main" xmlns:r="http://schemas.openxmlformats.org/officeDocument/2006/relationships" xmlns:p="http://schemas.openxmlformats.org/presentationml/2006/main">
  <p:tag name="AS_UNIQUEID" val="9377"/>
</p:tagLst>
</file>

<file path=ppt/tags/tag88.xml><?xml version="1.0" encoding="utf-8"?>
<p:tagLst xmlns:a="http://schemas.openxmlformats.org/drawingml/2006/main" xmlns:r="http://schemas.openxmlformats.org/officeDocument/2006/relationships" xmlns:p="http://schemas.openxmlformats.org/presentationml/2006/main">
  <p:tag name="AS_UNIQUEID" val="9378"/>
</p:tagLst>
</file>

<file path=ppt/tags/tag89.xml><?xml version="1.0" encoding="utf-8"?>
<p:tagLst xmlns:a="http://schemas.openxmlformats.org/drawingml/2006/main" xmlns:r="http://schemas.openxmlformats.org/officeDocument/2006/relationships" xmlns:p="http://schemas.openxmlformats.org/presentationml/2006/main">
  <p:tag name="AS_UNIQUEID" val="9380"/>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AS_UNIQUEID" val="9304"/>
</p:tagLst>
</file>

<file path=ppt/tags/tag90.xml><?xml version="1.0" encoding="utf-8"?>
<p:tagLst xmlns:a="http://schemas.openxmlformats.org/drawingml/2006/main" xmlns:r="http://schemas.openxmlformats.org/officeDocument/2006/relationships" xmlns:p="http://schemas.openxmlformats.org/presentationml/2006/main">
  <p:tag name="AS_UNIQUEID" val="9381"/>
  <p:tag name="THINKCELLSHAPEDONOTDELETE" val="tDslxWZskrk.YJ6HNUJJh8w"/>
</p:tagLst>
</file>

<file path=ppt/tags/tag91.xml><?xml version="1.0" encoding="utf-8"?>
<p:tagLst xmlns:a="http://schemas.openxmlformats.org/drawingml/2006/main" xmlns:r="http://schemas.openxmlformats.org/officeDocument/2006/relationships" xmlns:p="http://schemas.openxmlformats.org/presentationml/2006/main">
  <p:tag name="AS_UNIQUEID" val="9382"/>
</p:tagLst>
</file>

<file path=ppt/tags/tag92.xml><?xml version="1.0" encoding="utf-8"?>
<p:tagLst xmlns:a="http://schemas.openxmlformats.org/drawingml/2006/main" xmlns:r="http://schemas.openxmlformats.org/officeDocument/2006/relationships" xmlns:p="http://schemas.openxmlformats.org/presentationml/2006/main">
  <p:tag name="AS_UNIQUEID" val="9383"/>
</p:tagLst>
</file>

<file path=ppt/tags/tag93.xml><?xml version="1.0" encoding="utf-8"?>
<p:tagLst xmlns:a="http://schemas.openxmlformats.org/drawingml/2006/main" xmlns:r="http://schemas.openxmlformats.org/officeDocument/2006/relationships" xmlns:p="http://schemas.openxmlformats.org/presentationml/2006/main">
  <p:tag name="AS_UNIQUEID" val="9384"/>
</p:tagLst>
</file>

<file path=ppt/tags/tag94.xml><?xml version="1.0" encoding="utf-8"?>
<p:tagLst xmlns:a="http://schemas.openxmlformats.org/drawingml/2006/main" xmlns:r="http://schemas.openxmlformats.org/officeDocument/2006/relationships" xmlns:p="http://schemas.openxmlformats.org/presentationml/2006/main">
  <p:tag name="AS_UNIQUEID" val="9385"/>
</p:tagLst>
</file>

<file path=ppt/tags/tag95.xml><?xml version="1.0" encoding="utf-8"?>
<p:tagLst xmlns:a="http://schemas.openxmlformats.org/drawingml/2006/main" xmlns:r="http://schemas.openxmlformats.org/officeDocument/2006/relationships" xmlns:p="http://schemas.openxmlformats.org/presentationml/2006/main">
  <p:tag name="AS_UNIQUEID" val="9386"/>
</p:tagLst>
</file>

<file path=ppt/tags/tag96.xml><?xml version="1.0" encoding="utf-8"?>
<p:tagLst xmlns:a="http://schemas.openxmlformats.org/drawingml/2006/main" xmlns:r="http://schemas.openxmlformats.org/officeDocument/2006/relationships" xmlns:p="http://schemas.openxmlformats.org/presentationml/2006/main">
  <p:tag name="AS_UNIQUEID" val="9387"/>
</p:tagLst>
</file>

<file path=ppt/tags/tag97.xml><?xml version="1.0" encoding="utf-8"?>
<p:tagLst xmlns:a="http://schemas.openxmlformats.org/drawingml/2006/main" xmlns:r="http://schemas.openxmlformats.org/officeDocument/2006/relationships" xmlns:p="http://schemas.openxmlformats.org/presentationml/2006/main">
  <p:tag name="AS_UNIQUEID" val="9388"/>
</p:tagLst>
</file>

<file path=ppt/tags/tag98.xml><?xml version="1.0" encoding="utf-8"?>
<p:tagLst xmlns:a="http://schemas.openxmlformats.org/drawingml/2006/main" xmlns:r="http://schemas.openxmlformats.org/officeDocument/2006/relationships" xmlns:p="http://schemas.openxmlformats.org/presentationml/2006/main">
  <p:tag name="AS_UNIQUEID" val="9389"/>
</p:tagLst>
</file>

<file path=ppt/tags/tag99.xml><?xml version="1.0" encoding="utf-8"?>
<p:tagLst xmlns:a="http://schemas.openxmlformats.org/drawingml/2006/main" xmlns:r="http://schemas.openxmlformats.org/officeDocument/2006/relationships" xmlns:p="http://schemas.openxmlformats.org/presentationml/2006/main">
  <p:tag name="AS_UNIQUEID" val="9390"/>
</p:tagLst>
</file>

<file path=ppt/theme/theme1.xml><?xml version="1.0" encoding="utf-8"?>
<a:theme xmlns:a="http://schemas.openxmlformats.org/drawingml/2006/main" name="Office Theme">
  <a:themeElements>
    <a:clrScheme name="Innova Colors">
      <a:dk1>
        <a:srgbClr val="3F3F3F"/>
      </a:dk1>
      <a:lt1>
        <a:sysClr val="window" lastClr="FFFFFF"/>
      </a:lt1>
      <a:dk2>
        <a:srgbClr val="2A2D88"/>
      </a:dk2>
      <a:lt2>
        <a:srgbClr val="E25303"/>
      </a:lt2>
      <a:accent1>
        <a:srgbClr val="2E5494"/>
      </a:accent1>
      <a:accent2>
        <a:srgbClr val="96A8C9"/>
      </a:accent2>
      <a:accent3>
        <a:srgbClr val="59C7EB"/>
      </a:accent3>
      <a:accent4>
        <a:srgbClr val="ABE3F5"/>
      </a:accent4>
      <a:accent5>
        <a:srgbClr val="058245"/>
      </a:accent5>
      <a:accent6>
        <a:srgbClr val="82BFA3"/>
      </a:accent6>
      <a:hlink>
        <a:srgbClr val="3F3F3F"/>
      </a:hlink>
      <a:folHlink>
        <a:srgbClr val="3F3F3F"/>
      </a:folHlink>
    </a:clrScheme>
    <a:fontScheme name="Custom 2">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Innova Colors">
      <a:dk1>
        <a:srgbClr val="3F3F3F"/>
      </a:dk1>
      <a:lt1>
        <a:sysClr val="window" lastClr="FFFFFF"/>
      </a:lt1>
      <a:dk2>
        <a:srgbClr val="2A2D88"/>
      </a:dk2>
      <a:lt2>
        <a:srgbClr val="E25303"/>
      </a:lt2>
      <a:accent1>
        <a:srgbClr val="2E5494"/>
      </a:accent1>
      <a:accent2>
        <a:srgbClr val="96A8C9"/>
      </a:accent2>
      <a:accent3>
        <a:srgbClr val="59C7EB"/>
      </a:accent3>
      <a:accent4>
        <a:srgbClr val="ABE3F5"/>
      </a:accent4>
      <a:accent5>
        <a:srgbClr val="058245"/>
      </a:accent5>
      <a:accent6>
        <a:srgbClr val="82BFA3"/>
      </a:accent6>
      <a:hlink>
        <a:srgbClr val="3F3F3F"/>
      </a:hlink>
      <a:folHlink>
        <a:srgbClr val="3F3F3F"/>
      </a:folHlink>
    </a:clrScheme>
    <a:fontScheme name="Custom 2">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oduct Slides">
  <a:themeElements>
    <a:clrScheme name="Custom 7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2E75B5"/>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Innova Colors">
      <a:dk1>
        <a:srgbClr val="3F3F3F"/>
      </a:dk1>
      <a:lt1>
        <a:sysClr val="window" lastClr="FFFFFF"/>
      </a:lt1>
      <a:dk2>
        <a:srgbClr val="2A2D88"/>
      </a:dk2>
      <a:lt2>
        <a:srgbClr val="E25303"/>
      </a:lt2>
      <a:accent1>
        <a:srgbClr val="2E5494"/>
      </a:accent1>
      <a:accent2>
        <a:srgbClr val="96A8C9"/>
      </a:accent2>
      <a:accent3>
        <a:srgbClr val="59C7EB"/>
      </a:accent3>
      <a:accent4>
        <a:srgbClr val="ABE3F5"/>
      </a:accent4>
      <a:accent5>
        <a:srgbClr val="058245"/>
      </a:accent5>
      <a:accent6>
        <a:srgbClr val="82BFA3"/>
      </a:accent6>
      <a:hlink>
        <a:srgbClr val="3F3F3F"/>
      </a:hlink>
      <a:folHlink>
        <a:srgbClr val="3F3F3F"/>
      </a:folHlink>
    </a:clrScheme>
    <a:fontScheme name="Office">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TemplafySlideFormConfiguration><![CDATA[{"formFields":[],"formDataEntries":[]}]]></TemplafySlideFormConfiguration>
</file>

<file path=customXml/item2.xml><?xml version="1.0" encoding="utf-8"?>
<TemplafySlideTemplateConfiguration><![CDATA[{"slideVersion":1,"isValidatorEnabled":false,"isLocked":false,"elementsMetadata":[],"slideId":"637986560042770713","enableDocumentContentUpdater":false,"version":"2.0"}]]></TemplafySlideTemplateConfiguration>
</file>

<file path=customXml/item3.xml><?xml version="1.0" encoding="utf-8"?>
<TemplafySlideTemplateConfiguration><![CDATA[{"slideVersion":1,"isValidatorEnabled":false,"isLocked":false,"elementsMetadata":[],"slideId":"637734306278240838","enableDocumentContentUpdater":false,"version":"2.0"}]]></TemplafySlideTemplateConfiguration>
</file>

<file path=customXml/item4.xml><?xml version="1.0" encoding="utf-8"?>
<TemplafySlideFormConfiguration><![CDATA[{"formFields":[],"formDataEntries":[]}]]></TemplafySlideFormConfiguration>
</file>

<file path=customXml/item5.xml><?xml version="1.0" encoding="utf-8"?>
<TemplafySlideTemplateConfiguration><![CDATA[{"slideVersion":1,"isValidatorEnabled":false,"isLocked":false,"elementsMetadata":[],"slideId":"637734302113838017","enableDocumentContentUpdater":false,"version":"2.0"}]]></TemplafySlideTemplateConfiguration>
</file>

<file path=customXml/item6.xml><?xml version="1.0" encoding="utf-8"?>
<TemplafySlideFormConfiguration><![CDATA[{"formFields":[],"formDataEntries":[]}]]></TemplafySlideFormConfiguration>
</file>

<file path=customXml/itemProps1.xml><?xml version="1.0" encoding="utf-8"?>
<ds:datastoreItem xmlns:ds="http://schemas.openxmlformats.org/officeDocument/2006/customXml" ds:itemID="{0C3D9EF5-D930-4B21-B1FA-BD1211E186C7}">
  <ds:schemaRefs/>
</ds:datastoreItem>
</file>

<file path=customXml/itemProps2.xml><?xml version="1.0" encoding="utf-8"?>
<ds:datastoreItem xmlns:ds="http://schemas.openxmlformats.org/officeDocument/2006/customXml" ds:itemID="{CF2712F2-2EA1-4D96-A8CE-4AB57BAEA619}">
  <ds:schemaRefs/>
</ds:datastoreItem>
</file>

<file path=customXml/itemProps3.xml><?xml version="1.0" encoding="utf-8"?>
<ds:datastoreItem xmlns:ds="http://schemas.openxmlformats.org/officeDocument/2006/customXml" ds:itemID="{030F0E4C-F181-4818-9039-EB145B379829}">
  <ds:schemaRefs/>
</ds:datastoreItem>
</file>

<file path=customXml/itemProps4.xml><?xml version="1.0" encoding="utf-8"?>
<ds:datastoreItem xmlns:ds="http://schemas.openxmlformats.org/officeDocument/2006/customXml" ds:itemID="{952F6A7D-1ED4-4631-9B77-B271EB111C1A}">
  <ds:schemaRefs/>
</ds:datastoreItem>
</file>

<file path=customXml/itemProps5.xml><?xml version="1.0" encoding="utf-8"?>
<ds:datastoreItem xmlns:ds="http://schemas.openxmlformats.org/officeDocument/2006/customXml" ds:itemID="{3FB5933F-5B28-4706-98DC-A83CCBA4F4DC}">
  <ds:schemaRefs/>
</ds:datastoreItem>
</file>

<file path=customXml/itemProps6.xml><?xml version="1.0" encoding="utf-8"?>
<ds:datastoreItem xmlns:ds="http://schemas.openxmlformats.org/officeDocument/2006/customXml" ds:itemID="{C8B27C86-0C14-4B3E-BC3F-743505CD1CA3}">
  <ds:schemaRefs/>
</ds:datastoreItem>
</file>

<file path=docProps/app.xml><?xml version="1.0" encoding="utf-8"?>
<Properties xmlns="http://schemas.openxmlformats.org/officeDocument/2006/extended-properties" xmlns:vt="http://schemas.openxmlformats.org/officeDocument/2006/docPropsVTypes">
  <TotalTime>0</TotalTime>
  <Words>4189</Words>
  <Application>Microsoft Office PowerPoint</Application>
  <PresentationFormat>Widescreen</PresentationFormat>
  <Paragraphs>400</Paragraphs>
  <Slides>33</Slides>
  <Notes>22</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33</vt:i4>
      </vt:variant>
    </vt:vector>
  </HeadingPairs>
  <TitlesOfParts>
    <vt:vector size="46" baseType="lpstr">
      <vt:lpstr>Arial</vt:lpstr>
      <vt:lpstr>Avenir Next LT Pro</vt:lpstr>
      <vt:lpstr>Avenir Next LT Pro </vt:lpstr>
      <vt:lpstr>Calibri</vt:lpstr>
      <vt:lpstr>Courier New</vt:lpstr>
      <vt:lpstr>Lato</vt:lpstr>
      <vt:lpstr>Proxima Nova Rg</vt:lpstr>
      <vt:lpstr>Times New Roman</vt:lpstr>
      <vt:lpstr>Office Theme</vt:lpstr>
      <vt:lpstr>1_Office Theme</vt:lpstr>
      <vt:lpstr>Product Slides</vt:lpstr>
      <vt:lpstr>4_Office Theme</vt:lpstr>
      <vt:lpstr>think-cell Slide</vt:lpstr>
      <vt:lpstr>PowerPoint Presentation</vt:lpstr>
      <vt:lpstr>Agenda for today’s webinar</vt:lpstr>
      <vt:lpstr>PowerPoint Presentation</vt:lpstr>
      <vt:lpstr>According to the USDA, per capita consumption of yogurt increased 6.7% since 2019 </vt:lpstr>
      <vt:lpstr>PowerPoint Presentation</vt:lpstr>
      <vt:lpstr>1 in 5 US consumers increasing consumption of yogurt</vt:lpstr>
      <vt:lpstr>Health and taste drive consumption of yogurt in US</vt:lpstr>
      <vt:lpstr>Flavor and cost influence purchasing behavior among US consumers</vt:lpstr>
      <vt:lpstr>Natural and protein claims important to US consumers when buying yogurt</vt:lpstr>
      <vt:lpstr>US: daytime consumption of yogurt</vt:lpstr>
      <vt:lpstr>Plant-based diets remain niche in US</vt:lpstr>
      <vt:lpstr>A closer look at the dairy alternatives consumer in the US…</vt:lpstr>
      <vt:lpstr>PowerPoint Presentation</vt:lpstr>
      <vt:lpstr>Dairy yogurt still dominates NPD, but non-dairy is taking significant share</vt:lpstr>
      <vt:lpstr>US DAIRY yogurt: top health claims vs. same claims NON-DAIRY yogurt:  % total launches 2018-2022</vt:lpstr>
      <vt:lpstr>PowerPoint Presentation</vt:lpstr>
      <vt:lpstr>PowerPoint Presentation</vt:lpstr>
      <vt:lpstr>PowerPoint Presentation</vt:lpstr>
      <vt:lpstr>PowerPoint Presentation</vt:lpstr>
      <vt:lpstr>US dairy yogurt flavor trends</vt:lpstr>
      <vt:lpstr>Fruit flavors: always the most popular in US yogurt NPD</vt:lpstr>
      <vt:lpstr>PowerPoint Presentation</vt:lpstr>
      <vt:lpstr>PowerPoint Presentation</vt:lpstr>
      <vt:lpstr>PowerPoint Presentation</vt:lpstr>
      <vt:lpstr>Food &amp; Beverage and the Immunity-Gut Health link</vt:lpstr>
      <vt:lpstr>Consumer proactivity to improve immunity</vt:lpstr>
      <vt:lpstr>Flavors and immunity</vt:lpstr>
      <vt:lpstr>Yogurt for Immunity and Gut Health</vt:lpstr>
      <vt:lpstr>PowerPoint Presentation</vt:lpstr>
      <vt:lpstr>PowerPoint Presentation</vt:lpstr>
      <vt:lpstr>PowerPoint Presentation</vt:lpstr>
      <vt:lpstr>Key Findings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2023-01-02T10:11:52Z</dcterms:created>
  <dcterms:modified xsi:type="dcterms:W3CDTF">2023-02-27T15:28:41Z</dcterms:modified>
</cp:coreProperties>
</file>